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7"/>
  </p:notesMasterIdLst>
  <p:handoutMasterIdLst>
    <p:handoutMasterId r:id="rId18"/>
  </p:handoutMasterIdLst>
  <p:sldIdLst>
    <p:sldId id="1035" r:id="rId2"/>
    <p:sldId id="1064" r:id="rId3"/>
    <p:sldId id="1087" r:id="rId4"/>
    <p:sldId id="1082" r:id="rId5"/>
    <p:sldId id="1075" r:id="rId6"/>
    <p:sldId id="1055" r:id="rId7"/>
    <p:sldId id="1077" r:id="rId8"/>
    <p:sldId id="1084" r:id="rId9"/>
    <p:sldId id="1079" r:id="rId10"/>
    <p:sldId id="1078" r:id="rId11"/>
    <p:sldId id="1080" r:id="rId12"/>
    <p:sldId id="1086" r:id="rId13"/>
    <p:sldId id="1083" r:id="rId14"/>
    <p:sldId id="1074" r:id="rId15"/>
    <p:sldId id="1025" r:id="rId16"/>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5200"/>
    <a:srgbClr val="DBD9B9"/>
    <a:srgbClr val="4971A6"/>
    <a:srgbClr val="404D7D"/>
    <a:srgbClr val="7D5782"/>
    <a:srgbClr val="7F6000"/>
    <a:srgbClr val="246BA6"/>
    <a:srgbClr val="644B00"/>
    <a:srgbClr val="00597C"/>
    <a:srgbClr val="8F35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3" autoAdjust="0"/>
    <p:restoredTop sz="79028" autoAdjust="0"/>
  </p:normalViewPr>
  <p:slideViewPr>
    <p:cSldViewPr snapToGrid="0" showGuides="1">
      <p:cViewPr varScale="1">
        <p:scale>
          <a:sx n="136" d="100"/>
          <a:sy n="136" d="100"/>
        </p:scale>
        <p:origin x="1480"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9952"/>
    </p:cViewPr>
  </p:sorterViewPr>
  <p:notesViewPr>
    <p:cSldViewPr snapToGrid="0"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22412492688666"/>
          <c:y val="2.84553477898968E-2"/>
          <c:w val="0.81161130669416148"/>
          <c:h val="0.81952549734742897"/>
        </c:manualLayout>
      </c:layout>
      <c:barChart>
        <c:barDir val="col"/>
        <c:grouping val="clustered"/>
        <c:varyColors val="0"/>
        <c:ser>
          <c:idx val="0"/>
          <c:order val="0"/>
          <c:tx>
            <c:strRef>
              <c:f>Sheet1!$B$1</c:f>
              <c:strCache>
                <c:ptCount val="1"/>
                <c:pt idx="0">
                  <c:v>Estimated Number of Acute HCV Infections (U.S.)</c:v>
                </c:pt>
              </c:strCache>
            </c:strRef>
          </c:tx>
          <c:spPr>
            <a:gradFill flip="none" rotWithShape="1">
              <a:gsLst>
                <a:gs pos="0">
                  <a:srgbClr val="B59452">
                    <a:lumMod val="50000"/>
                  </a:srgbClr>
                </a:gs>
                <a:gs pos="99000">
                  <a:srgbClr val="B59452">
                    <a:lumMod val="60000"/>
                    <a:lumOff val="40000"/>
                  </a:srgbClr>
                </a:gs>
              </a:gsLst>
              <a:lin ang="0" scaled="1"/>
              <a:tileRect/>
            </a:gradFill>
            <a:ln w="12700">
              <a:noFill/>
            </a:ln>
            <a:effectLst/>
            <a:scene3d>
              <a:camera prst="orthographicFront"/>
              <a:lightRig rig="threePt" dir="t"/>
            </a:scene3d>
            <a:sp3d>
              <a:bevelT w="38100" h="38100"/>
            </a:sp3d>
          </c:spPr>
          <c:invertIfNegative val="0"/>
          <c:dLbls>
            <c:delete val="1"/>
          </c:dLbls>
          <c:cat>
            <c:numRef>
              <c:f>Sheet1!$A$3:$A$13</c:f>
              <c:numCache>
                <c:formatCode>0</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Sheet1!$B$3:$B$13</c:f>
              <c:numCache>
                <c:formatCode>_(* #,##0_);_(* \(#,##0\);_(* "-"??_);_(@_)</c:formatCode>
                <c:ptCount val="11"/>
                <c:pt idx="0">
                  <c:v>11800</c:v>
                </c:pt>
                <c:pt idx="1">
                  <c:v>17100</c:v>
                </c:pt>
                <c:pt idx="2">
                  <c:v>24700</c:v>
                </c:pt>
                <c:pt idx="3">
                  <c:v>29700</c:v>
                </c:pt>
                <c:pt idx="4">
                  <c:v>30500</c:v>
                </c:pt>
                <c:pt idx="5">
                  <c:v>33900</c:v>
                </c:pt>
                <c:pt idx="6">
                  <c:v>41200</c:v>
                </c:pt>
                <c:pt idx="7">
                  <c:v>44700</c:v>
                </c:pt>
                <c:pt idx="8">
                  <c:v>50300</c:v>
                </c:pt>
                <c:pt idx="9">
                  <c:v>57500</c:v>
                </c:pt>
                <c:pt idx="10">
                  <c:v>66700</c:v>
                </c:pt>
              </c:numCache>
            </c:numRef>
          </c:val>
          <c:extLst>
            <c:ext xmlns:c16="http://schemas.microsoft.com/office/drawing/2014/chart" uri="{C3380CC4-5D6E-409C-BE32-E72D297353CC}">
              <c16:uniqueId val="{00000000-D5D1-5D4A-864E-52F108C47C4E}"/>
            </c:ext>
          </c:extLst>
        </c:ser>
        <c:dLbls>
          <c:showLegendKey val="0"/>
          <c:showVal val="1"/>
          <c:showCatName val="0"/>
          <c:showSerName val="0"/>
          <c:showPercent val="0"/>
          <c:showBubbleSize val="0"/>
        </c:dLbls>
        <c:gapWidth val="38"/>
        <c:axId val="2123460520"/>
        <c:axId val="2123693256"/>
      </c:barChart>
      <c:catAx>
        <c:axId val="2123460520"/>
        <c:scaling>
          <c:orientation val="minMax"/>
        </c:scaling>
        <c:delete val="0"/>
        <c:axPos val="b"/>
        <c:title>
          <c:tx>
            <c:rich>
              <a:bodyPr/>
              <a:lstStyle/>
              <a:p>
                <a:pPr>
                  <a:defRPr/>
                </a:pPr>
                <a:r>
                  <a:rPr lang="en-US"/>
                  <a:t>Year</a:t>
                </a:r>
              </a:p>
            </c:rich>
          </c:tx>
          <c:layout>
            <c:manualLayout>
              <c:xMode val="edge"/>
              <c:yMode val="edge"/>
              <c:x val="0.55481367529649261"/>
              <c:y val="0.92849788007268319"/>
            </c:manualLayout>
          </c:layout>
          <c:overlay val="0"/>
        </c:title>
        <c:numFmt formatCode="0"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123693256"/>
        <c:crosses val="autoZero"/>
        <c:auto val="1"/>
        <c:lblAlgn val="ctr"/>
        <c:lblOffset val="0"/>
        <c:tickLblSkip val="1"/>
        <c:tickMarkSkip val="1"/>
        <c:noMultiLvlLbl val="0"/>
      </c:catAx>
      <c:valAx>
        <c:axId val="2123693256"/>
        <c:scaling>
          <c:orientation val="minMax"/>
          <c:max val="80000"/>
          <c:min val="0"/>
        </c:scaling>
        <c:delete val="0"/>
        <c:axPos val="l"/>
        <c:title>
          <c:tx>
            <c:rich>
              <a:bodyPr/>
              <a:lstStyle/>
              <a:p>
                <a:pPr>
                  <a:defRPr sz="1400"/>
                </a:pPr>
                <a:r>
                  <a:rPr lang="en-US" sz="1400" dirty="0"/>
                  <a:t>Estimated Acute HCV Cases</a:t>
                </a:r>
              </a:p>
            </c:rich>
          </c:tx>
          <c:layout>
            <c:manualLayout>
              <c:xMode val="edge"/>
              <c:yMode val="edge"/>
              <c:x val="1.0033280641056233E-2"/>
              <c:y val="8.1849945038921429E-2"/>
            </c:manualLayout>
          </c:layout>
          <c:overlay val="0"/>
          <c:spPr>
            <a:noFill/>
            <a:ln w="25400">
              <a:noFill/>
            </a:ln>
          </c:spPr>
        </c:title>
        <c:numFmt formatCode="#,##0" sourceLinked="0"/>
        <c:majorTickMark val="out"/>
        <c:minorTickMark val="none"/>
        <c:tickLblPos val="nextTo"/>
        <c:spPr>
          <a:ln w="6350" cmpd="sng">
            <a:solidFill>
              <a:srgbClr val="000000"/>
            </a:solidFill>
          </a:ln>
        </c:spPr>
        <c:txPr>
          <a:bodyPr/>
          <a:lstStyle/>
          <a:p>
            <a:pPr>
              <a:defRPr sz="1200"/>
            </a:pPr>
            <a:endParaRPr lang="en-US"/>
          </a:p>
        </c:txPr>
        <c:crossAx val="2123460520"/>
        <c:crosses val="autoZero"/>
        <c:crossBetween val="between"/>
        <c:majorUnit val="10000"/>
        <c:minorUnit val="5"/>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Dr. Maria Corcorran from the University of Washington. In this Hepatitis C Online mini-lecture, I will discuss harm reduction approaches to prevent the transmission of hepatitis c via injection drug use. </a:t>
            </a:r>
          </a:p>
        </p:txBody>
      </p:sp>
    </p:spTree>
    <p:extLst>
      <p:ext uri="{BB962C8B-B14F-4D97-AF65-F5344CB8AC3E}">
        <p14:creationId xmlns:p14="http://schemas.microsoft.com/office/powerpoint/2010/main" val="2302042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North American Syringe Exchange Network or NASEN maintains a directory of syringe service programs across the U.S. Syringe service program locations and hours  of operation can be found on their website, as well as other information about SSP services. This directory is free to the public. To find out if there is an SSP in your area, visit </a:t>
            </a:r>
            <a:r>
              <a:rPr lang="en-US" dirty="0" err="1"/>
              <a:t>www.nasen.org</a:t>
            </a:r>
            <a:r>
              <a:rPr lang="en-US" dirty="0"/>
              <a:t> </a:t>
            </a:r>
          </a:p>
        </p:txBody>
      </p:sp>
    </p:spTree>
    <p:extLst>
      <p:ext uri="{BB962C8B-B14F-4D97-AF65-F5344CB8AC3E}">
        <p14:creationId xmlns:p14="http://schemas.microsoft.com/office/powerpoint/2010/main" val="1327899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Medications for opioid use disorder are another evidenced based intervention that can help minimizing the risks related to injection drug use. These medications, including </a:t>
            </a:r>
            <a:r>
              <a:rPr lang="en-US" dirty="0" err="1"/>
              <a:t>buprenorphoine</a:t>
            </a:r>
            <a:r>
              <a:rPr lang="en-US" dirty="0"/>
              <a:t>-naloxone and methadone, have been shown to reduce the risk of acquiring HCV in PWID, likely by reducing overall non-prescription opioid use as well as injection drug use, and reducing sharing of injection equipment. Medications for opioid use disorder have also been shown to reduce the risk of overdose death among persons on treatment, and because of these proven benefits, it is important that providers discuss these treatment options with patients and initiate appropriate treatment plans or referrals. </a:t>
            </a:r>
          </a:p>
        </p:txBody>
      </p:sp>
    </p:spTree>
    <p:extLst>
      <p:ext uri="{BB962C8B-B14F-4D97-AF65-F5344CB8AC3E}">
        <p14:creationId xmlns:p14="http://schemas.microsoft.com/office/powerpoint/2010/main" val="2430389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most commonly used medications for opioid use disorder include methadone and buprenorphine, which is the active ingredient in drugs like Suboxone, Subutex, and </a:t>
            </a:r>
            <a:r>
              <a:rPr lang="en-US" dirty="0" err="1"/>
              <a:t>Sublocade</a:t>
            </a:r>
            <a:r>
              <a:rPr lang="en-US" dirty="0"/>
              <a:t>.  Methadone is a full opioid agonist prescribed and dosed through highly regulated methadone maintenance programs, where patients typically go to receive daily dosing. While there are many formulations of methadone available, most methadone clinics use the liquid formulation. Buprenorphine on the other hand is a partial opioid agonist that can be prescribed like other prescription medications in an office-based setting. Buprenorphine is most often </a:t>
            </a:r>
            <a:r>
              <a:rPr lang="en-US" dirty="0" err="1"/>
              <a:t>coformulated</a:t>
            </a:r>
            <a:r>
              <a:rPr lang="en-US" dirty="0"/>
              <a:t> with naloxone in a drug known as Suboxone and administered as a strip or tablet that is dissolved </a:t>
            </a:r>
            <a:r>
              <a:rPr lang="en-US" dirty="0" err="1"/>
              <a:t>transmucosally</a:t>
            </a:r>
            <a:r>
              <a:rPr lang="en-US" dirty="0"/>
              <a:t> in the mouth 1-3 times a day. While naloxone, an opioid antagonist, has very little bioavailability when given </a:t>
            </a:r>
            <a:r>
              <a:rPr lang="en-US" dirty="0" err="1"/>
              <a:t>transmucosally</a:t>
            </a:r>
            <a:r>
              <a:rPr lang="en-US" dirty="0"/>
              <a:t>, the addition of naloxone to buprenorphine is</a:t>
            </a:r>
            <a:r>
              <a:rPr lang="en-US" b="0" i="0" dirty="0">
                <a:solidFill>
                  <a:srgbClr val="232323"/>
                </a:solidFill>
                <a:effectLst/>
                <a:latin typeface="Noto Sans" panose="020B0502040504020204" pitchFamily="34" charset="0"/>
              </a:rPr>
              <a:t> meant to discourage individuals from crushing the tablets and dissolving them for intravenous injection or dissolving the soluble film for injection.</a:t>
            </a:r>
            <a:endParaRPr lang="en-US" dirty="0"/>
          </a:p>
          <a:p>
            <a:endParaRPr lang="en-US" dirty="0"/>
          </a:p>
          <a:p>
            <a:r>
              <a:rPr lang="en-US" dirty="0"/>
              <a:t>The decision regarding which of these medications for opioid use disorder to use in an individual patient depends largely on patient factors, including patient preference, and availability of methadone and buprenorphine prescribers in an individual community.  While providers used to be required to complete several hours of training and apply to the DEA for an x-waiver prior to being able to prescribe buprenorphine, these requirements are no longer in place, and </a:t>
            </a:r>
            <a:r>
              <a:rPr lang="en-US" b="0" i="0" dirty="0">
                <a:solidFill>
                  <a:srgbClr val="4A4A4A"/>
                </a:solidFill>
                <a:effectLst/>
                <a:latin typeface="Source Sans Pro" panose="020F0502020204030204" pitchFamily="34" charset="0"/>
              </a:rPr>
              <a:t>all practitioners who have a current DEA registration that includes Schedule III authority, may now prescribe buprenorphine for Opioid Use Disorder in their practice if permitted by applicable state law.</a:t>
            </a:r>
            <a:endParaRPr lang="en-US" dirty="0"/>
          </a:p>
        </p:txBody>
      </p:sp>
    </p:spTree>
    <p:extLst>
      <p:ext uri="{BB962C8B-B14F-4D97-AF65-F5344CB8AC3E}">
        <p14:creationId xmlns:p14="http://schemas.microsoft.com/office/powerpoint/2010/main" val="462656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learn more about hepatitis C, please check out our online hepatitis C curriculum, which contains a variety of lessons, cases and slides to reinforce your knowledge. Thanks for joining me today. </a:t>
            </a:r>
          </a:p>
        </p:txBody>
      </p:sp>
    </p:spTree>
    <p:extLst>
      <p:ext uri="{BB962C8B-B14F-4D97-AF65-F5344CB8AC3E}">
        <p14:creationId xmlns:p14="http://schemas.microsoft.com/office/powerpoint/2010/main" val="345057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talk I will provide a brief review of the epidemiology of hepatitis C and injection drug use as well as the infectious complications that can result as a consequence of injection drug use. I will then discuss the principles of harm reductions and outline two evidence-based interventions, including syringe service programs and medications for opioid use disorder, that have been shown to reduce the risk for HCV transmission, including the risk for HCV reinfection. </a:t>
            </a:r>
          </a:p>
        </p:txBody>
      </p:sp>
    </p:spTree>
    <p:extLst>
      <p:ext uri="{BB962C8B-B14F-4D97-AF65-F5344CB8AC3E}">
        <p14:creationId xmlns:p14="http://schemas.microsoft.com/office/powerpoint/2010/main" val="413004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Injection drug use remains the most commons risk factor for hepatitis C infection in the United States, as well as in many other countries across the world. In the most recent CDC Viral Hepatitis Surveillance Report, 66% of persons with acute HCV, for whom risk factor data was available, reported a history of injection drug use in the prior 6 months. Injection drug use is also the main driver of HCV reinfection, and large systematic reviews and meta-analyses have estimated the rate of reinfection to be between 5 to 6 cases per 100 person-years among people who inject drugs. That being said, smaller individual studies suggest the reinfection rate could be higher. </a:t>
            </a:r>
          </a:p>
        </p:txBody>
      </p:sp>
    </p:spTree>
    <p:extLst>
      <p:ext uri="{BB962C8B-B14F-4D97-AF65-F5344CB8AC3E}">
        <p14:creationId xmlns:p14="http://schemas.microsoft.com/office/powerpoint/2010/main" val="1350571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decade, there has been a significant increase in injection drug use across the U.S., largely owing to the opioid epidemic and rising rates of stimulant and synthetic opioid use. In 2011 there were an estimated 774,434 persons who injected drugs in the U.S.; however, the estimated number of PWID rose to nearly 3.7 million in 2018, which equated to 1.46% of the adult population. </a:t>
            </a:r>
          </a:p>
        </p:txBody>
      </p:sp>
    </p:spTree>
    <p:extLst>
      <p:ext uri="{BB962C8B-B14F-4D97-AF65-F5344CB8AC3E}">
        <p14:creationId xmlns:p14="http://schemas.microsoft.com/office/powerpoint/2010/main" val="312935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Given the strong correlation between hepatitis C and injection drug use, it should therefore be no surprise that cases of acute hepatitis c, a marker for incidence, continue to rise. In this graph, which uses data from the CDC’s most recent Viral Hepatitis Surveillance report, you can see that the estimated number of acute HCV infections in the United States has increased from approximately 10,000 in 2010 to nearly 70,000 in 2020. </a:t>
            </a:r>
          </a:p>
          <a:p>
            <a:endParaRPr lang="en-US" dirty="0"/>
          </a:p>
        </p:txBody>
      </p:sp>
    </p:spTree>
    <p:extLst>
      <p:ext uri="{BB962C8B-B14F-4D97-AF65-F5344CB8AC3E}">
        <p14:creationId xmlns:p14="http://schemas.microsoft.com/office/powerpoint/2010/main" val="3085948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hepatitis C is not the only infectious complication of injection drug use, and persons who inject drugs are at risk for a number of other viral, bacterial and fungal infections depending on how they use drugs. As depicted in this figure, there are several different clinical syndrome that can results from injection drug use, including wound botulisms, tetanus, skin and soft tissue infections, osteoarticular infections like osteomyelitis and septic arthritis, endovascular infections like bacteremia and endocarditis, HIV and other forms of viral hepatitis, including hepatitis B. </a:t>
            </a:r>
          </a:p>
        </p:txBody>
      </p:sp>
    </p:spTree>
    <p:extLst>
      <p:ext uri="{BB962C8B-B14F-4D97-AF65-F5344CB8AC3E}">
        <p14:creationId xmlns:p14="http://schemas.microsoft.com/office/powerpoint/2010/main" val="33583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Harm reduction represents a practical set of strategies and ideas focused on reducing the negative consequences of drug use. In the context of substance use, a harm reduction philosophy accepts that substance use occurs in our society and aims to minimize the harmful effects of substance use through individual and community strategies that are respectful, non-judgmental and meet people where they’re at. </a:t>
            </a:r>
          </a:p>
        </p:txBody>
      </p:sp>
    </p:spTree>
    <p:extLst>
      <p:ext uri="{BB962C8B-B14F-4D97-AF65-F5344CB8AC3E}">
        <p14:creationId xmlns:p14="http://schemas.microsoft.com/office/powerpoint/2010/main" val="3651561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Syringe service programs, or SSPs, are one of the most well known harm reduction interventions to mitigate the negative effects of substance use. SSPs offer a harm reduction approach to reducing the spread of infectious diseases, including hepatitis C and HIV. These community-based prevention programs offer a range of different health services including access to sterile syringes and injection equipment, as well as safe disposal of used injection equipment. Many also offer testing for HIV and hepatitis C, vaccination against hepatitis A and B, counseling on treatment and prevention of HIV and viral hepatitis, and referral to substance use treatment, mental health services, and other medical care. The CDC reports that SSPs are associated with an estimated 50% reduction in HIV and hepatitis C incidence, and when combined with medications that treat opioid use disorder, HIV and hepatitis C transmission is reduced by over two-thirds. SSPs have also been shown to save lives by lowering the likelihood of deaths from overdoses, and new users of SSPs are five times more likely to enter drug treatment and three times more likely to stop using drugs than those who do not use the program. </a:t>
            </a:r>
          </a:p>
        </p:txBody>
      </p:sp>
    </p:spTree>
    <p:extLst>
      <p:ext uri="{BB962C8B-B14F-4D97-AF65-F5344CB8AC3E}">
        <p14:creationId xmlns:p14="http://schemas.microsoft.com/office/powerpoint/2010/main" val="198972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regards to harm reduction messaging for injection drug use, there are several ways individuals can reduce their risk of infection and practice safer use. When using, individuals will often heat up or dissolve their drug in a cooker. This is typically done with a small amount of water in a mini aluminum cup or a spoon. Individuals will then draw up the drug, often using a cotton ball as a filter. Reusing any of this injection equipment, including the needles, syringes, cookers, cottons or water can transmit blood-borne pathogens such as HIV, hepatitis B and hepatitis C, and it is important for individuals who use drugs to understand that sharing any injecting equipment, not just needles, can place them at risk for blood borne pathogens exposure.  Using contaminated water or a contaminated acidification agent, such as lemon water, to mix and dissolve drugs can also place individuals at risk for infections with gram negative bacilli and candida, even if these mixing agents are not shared. Similarly, individuals who lick their needles prior to injecting are at risk for infections with oral pathogens, and injecting through an uncleaned area of skin can place individuals at risk for blood stream infections with common skin bacteria such as Staph and Strep. Syringe service programs typically offer all of these materials free of charge, and are a great resource for patients who use drugs. </a:t>
            </a:r>
          </a:p>
        </p:txBody>
      </p:sp>
    </p:spTree>
    <p:extLst>
      <p:ext uri="{BB962C8B-B14F-4D97-AF65-F5344CB8AC3E}">
        <p14:creationId xmlns:p14="http://schemas.microsoft.com/office/powerpoint/2010/main" val="29487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UR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4C532C-3D97-E34C-A378-DD504926CABE}"/>
              </a:ext>
            </a:extLst>
          </p:cNvPr>
          <p:cNvPicPr>
            <a:picLocks noChangeAspect="1"/>
          </p:cNvPicPr>
          <p:nvPr userDrawn="1"/>
        </p:nvPicPr>
        <p:blipFill>
          <a:blip r:embed="rId2"/>
          <a:stretch>
            <a:fillRect/>
          </a:stretch>
        </p:blipFill>
        <p:spPr>
          <a:xfrm>
            <a:off x="504850" y="195241"/>
            <a:ext cx="2926080" cy="465946"/>
          </a:xfrm>
          <a:prstGeom prst="rect">
            <a:avLst/>
          </a:prstGeom>
        </p:spPr>
      </p:pic>
      <p:grpSp>
        <p:nvGrpSpPr>
          <p:cNvPr id="3" name="Group 2">
            <a:extLst>
              <a:ext uri="{FF2B5EF4-FFF2-40B4-BE49-F238E27FC236}">
                <a16:creationId xmlns:a16="http://schemas.microsoft.com/office/drawing/2014/main" id="{B90319A0-61A9-B04E-A7BC-8B6F583247CD}"/>
              </a:ext>
            </a:extLst>
          </p:cNvPr>
          <p:cNvGrpSpPr/>
          <p:nvPr userDrawn="1"/>
        </p:nvGrpSpPr>
        <p:grpSpPr>
          <a:xfrm>
            <a:off x="462321" y="4516238"/>
            <a:ext cx="2280879" cy="446276"/>
            <a:chOff x="462321" y="4578479"/>
            <a:chExt cx="2280879" cy="446276"/>
          </a:xfrm>
        </p:grpSpPr>
        <p:sp>
          <p:nvSpPr>
            <p:cNvPr id="12" name="TextBox 11">
              <a:extLst>
                <a:ext uri="{FF2B5EF4-FFF2-40B4-BE49-F238E27FC236}">
                  <a16:creationId xmlns:a16="http://schemas.microsoft.com/office/drawing/2014/main" id="{919FD9F7-C1BC-7347-B044-72480FB61141}"/>
                </a:ext>
              </a:extLst>
            </p:cNvPr>
            <p:cNvSpPr txBox="1">
              <a:spLocks noChangeAspect="1"/>
            </p:cNvSpPr>
            <p:nvPr userDrawn="1"/>
          </p:nvSpPr>
          <p:spPr>
            <a:xfrm>
              <a:off x="462321" y="4578479"/>
              <a:ext cx="2280879" cy="446276"/>
            </a:xfrm>
            <a:prstGeom prst="rect">
              <a:avLst/>
            </a:prstGeom>
            <a:noFill/>
          </p:spPr>
          <p:txBody>
            <a:bodyPr wrap="square" rtlCol="0">
              <a:spAutoFit/>
            </a:bodyPr>
            <a:lstStyle/>
            <a:p>
              <a:pPr algn="l"/>
              <a:r>
                <a:rPr lang="en-US" sz="1200" cap="small" spc="100" baseline="0" dirty="0">
                  <a:latin typeface="Corbel" panose="020B0503020204020204" pitchFamily="34" charset="0"/>
                  <a:cs typeface="Calibri" panose="020F0502020204030204" pitchFamily="34" charset="0"/>
                </a:rPr>
                <a:t>Hepatitis </a:t>
              </a:r>
              <a:r>
                <a:rPr lang="en-US" sz="1200" b="1" cap="small" spc="100" baseline="0" dirty="0">
                  <a:solidFill>
                    <a:srgbClr val="285078"/>
                  </a:solidFill>
                  <a:latin typeface="Corbel" panose="020B0503020204020204" pitchFamily="34" charset="0"/>
                  <a:cs typeface="Calibri" panose="020F0502020204030204" pitchFamily="34" charset="0"/>
                </a:rPr>
                <a:t>C</a:t>
              </a:r>
              <a:r>
                <a:rPr lang="en-US" sz="1200" cap="small" spc="100" baseline="0" dirty="0">
                  <a:latin typeface="Corbel" panose="020B0503020204020204" pitchFamily="34" charset="0"/>
                  <a:cs typeface="Calibri" panose="020F0502020204030204" pitchFamily="34" charset="0"/>
                </a:rPr>
                <a:t> Online</a:t>
              </a:r>
              <a:br>
                <a:rPr lang="en-US" sz="1600" dirty="0">
                  <a:latin typeface="Corbel" panose="020B0503020204020204" pitchFamily="34" charset="0"/>
                  <a:cs typeface="Arial" panose="020B0604020202020204" pitchFamily="34" charset="0"/>
                </a:rPr>
              </a:br>
              <a:r>
                <a:rPr lang="en-US" sz="1050" dirty="0" err="1">
                  <a:solidFill>
                    <a:schemeClr val="tx1">
                      <a:lumMod val="75000"/>
                      <a:lumOff val="25000"/>
                    </a:schemeClr>
                  </a:solidFill>
                  <a:latin typeface="Corbel" panose="020B0503020204020204" pitchFamily="34" charset="0"/>
                  <a:cs typeface="Calibri" panose="020F0502020204030204" pitchFamily="34" charset="0"/>
                </a:rPr>
                <a:t>www.hepatitisC.uw.edu</a:t>
              </a:r>
              <a:endParaRPr lang="en-US" sz="1050" dirty="0">
                <a:solidFill>
                  <a:schemeClr val="tx1">
                    <a:lumMod val="75000"/>
                    <a:lumOff val="25000"/>
                  </a:schemeClr>
                </a:solidFill>
                <a:latin typeface="Corbel" panose="020B050302020402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348D6E11-48AB-BE4A-8814-EA56822BBF1E}"/>
                </a:ext>
              </a:extLst>
            </p:cNvPr>
            <p:cNvCxnSpPr/>
            <p:nvPr userDrawn="1"/>
          </p:nvCxnSpPr>
          <p:spPr>
            <a:xfrm>
              <a:off x="550191" y="4808530"/>
              <a:ext cx="1335024"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331D7AC0-870D-EE43-85B5-10937BBC3887}"/>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0" y="858320"/>
            <a:ext cx="9157371" cy="3474720"/>
          </a:xfrm>
          <a:prstGeom prst="rect">
            <a:avLst/>
          </a:prstGeom>
        </p:spPr>
      </p:pic>
      <p:sp>
        <p:nvSpPr>
          <p:cNvPr id="18" name="Title 1">
            <a:extLst>
              <a:ext uri="{FF2B5EF4-FFF2-40B4-BE49-F238E27FC236}">
                <a16:creationId xmlns:a16="http://schemas.microsoft.com/office/drawing/2014/main" id="{E80F54C7-FB42-CA4C-90DF-566F5473896E}"/>
              </a:ext>
            </a:extLst>
          </p:cNvPr>
          <p:cNvSpPr>
            <a:spLocks noGrp="1"/>
          </p:cNvSpPr>
          <p:nvPr>
            <p:ph type="ctrTitle" hasCustomPrompt="1"/>
          </p:nvPr>
        </p:nvSpPr>
        <p:spPr>
          <a:xfrm>
            <a:off x="438219" y="1017901"/>
            <a:ext cx="8229600" cy="1280160"/>
          </a:xfrm>
          <a:prstGeom prst="rect">
            <a:avLst/>
          </a:prstGeom>
        </p:spPr>
        <p:txBody>
          <a:bodyPr lIns="91440" anchor="ctr" anchorCtr="0">
            <a:normAutofit/>
          </a:bodyPr>
          <a:lstStyle>
            <a:lvl1pPr algn="l">
              <a:lnSpc>
                <a:spcPts val="3000"/>
              </a:lnSpc>
              <a:defRPr sz="3200" b="0">
                <a:solidFill>
                  <a:schemeClr val="bg1"/>
                </a:solidFill>
                <a:latin typeface="Arial" panose="020B0604020202020204" pitchFamily="34" charset="0"/>
                <a:cs typeface="Arial" panose="020B0604020202020204" pitchFamily="34" charset="0"/>
              </a:defRPr>
            </a:lvl1pPr>
          </a:lstStyle>
          <a:p>
            <a:r>
              <a:rPr lang="en-US" dirty="0"/>
              <a:t>Click and Add Title</a:t>
            </a:r>
          </a:p>
        </p:txBody>
      </p:sp>
      <p:sp>
        <p:nvSpPr>
          <p:cNvPr id="21" name="Text Placeholder 15">
            <a:extLst>
              <a:ext uri="{FF2B5EF4-FFF2-40B4-BE49-F238E27FC236}">
                <a16:creationId xmlns:a16="http://schemas.microsoft.com/office/drawing/2014/main" id="{4ABFC78A-A9BC-CF4A-BAF8-FC4134E5D473}"/>
              </a:ext>
            </a:extLst>
          </p:cNvPr>
          <p:cNvSpPr>
            <a:spLocks noGrp="1"/>
          </p:cNvSpPr>
          <p:nvPr>
            <p:ph type="body" sz="quarter" idx="18" hasCustomPrompt="1"/>
          </p:nvPr>
        </p:nvSpPr>
        <p:spPr>
          <a:xfrm>
            <a:off x="443736" y="2404157"/>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2" name="Date">
            <a:extLst>
              <a:ext uri="{FF2B5EF4-FFF2-40B4-BE49-F238E27FC236}">
                <a16:creationId xmlns:a16="http://schemas.microsoft.com/office/drawing/2014/main" id="{B66131DB-45B5-6945-A76D-741496EBA307}"/>
              </a:ext>
            </a:extLst>
          </p:cNvPr>
          <p:cNvSpPr>
            <a:spLocks noGrp="1"/>
          </p:cNvSpPr>
          <p:nvPr>
            <p:ph type="body" sz="quarter" idx="14" hasCustomPrompt="1"/>
          </p:nvPr>
        </p:nvSpPr>
        <p:spPr>
          <a:xfrm>
            <a:off x="443736" y="3967450"/>
            <a:ext cx="8229600" cy="219455"/>
          </a:xfrm>
          <a:prstGeom prst="rect">
            <a:avLst/>
          </a:prstGeom>
        </p:spPr>
        <p:txBody>
          <a:bodyPr anchor="ctr">
            <a:noAutofit/>
          </a:bodyPr>
          <a:lstStyle>
            <a:lvl1pPr marL="0" indent="0" algn="l">
              <a:lnSpc>
                <a:spcPts val="1200"/>
              </a:lnSpc>
              <a:buNone/>
              <a:defRPr sz="1050" b="0" baseline="0">
                <a:solidFill>
                  <a:srgbClr val="82C8FA"/>
                </a:solidFill>
                <a:latin typeface="Arial"/>
              </a:defRPr>
            </a:lvl1pPr>
          </a:lstStyle>
          <a:p>
            <a:pPr lvl="0"/>
            <a:r>
              <a:rPr lang="en-US" dirty="0"/>
              <a:t>Click and Add Last Date Info</a:t>
            </a:r>
          </a:p>
        </p:txBody>
      </p:sp>
      <p:cxnSp>
        <p:nvCxnSpPr>
          <p:cNvPr id="23" name="Straight Connector 22">
            <a:extLst>
              <a:ext uri="{FF2B5EF4-FFF2-40B4-BE49-F238E27FC236}">
                <a16:creationId xmlns:a16="http://schemas.microsoft.com/office/drawing/2014/main" id="{566D0A3E-B052-EA40-B037-054B51E770EC}"/>
              </a:ext>
            </a:extLst>
          </p:cNvPr>
          <p:cNvCxnSpPr>
            <a:cxnSpLocks/>
          </p:cNvCxnSpPr>
          <p:nvPr userDrawn="1"/>
        </p:nvCxnSpPr>
        <p:spPr>
          <a:xfrm>
            <a:off x="-8639" y="86256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160ADCC-ACEB-FA4F-9D36-5D0D7D86AD0A}"/>
              </a:ext>
            </a:extLst>
          </p:cNvPr>
          <p:cNvCxnSpPr>
            <a:cxnSpLocks/>
          </p:cNvCxnSpPr>
          <p:nvPr userDrawn="1"/>
        </p:nvCxnSpPr>
        <p:spPr>
          <a:xfrm>
            <a:off x="-863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86432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y-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1" y="1184224"/>
            <a:ext cx="4248150"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100932503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udy-Slide-Full">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31297179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ummary">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231542467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Bar: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10" name="Content Placeholder 3">
            <a:extLst>
              <a:ext uri="{FF2B5EF4-FFF2-40B4-BE49-F238E27FC236}">
                <a16:creationId xmlns:a16="http://schemas.microsoft.com/office/drawing/2014/main" id="{2291D050-F2FF-B84B-B85F-704A33D7A299}"/>
              </a:ext>
            </a:extLst>
          </p:cNvPr>
          <p:cNvSpPr>
            <a:spLocks noGrp="1"/>
          </p:cNvSpPr>
          <p:nvPr>
            <p:ph sz="half" idx="2" hasCustomPrompt="1"/>
          </p:nvPr>
        </p:nvSpPr>
        <p:spPr>
          <a:xfrm>
            <a:off x="323850" y="1428596"/>
            <a:ext cx="4248149"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1" name="Rectangle 3">
            <a:extLst>
              <a:ext uri="{FF2B5EF4-FFF2-40B4-BE49-F238E27FC236}">
                <a16:creationId xmlns:a16="http://schemas.microsoft.com/office/drawing/2014/main" id="{7D86A608-CE71-5040-8C80-661F1437DF33}"/>
              </a:ext>
            </a:extLst>
          </p:cNvPr>
          <p:cNvSpPr>
            <a:spLocks noChangeArrowheads="1"/>
          </p:cNvSpPr>
          <p:nvPr userDrawn="1"/>
        </p:nvSpPr>
        <p:spPr bwMode="invGray">
          <a:xfrm>
            <a:off x="323850" y="1035386"/>
            <a:ext cx="4248150"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3" name="Text Placeholder 2">
            <a:extLst>
              <a:ext uri="{FF2B5EF4-FFF2-40B4-BE49-F238E27FC236}">
                <a16:creationId xmlns:a16="http://schemas.microsoft.com/office/drawing/2014/main" id="{78D38D57-7E90-4C4F-BEFE-18F098A6A601}"/>
              </a:ext>
            </a:extLst>
          </p:cNvPr>
          <p:cNvSpPr>
            <a:spLocks noGrp="1"/>
          </p:cNvSpPr>
          <p:nvPr>
            <p:ph type="body" idx="10" hasCustomPrompt="1"/>
          </p:nvPr>
        </p:nvSpPr>
        <p:spPr>
          <a:xfrm>
            <a:off x="332815" y="1046741"/>
            <a:ext cx="4185088"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384688150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Whit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sp>
        <p:nvSpPr>
          <p:cNvPr id="2" name="Title 1"/>
          <p:cNvSpPr>
            <a:spLocks noGrp="1"/>
          </p:cNvSpPr>
          <p:nvPr>
            <p:ph type="title" hasCustomPrompt="1"/>
          </p:nvPr>
        </p:nvSpPr>
        <p:spPr>
          <a:xfrm>
            <a:off x="533401" y="2102823"/>
            <a:ext cx="8077200" cy="928688"/>
          </a:xfrm>
          <a:prstGeom prst="rect">
            <a:avLst/>
          </a:prstGeom>
        </p:spPr>
        <p:txBody>
          <a:bodyPr tIns="0" anchor="ctr">
            <a:normAutofit/>
          </a:bodyPr>
          <a:lstStyle>
            <a:lvl1pPr algn="ctr">
              <a:defRPr sz="2800" b="0"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13" name="Straight Connector 12"/>
          <p:cNvCxnSpPr>
            <a:cxnSpLocks/>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E75D3E13-CC4F-7E49-B471-8878E909C360}"/>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05573826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Divider-Bar">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2095500"/>
            <a:ext cx="9143999" cy="97155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323848" y="2105025"/>
            <a:ext cx="84963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550092C9-A09F-7245-8D15-AEFDA532881C}"/>
              </a:ext>
            </a:extLst>
          </p:cNvPr>
          <p:cNvSpPr>
            <a:spLocks noGrp="1"/>
          </p:cNvSpPr>
          <p:nvPr>
            <p:ph type="body" sz="quarter" idx="15"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
        <p:nvSpPr>
          <p:cNvPr id="10" name="Text Placeholder 2">
            <a:extLst>
              <a:ext uri="{FF2B5EF4-FFF2-40B4-BE49-F238E27FC236}">
                <a16:creationId xmlns:a16="http://schemas.microsoft.com/office/drawing/2014/main" id="{1CCC311E-DA3E-AB41-BF2C-7398324BA555}"/>
              </a:ext>
            </a:extLst>
          </p:cNvPr>
          <p:cNvSpPr>
            <a:spLocks noGrp="1"/>
          </p:cNvSpPr>
          <p:nvPr>
            <p:ph type="body" idx="1" hasCustomPrompt="1"/>
          </p:nvPr>
        </p:nvSpPr>
        <p:spPr>
          <a:xfrm>
            <a:off x="323849" y="-7144"/>
            <a:ext cx="8839200" cy="363760"/>
          </a:xfrm>
          <a:prstGeom prst="rect">
            <a:avLst/>
          </a:prstGeom>
        </p:spPr>
        <p:txBody>
          <a:bodyPr lIns="91440" anchor="b">
            <a:normAutofit/>
          </a:bodyPr>
          <a:lstStyle>
            <a:lvl1pPr marL="0" indent="0">
              <a:spcBef>
                <a:spcPts val="0"/>
              </a:spcBef>
              <a:buNone/>
              <a:defRPr sz="1100" b="0" baseline="0">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SECTION TOPIC (OPTIONAL)</a:t>
            </a:r>
          </a:p>
        </p:txBody>
      </p:sp>
    </p:spTree>
    <p:extLst>
      <p:ext uri="{BB962C8B-B14F-4D97-AF65-F5344CB8AC3E}">
        <p14:creationId xmlns:p14="http://schemas.microsoft.com/office/powerpoint/2010/main" val="388067803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Soli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36BB952-50A8-AE49-87A9-BEC72E8DE500}"/>
              </a:ext>
            </a:extLst>
          </p:cNvPr>
          <p:cNvSpPr txBox="1">
            <a:spLocks/>
          </p:cNvSpPr>
          <p:nvPr userDrawn="1"/>
        </p:nvSpPr>
        <p:spPr>
          <a:xfrm>
            <a:off x="1" y="1371600"/>
            <a:ext cx="9143999" cy="240030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2" name="Title 1"/>
          <p:cNvSpPr>
            <a:spLocks noGrp="1"/>
          </p:cNvSpPr>
          <p:nvPr>
            <p:ph type="title" hasCustomPrompt="1"/>
          </p:nvPr>
        </p:nvSpPr>
        <p:spPr>
          <a:xfrm>
            <a:off x="0" y="2105025"/>
            <a:ext cx="91440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138810326"/>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1371600"/>
            <a:ext cx="9143999" cy="2400300"/>
          </a:xfrm>
          <a:prstGeom prst="rect">
            <a:avLst/>
          </a:prstGeom>
          <a:gradFill flip="none" rotWithShape="1">
            <a:gsLst>
              <a:gs pos="0">
                <a:srgbClr val="006D9A">
                  <a:alpha val="50000"/>
                </a:srgbClr>
              </a:gs>
              <a:gs pos="50000">
                <a:schemeClr val="bg1"/>
              </a:gs>
              <a:gs pos="100000">
                <a:srgbClr val="006D9A">
                  <a:alpha val="50000"/>
                </a:srgbClr>
              </a:gs>
            </a:gsLst>
            <a:lin ang="5400000" scaled="0"/>
            <a:tileRect/>
          </a:gra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0" y="2105025"/>
            <a:ext cx="9144000" cy="956120"/>
          </a:xfrm>
          <a:prstGeom prst="rect">
            <a:avLst/>
          </a:prstGeom>
          <a:solidFill>
            <a:schemeClr val="bg1"/>
          </a:solidFill>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7493"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47EEC-7D64-BC44-B74A-8AB7EC9C1146}"/>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243079281"/>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mage-Blue">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gradFill>
            <a:gsLst>
              <a:gs pos="0">
                <a:srgbClr val="004E66"/>
              </a:gs>
              <a:gs pos="100000">
                <a:srgbClr val="00779D"/>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051987732"/>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mage-Black">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06949215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Lar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Large-Font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 Placeholder 5">
            <a:extLst>
              <a:ext uri="{FF2B5EF4-FFF2-40B4-BE49-F238E27FC236}">
                <a16:creationId xmlns:a16="http://schemas.microsoft.com/office/drawing/2014/main" id="{9A681A14-7A84-7F43-AE92-51583060A7F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82568E9B-001A-3C4B-92D6-08A79194F9D9}"/>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8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7239642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 with logo">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5154930"/>
          </a:xfrm>
          <a:prstGeom prst="rect">
            <a:avLst/>
          </a:prstGeom>
        </p:spPr>
      </p:pic>
      <p:pic>
        <p:nvPicPr>
          <p:cNvPr id="5" name="Picture 4">
            <a:extLst>
              <a:ext uri="{FF2B5EF4-FFF2-40B4-BE49-F238E27FC236}">
                <a16:creationId xmlns:a16="http://schemas.microsoft.com/office/drawing/2014/main" id="{97E7F697-0452-FD41-8395-6BF13DCE8E98}"/>
              </a:ext>
            </a:extLst>
          </p:cNvPr>
          <p:cNvPicPr>
            <a:picLocks/>
          </p:cNvPicPr>
          <p:nvPr userDrawn="1"/>
        </p:nvPicPr>
        <p:blipFill>
          <a:blip r:embed="rId3"/>
          <a:stretch>
            <a:fillRect/>
          </a:stretch>
        </p:blipFill>
        <p:spPr>
          <a:xfrm>
            <a:off x="8130186" y="4819791"/>
            <a:ext cx="914400" cy="265176"/>
          </a:xfrm>
          <a:prstGeom prst="rect">
            <a:avLst/>
          </a:prstGeom>
        </p:spPr>
      </p:pic>
      <p:sp>
        <p:nvSpPr>
          <p:cNvPr id="7" name="Text Placeholder 5">
            <a:extLst>
              <a:ext uri="{FF2B5EF4-FFF2-40B4-BE49-F238E27FC236}">
                <a16:creationId xmlns:a16="http://schemas.microsoft.com/office/drawing/2014/main" id="{C5375E53-0C80-A84B-AAA8-6B394E1E6F30}"/>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193000395"/>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pen Blue">
    <p:spTree>
      <p:nvGrpSpPr>
        <p:cNvPr id="1" name=""/>
        <p:cNvGrpSpPr/>
        <p:nvPr/>
      </p:nvGrpSpPr>
      <p:grpSpPr>
        <a:xfrm>
          <a:off x="0" y="0"/>
          <a:ext cx="0" cy="0"/>
          <a:chOff x="0" y="0"/>
          <a:chExt cx="0" cy="0"/>
        </a:xfrm>
      </p:grpSpPr>
      <p:pic>
        <p:nvPicPr>
          <p:cNvPr id="7" name="Art band"/>
          <p:cNvPicPr>
            <a:picLocks/>
          </p:cNvPicPr>
          <p:nvPr userDrawn="1"/>
        </p:nvPicPr>
        <p:blipFill>
          <a:blip r:embed="rId2">
            <a:extLst>
              <a:ext uri="{28A0092B-C50C-407E-A947-70E740481C1C}">
                <a14:useLocalDpi xmlns:a14="http://schemas.microsoft.com/office/drawing/2010/main"/>
              </a:ext>
            </a:extLst>
          </a:blip>
          <a:stretch>
            <a:fillRect/>
          </a:stretch>
        </p:blipFill>
        <p:spPr>
          <a:xfrm flipH="1">
            <a:off x="-9768" y="12"/>
            <a:ext cx="9162286" cy="1728216"/>
          </a:xfrm>
          <a:prstGeom prst="rect">
            <a:avLst/>
          </a:prstGeom>
        </p:spPr>
      </p:pic>
      <p:pic>
        <p:nvPicPr>
          <p:cNvPr id="15" name="Art band"/>
          <p:cNvPicPr>
            <a:picLocks/>
          </p:cNvPicPr>
          <p:nvPr userDrawn="1"/>
        </p:nvPicPr>
        <p:blipFill>
          <a:blip r:embed="rId2">
            <a:extLst>
              <a:ext uri="{28A0092B-C50C-407E-A947-70E740481C1C}">
                <a14:useLocalDpi xmlns:a14="http://schemas.microsoft.com/office/drawing/2010/main"/>
              </a:ext>
            </a:extLst>
          </a:blip>
          <a:stretch>
            <a:fillRect/>
          </a:stretch>
        </p:blipFill>
        <p:spPr>
          <a:xfrm flipH="1" flipV="1">
            <a:off x="-9768" y="1719655"/>
            <a:ext cx="9162286" cy="1728216"/>
          </a:xfrm>
          <a:prstGeom prst="rect">
            <a:avLst/>
          </a:prstGeom>
        </p:spPr>
      </p:pic>
      <p:pic>
        <p:nvPicPr>
          <p:cNvPr id="18" name="Art band"/>
          <p:cNvPicPr>
            <a:picLocks/>
          </p:cNvPicPr>
          <p:nvPr userDrawn="1"/>
        </p:nvPicPr>
        <p:blipFill>
          <a:blip r:embed="rId2">
            <a:extLst>
              <a:ext uri="{28A0092B-C50C-407E-A947-70E740481C1C}">
                <a14:useLocalDpi xmlns:a14="http://schemas.microsoft.com/office/drawing/2010/main"/>
              </a:ext>
            </a:extLst>
          </a:blip>
          <a:stretch>
            <a:fillRect/>
          </a:stretch>
        </p:blipFill>
        <p:spPr>
          <a:xfrm flipH="1">
            <a:off x="-9768" y="3437819"/>
            <a:ext cx="9162286" cy="1714500"/>
          </a:xfrm>
          <a:prstGeom prst="rect">
            <a:avLst/>
          </a:prstGeom>
        </p:spPr>
      </p:pic>
      <p:sp>
        <p:nvSpPr>
          <p:cNvPr id="19" name="header whiteout"/>
          <p:cNvSpPr/>
          <p:nvPr userDrawn="1"/>
        </p:nvSpPr>
        <p:spPr>
          <a:xfrm>
            <a:off x="0" y="0"/>
            <a:ext cx="9162288" cy="5169282"/>
          </a:xfrm>
          <a:prstGeom prst="rect">
            <a:avLst/>
          </a:prstGeom>
          <a:gradFill flip="none" rotWithShape="1">
            <a:gsLst>
              <a:gs pos="0">
                <a:srgbClr val="124073">
                  <a:alpha val="12000"/>
                </a:srgbClr>
              </a:gs>
              <a:gs pos="100000">
                <a:srgbClr val="124073">
                  <a:alpha val="7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12406A"/>
              </a:solidFill>
              <a:latin typeface="Arial"/>
            </a:endParaRPr>
          </a:p>
        </p:txBody>
      </p:sp>
    </p:spTree>
    <p:extLst>
      <p:ext uri="{BB962C8B-B14F-4D97-AF65-F5344CB8AC3E}">
        <p14:creationId xmlns:p14="http://schemas.microsoft.com/office/powerpoint/2010/main" val="3869794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Rectang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950244"/>
            <a:ext cx="3657600" cy="514350"/>
          </a:xfrm>
          <a:prstGeom prst="rect">
            <a:avLst/>
          </a:prstGeom>
        </p:spPr>
        <p:txBody>
          <a:bodyPr tIns="0" anchor="t">
            <a:normAutofit/>
          </a:bodyPr>
          <a:lstStyle>
            <a:lvl1pPr algn="l">
              <a:defRPr sz="2400" b="0" cap="none">
                <a:solidFill>
                  <a:srgbClr val="003A78"/>
                </a:solidFill>
                <a:latin typeface="Arial" panose="020B0604020202020204" pitchFamily="34" charset="0"/>
                <a:cs typeface="Arial" panose="020B0604020202020204" pitchFamily="34" charset="0"/>
              </a:defRPr>
            </a:lvl1pPr>
          </a:lstStyle>
          <a:p>
            <a:r>
              <a:rPr lang="en-US" dirty="0"/>
              <a:t>Title</a:t>
            </a:r>
          </a:p>
        </p:txBody>
      </p:sp>
      <p:sp>
        <p:nvSpPr>
          <p:cNvPr id="3" name="Text Placeholder 2"/>
          <p:cNvSpPr>
            <a:spLocks noGrp="1"/>
          </p:cNvSpPr>
          <p:nvPr>
            <p:ph type="body" idx="1" hasCustomPrompt="1"/>
          </p:nvPr>
        </p:nvSpPr>
        <p:spPr>
          <a:xfrm>
            <a:off x="533400" y="1521619"/>
            <a:ext cx="3657600" cy="400050"/>
          </a:xfrm>
          <a:prstGeom prst="rect">
            <a:avLst/>
          </a:prstGeom>
        </p:spPr>
        <p:txBody>
          <a:bodyPr bIns="0" anchor="b"/>
          <a:lstStyle>
            <a:lvl1pPr marL="0" indent="0" algn="l">
              <a:buNone/>
              <a:defRPr sz="1800" cap="small" baseline="0">
                <a:solidFill>
                  <a:srgbClr val="003A78"/>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subtitle</a:t>
            </a:r>
          </a:p>
        </p:txBody>
      </p:sp>
      <p:sp>
        <p:nvSpPr>
          <p:cNvPr id="14" name="Rectangle 13"/>
          <p:cNvSpPr/>
          <p:nvPr/>
        </p:nvSpPr>
        <p:spPr>
          <a:xfrm>
            <a:off x="9526" y="2571752"/>
            <a:ext cx="4572001" cy="1209674"/>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4588934" y="1371600"/>
            <a:ext cx="4572001" cy="1185863"/>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Content Placeholder 16"/>
          <p:cNvSpPr>
            <a:spLocks noGrp="1"/>
          </p:cNvSpPr>
          <p:nvPr>
            <p:ph sz="quarter" idx="10" hasCustomPrompt="1"/>
          </p:nvPr>
        </p:nvSpPr>
        <p:spPr>
          <a:xfrm>
            <a:off x="4876800" y="2686050"/>
            <a:ext cx="3962400" cy="914400"/>
          </a:xfrm>
          <a:prstGeom prst="rect">
            <a:avLst/>
          </a:prstGeom>
        </p:spPr>
        <p:txBody>
          <a:bodyPr/>
          <a:lstStyle>
            <a:lvl1pPr marL="171450" indent="-171450">
              <a:defRPr sz="1500">
                <a:solidFill>
                  <a:srgbClr val="003A78"/>
                </a:solidFill>
                <a:latin typeface="Arial" panose="020B0604020202020204" pitchFamily="34" charset="0"/>
                <a:cs typeface="Arial" panose="020B0604020202020204" pitchFamily="34" charset="0"/>
              </a:defRPr>
            </a:lvl1pPr>
          </a:lstStyle>
          <a:p>
            <a:pPr lvl="0"/>
            <a:r>
              <a:rPr lang="en-US" dirty="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cxnSp>
        <p:nvCxnSpPr>
          <p:cNvPr id="21" name="Straight Connector 20"/>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23" name="Straight Connector 22"/>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91F3C7D4-0781-8845-8825-89A145A9DF09}"/>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3101788918"/>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closure-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Disclosures</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a:t>
            </a:r>
          </a:p>
          <a:p>
            <a:pPr lvl="1"/>
            <a:endParaRPr lang="en-US" dirty="0"/>
          </a:p>
          <a:p>
            <a:pPr lvl="1"/>
            <a:endParaRPr lang="en-US" dirty="0"/>
          </a:p>
        </p:txBody>
      </p:sp>
    </p:spTree>
    <p:extLst>
      <p:ext uri="{BB962C8B-B14F-4D97-AF65-F5344CB8AC3E}">
        <p14:creationId xmlns:p14="http://schemas.microsoft.com/office/powerpoint/2010/main" val="51980907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White with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658E2C-841F-2BA4-B375-A6E3ACABE37C}"/>
              </a:ext>
            </a:extLst>
          </p:cNvPr>
          <p:cNvPicPr>
            <a:picLocks noChangeAspect="1"/>
          </p:cNvPicPr>
          <p:nvPr userDrawn="1"/>
        </p:nvPicPr>
        <p:blipFill>
          <a:blip r:embed="rId2"/>
          <a:stretch>
            <a:fillRect/>
          </a:stretch>
        </p:blipFill>
        <p:spPr>
          <a:xfrm>
            <a:off x="8130186" y="4829794"/>
            <a:ext cx="914400" cy="268185"/>
          </a:xfrm>
          <a:prstGeom prst="rect">
            <a:avLst/>
          </a:prstGeom>
        </p:spPr>
      </p:pic>
    </p:spTree>
    <p:extLst>
      <p:ext uri="{BB962C8B-B14F-4D97-AF65-F5344CB8AC3E}">
        <p14:creationId xmlns:p14="http://schemas.microsoft.com/office/powerpoint/2010/main" val="553878355"/>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344228"/>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nding-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0F0B8B-66F2-DF43-BD77-6C2E0DA2E6A6}"/>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cxnSp>
        <p:nvCxnSpPr>
          <p:cNvPr id="8" name="Straight Connector 7">
            <a:extLst>
              <a:ext uri="{FF2B5EF4-FFF2-40B4-BE49-F238E27FC236}">
                <a16:creationId xmlns:a16="http://schemas.microsoft.com/office/drawing/2014/main" id="{6A83514E-98F2-2D45-9DA2-54F265280D6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DA28F71-E8EE-4641-AAE6-AB4095216C3F}"/>
              </a:ext>
            </a:extLst>
          </p:cNvPr>
          <p:cNvSpPr txBox="1"/>
          <p:nvPr userDrawn="1"/>
        </p:nvSpPr>
        <p:spPr>
          <a:xfrm>
            <a:off x="458843" y="1375979"/>
            <a:ext cx="8229600" cy="1299010"/>
          </a:xfrm>
          <a:prstGeom prst="rect">
            <a:avLst/>
          </a:prstGeom>
          <a:noFill/>
        </p:spPr>
        <p:txBody>
          <a:bodyPr wrap="square" rtlCol="0">
            <a:spAutoFit/>
          </a:bodyPr>
          <a:lstStyle/>
          <a:p>
            <a:pPr marL="0" marR="0" lvl="0" indent="0" algn="l" defTabSz="914400" rtl="0" eaLnBrk="0" fontAlgn="base" latinLnBrk="0" hangingPunct="0">
              <a:lnSpc>
                <a:spcPts val="2400"/>
              </a:lnSpc>
              <a:spcBef>
                <a:spcPts val="0"/>
              </a:spcBef>
              <a:spcAft>
                <a:spcPct val="0"/>
              </a:spcAft>
              <a:buClr>
                <a:srgbClr val="434DA1"/>
              </a:buClr>
              <a:buSzPct val="125000"/>
              <a:buFont typeface="Arial"/>
              <a:buNone/>
              <a:tabLst/>
              <a:defRPr/>
            </a:pPr>
            <a:r>
              <a:rPr lang="en-US" sz="1800" b="1" i="0" dirty="0">
                <a:latin typeface="Arial" panose="020B0604020202020204" pitchFamily="34" charset="0"/>
                <a:cs typeface="Arial" panose="020B0604020202020204" pitchFamily="34" charset="0"/>
              </a:rPr>
              <a:t>Hepatitis </a:t>
            </a:r>
            <a:r>
              <a:rPr lang="en-US" sz="2000" b="1" i="0" dirty="0">
                <a:solidFill>
                  <a:srgbClr val="00546D"/>
                </a:solidFill>
                <a:latin typeface="Arial" panose="020B0604020202020204" pitchFamily="34" charset="0"/>
                <a:cs typeface="Arial" panose="020B0604020202020204" pitchFamily="34" charset="0"/>
              </a:rPr>
              <a:t>C</a:t>
            </a:r>
            <a:r>
              <a:rPr lang="en-US" sz="1800" b="1" i="0" dirty="0">
                <a:latin typeface="Arial" panose="020B0604020202020204" pitchFamily="34" charset="0"/>
                <a:cs typeface="Arial" panose="020B0604020202020204" pitchFamily="34" charset="0"/>
              </a:rPr>
              <a:t> Online </a:t>
            </a:r>
            <a:r>
              <a:rPr lang="en-US" sz="1800" i="0" dirty="0">
                <a:latin typeface="Arial" panose="020B0604020202020204" pitchFamily="34" charset="0"/>
                <a:cs typeface="Arial" panose="020B0604020202020204" pitchFamily="34" charset="0"/>
              </a:rPr>
              <a:t>is funded by a cooperative agreement from the Centers for Disease Control and Prevention (CDC-RFA- PS21-2105). This project is led by the University of Washington Infectious Diseases Education and Assessment (IDEA) Program. </a:t>
            </a:r>
            <a:endParaRPr lang="en-US" sz="1500" i="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E24FC7B0-4199-894F-A8D2-4FF835667F61}"/>
              </a:ext>
            </a:extLst>
          </p:cNvPr>
          <p:cNvPicPr>
            <a:picLocks noChangeAspect="1"/>
          </p:cNvPicPr>
          <p:nvPr userDrawn="1"/>
        </p:nvPicPr>
        <p:blipFill>
          <a:blip r:embed="rId3"/>
          <a:stretch>
            <a:fillRect/>
          </a:stretch>
        </p:blipFill>
        <p:spPr>
          <a:xfrm>
            <a:off x="3505188" y="3229441"/>
            <a:ext cx="2120053" cy="621792"/>
          </a:xfrm>
          <a:prstGeom prst="rect">
            <a:avLst/>
          </a:prstGeom>
        </p:spPr>
      </p:pic>
      <p:sp>
        <p:nvSpPr>
          <p:cNvPr id="14" name="Rectangle 13">
            <a:extLst>
              <a:ext uri="{FF2B5EF4-FFF2-40B4-BE49-F238E27FC236}">
                <a16:creationId xmlns:a16="http://schemas.microsoft.com/office/drawing/2014/main" id="{BED0061C-C01B-6147-BCD8-08FDF056E6F2}"/>
              </a:ext>
            </a:extLst>
          </p:cNvPr>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Acknowledgments</a:t>
            </a:r>
          </a:p>
        </p:txBody>
      </p:sp>
      <p:pic>
        <p:nvPicPr>
          <p:cNvPr id="29" name="Picture 28">
            <a:extLst>
              <a:ext uri="{FF2B5EF4-FFF2-40B4-BE49-F238E27FC236}">
                <a16:creationId xmlns:a16="http://schemas.microsoft.com/office/drawing/2014/main" id="{CFDD0DC4-87ED-2248-BCCC-3FFD6569F846}"/>
              </a:ext>
            </a:extLst>
          </p:cNvPr>
          <p:cNvPicPr>
            <a:picLocks noChangeAspect="1"/>
          </p:cNvPicPr>
          <p:nvPr userDrawn="1"/>
        </p:nvPicPr>
        <p:blipFill>
          <a:blip r:embed="rId4"/>
          <a:stretch>
            <a:fillRect/>
          </a:stretch>
        </p:blipFill>
        <p:spPr>
          <a:xfrm>
            <a:off x="489589" y="3230381"/>
            <a:ext cx="2257262" cy="658368"/>
          </a:xfrm>
          <a:prstGeom prst="rect">
            <a:avLst/>
          </a:prstGeom>
        </p:spPr>
      </p:pic>
      <p:pic>
        <p:nvPicPr>
          <p:cNvPr id="16" name="Picture 15">
            <a:extLst>
              <a:ext uri="{FF2B5EF4-FFF2-40B4-BE49-F238E27FC236}">
                <a16:creationId xmlns:a16="http://schemas.microsoft.com/office/drawing/2014/main" id="{5EAE2333-2F70-634E-82A6-B1B90516D6E6}"/>
              </a:ext>
            </a:extLst>
          </p:cNvPr>
          <p:cNvPicPr>
            <a:picLocks noChangeAspect="1"/>
          </p:cNvPicPr>
          <p:nvPr userDrawn="1"/>
        </p:nvPicPr>
        <p:blipFill>
          <a:blip r:embed="rId5"/>
          <a:stretch>
            <a:fillRect/>
          </a:stretch>
        </p:blipFill>
        <p:spPr>
          <a:xfrm>
            <a:off x="6442226" y="3266416"/>
            <a:ext cx="2145931" cy="560724"/>
          </a:xfrm>
          <a:prstGeom prst="rect">
            <a:avLst/>
          </a:prstGeom>
        </p:spPr>
      </p:pic>
      <p:sp>
        <p:nvSpPr>
          <p:cNvPr id="11" name="TextBox 10">
            <a:extLst>
              <a:ext uri="{FF2B5EF4-FFF2-40B4-BE49-F238E27FC236}">
                <a16:creationId xmlns:a16="http://schemas.microsoft.com/office/drawing/2014/main" id="{C78746E0-C15F-CF49-965C-41A0CD08B991}"/>
              </a:ext>
            </a:extLst>
          </p:cNvPr>
          <p:cNvSpPr txBox="1"/>
          <p:nvPr userDrawn="1"/>
        </p:nvSpPr>
        <p:spPr>
          <a:xfrm>
            <a:off x="0" y="4636541"/>
            <a:ext cx="9151575" cy="564257"/>
          </a:xfrm>
          <a:prstGeom prst="rect">
            <a:avLst/>
          </a:prstGeom>
          <a:solidFill>
            <a:schemeClr val="bg1">
              <a:lumMod val="95000"/>
            </a:schemeClr>
          </a:solidFill>
        </p:spPr>
        <p:txBody>
          <a:bodyPr wrap="square" lIns="1188720" tIns="91440" rIns="1188720" bIns="137160" rtlCol="0" anchor="ctr">
            <a:spAutoFit/>
          </a:bodyPr>
          <a:lstStyle/>
          <a:p>
            <a:pPr algn="ctr">
              <a:lnSpc>
                <a:spcPts val="1300"/>
              </a:lnSpc>
            </a:pPr>
            <a:r>
              <a:rPr lang="en-US" sz="1100" i="1" dirty="0">
                <a:solidFill>
                  <a:schemeClr val="tx1"/>
                </a:solidFill>
                <a:latin typeface="+mn-lt"/>
              </a:rPr>
              <a:t>The contents in this presentation are those of the author(s) and do not necessarily represent the </a:t>
            </a:r>
            <a:br>
              <a:rPr lang="en-US" sz="1100" i="1" dirty="0">
                <a:solidFill>
                  <a:schemeClr val="tx1"/>
                </a:solidFill>
                <a:latin typeface="+mn-lt"/>
              </a:rPr>
            </a:br>
            <a:r>
              <a:rPr lang="en-US" sz="1100" i="1" dirty="0">
                <a:solidFill>
                  <a:schemeClr val="tx1"/>
                </a:solidFill>
                <a:latin typeface="+mn-lt"/>
              </a:rPr>
              <a:t>official position of views of, nor an endorsement, by the Centers for Disease Control and Prevention.</a:t>
            </a:r>
            <a:endParaRPr lang="en-US" sz="1100" i="1" dirty="0">
              <a:solidFill>
                <a:schemeClr val="tx1"/>
              </a:solidFill>
              <a:latin typeface="Arial"/>
            </a:endParaRPr>
          </a:p>
        </p:txBody>
      </p:sp>
    </p:spTree>
    <p:extLst>
      <p:ext uri="{BB962C8B-B14F-4D97-AF65-F5344CB8AC3E}">
        <p14:creationId xmlns:p14="http://schemas.microsoft.com/office/powerpoint/2010/main" val="156526751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Mediu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Medium-Font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ontent Placeholder 3">
            <a:extLst>
              <a:ext uri="{FF2B5EF4-FFF2-40B4-BE49-F238E27FC236}">
                <a16:creationId xmlns:a16="http://schemas.microsoft.com/office/drawing/2014/main" id="{E7E4DF60-71E6-5A4F-922E-DACE79CE099B}"/>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5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
        <p:nvSpPr>
          <p:cNvPr id="10" name="Text Placeholder 5">
            <a:extLst>
              <a:ext uri="{FF2B5EF4-FFF2-40B4-BE49-F238E27FC236}">
                <a16:creationId xmlns:a16="http://schemas.microsoft.com/office/drawing/2014/main" id="{41F06CDF-9301-9D41-99E6-E67191B990C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59610513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ame 20 F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Same-20-Font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5560809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Text and Data/Image Slide: click to add title</a:t>
            </a:r>
          </a:p>
        </p:txBody>
      </p:sp>
      <p:sp>
        <p:nvSpPr>
          <p:cNvPr id="4" name="Content Placeholder 3"/>
          <p:cNvSpPr>
            <a:spLocks noGrp="1"/>
          </p:cNvSpPr>
          <p:nvPr>
            <p:ph sz="half" idx="2" hasCustomPrompt="1"/>
          </p:nvPr>
        </p:nvSpPr>
        <p:spPr>
          <a:xfrm>
            <a:off x="323850" y="1190625"/>
            <a:ext cx="4095750" cy="3600450"/>
          </a:xfrm>
          <a:prstGeom prst="rect">
            <a:avLst/>
          </a:prstGeom>
        </p:spPr>
        <p:txBody>
          <a:bodyPr anchor="t" anchorCtr="0">
            <a:normAutofit/>
          </a:bodyPr>
          <a:lstStyle>
            <a:lvl1pPr marL="171450" indent="-171450">
              <a:lnSpc>
                <a:spcPts val="2100"/>
              </a:lnSpc>
              <a:spcBef>
                <a:spcPts val="600"/>
              </a:spcBef>
              <a:buClr>
                <a:srgbClr val="0070C0"/>
              </a:buClr>
              <a:defRPr sz="1800">
                <a:solidFill>
                  <a:srgbClr val="000000"/>
                </a:solidFill>
                <a:latin typeface="Arial" panose="020B0604020202020204" pitchFamily="34" charset="0"/>
                <a:cs typeface="Arial" panose="020B0604020202020204" pitchFamily="34" charset="0"/>
              </a:defRPr>
            </a:lvl1pPr>
            <a:lvl2pPr marL="300038" indent="-128588">
              <a:lnSpc>
                <a:spcPts val="2100"/>
              </a:lnSpc>
              <a:spcBef>
                <a:spcPts val="300"/>
              </a:spcBef>
              <a:buClr>
                <a:srgbClr val="0070C0"/>
              </a:buClr>
              <a:buFont typeface="Arial" pitchFamily="34" charset="0"/>
              <a:buChar char="-"/>
              <a:defRPr sz="1800">
                <a:solidFill>
                  <a:srgbClr val="000000"/>
                </a:solidFill>
                <a:latin typeface="Arial" panose="020B0604020202020204" pitchFamily="34" charset="0"/>
                <a:cs typeface="Arial" panose="020B0604020202020204" pitchFamily="34" charset="0"/>
              </a:defRPr>
            </a:lvl2pPr>
            <a:lvl3pPr>
              <a:lnSpc>
                <a:spcPts val="2100"/>
              </a:lnSpc>
              <a:spcBef>
                <a:spcPts val="600"/>
              </a:spcBef>
              <a:defRPr sz="12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edit first level text</a:t>
            </a:r>
          </a:p>
          <a:p>
            <a:pPr lvl="1"/>
            <a:r>
              <a:rPr lang="en-US" dirty="0"/>
              <a:t>Second level</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0091559A-A57D-7640-A089-C617FF5BE98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0" name="Text Placeholder 5">
            <a:extLst>
              <a:ext uri="{FF2B5EF4-FFF2-40B4-BE49-F238E27FC236}">
                <a16:creationId xmlns:a16="http://schemas.microsoft.com/office/drawing/2014/main" id="{AE78A2BD-79AF-4045-B862-6F54F0C316B6}"/>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13841972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Table-Imag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7" name="Text Placeholder 5">
            <a:extLst>
              <a:ext uri="{FF2B5EF4-FFF2-40B4-BE49-F238E27FC236}">
                <a16:creationId xmlns:a16="http://schemas.microsoft.com/office/drawing/2014/main" id="{D1050445-BA7D-E540-B7EF-B34AC2CA36C4}"/>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416563534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llustration-Credit">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Illustration/Credit: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9" name="Text Placeholder 5">
            <a:extLst>
              <a:ext uri="{FF2B5EF4-FFF2-40B4-BE49-F238E27FC236}">
                <a16:creationId xmlns:a16="http://schemas.microsoft.com/office/drawing/2014/main" id="{49040465-5DC6-4C45-8214-2E969A7E141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79583066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aph-Table-Imag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no logo: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 Placeholder 5">
            <a:extLst>
              <a:ext uri="{FF2B5EF4-FFF2-40B4-BE49-F238E27FC236}">
                <a16:creationId xmlns:a16="http://schemas.microsoft.com/office/drawing/2014/main" id="{D1050445-BA7D-E540-B7EF-B34AC2CA36C4}"/>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136367565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Gray-Bar">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Gray Bar: click to add title</a:t>
            </a:r>
          </a:p>
        </p:txBody>
      </p:sp>
      <p:sp>
        <p:nvSpPr>
          <p:cNvPr id="8" name="Rectangle 3"/>
          <p:cNvSpPr>
            <a:spLocks noChangeArrowheads="1"/>
          </p:cNvSpPr>
          <p:nvPr userDrawn="1"/>
        </p:nvSpPr>
        <p:spPr bwMode="invGray">
          <a:xfrm>
            <a:off x="-4917" y="980205"/>
            <a:ext cx="9162288"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0" name="Text Placeholder 2">
            <a:extLst>
              <a:ext uri="{FF2B5EF4-FFF2-40B4-BE49-F238E27FC236}">
                <a16:creationId xmlns:a16="http://schemas.microsoft.com/office/drawing/2014/main" id="{85436345-40BB-5242-A91F-64B15D2D0A4B}"/>
              </a:ext>
            </a:extLst>
          </p:cNvPr>
          <p:cNvSpPr>
            <a:spLocks noGrp="1"/>
          </p:cNvSpPr>
          <p:nvPr>
            <p:ph type="body" idx="10" hasCustomPrompt="1"/>
          </p:nvPr>
        </p:nvSpPr>
        <p:spPr>
          <a:xfrm>
            <a:off x="323850" y="989536"/>
            <a:ext cx="8503920"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cxnSp>
        <p:nvCxnSpPr>
          <p:cNvPr id="11" name="Straight Connector 10"/>
          <p:cNvCxnSpPr/>
          <p:nvPr userDrawn="1"/>
        </p:nvCxnSpPr>
        <p:spPr>
          <a:xfrm>
            <a:off x="-4917" y="968376"/>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ACC8AE8E-D860-A048-A8D2-A7D0623F19C5}"/>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D279690D-7F7B-9243-8026-9C4650B83EB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145874344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9" r:id="rId2"/>
    <p:sldLayoutId id="2147483711" r:id="rId3"/>
    <p:sldLayoutId id="2147483709" r:id="rId4"/>
    <p:sldLayoutId id="2147483700" r:id="rId5"/>
    <p:sldLayoutId id="2147483701" r:id="rId6"/>
    <p:sldLayoutId id="2147483710" r:id="rId7"/>
    <p:sldLayoutId id="2147483734" r:id="rId8"/>
    <p:sldLayoutId id="2147483703" r:id="rId9"/>
    <p:sldLayoutId id="2147483723" r:id="rId10"/>
    <p:sldLayoutId id="2147483729" r:id="rId11"/>
    <p:sldLayoutId id="2147483730" r:id="rId12"/>
    <p:sldLayoutId id="2147483727" r:id="rId13"/>
    <p:sldLayoutId id="2147483695" r:id="rId14"/>
    <p:sldLayoutId id="2147483697" r:id="rId15"/>
    <p:sldLayoutId id="2147483725" r:id="rId16"/>
    <p:sldLayoutId id="2147483698" r:id="rId17"/>
    <p:sldLayoutId id="2147483704" r:id="rId18"/>
    <p:sldLayoutId id="2147483724" r:id="rId19"/>
    <p:sldLayoutId id="2147483705" r:id="rId20"/>
    <p:sldLayoutId id="2147483732" r:id="rId21"/>
    <p:sldLayoutId id="2147483696" r:id="rId22"/>
    <p:sldLayoutId id="2147483726" r:id="rId23"/>
    <p:sldLayoutId id="2147483707" r:id="rId24"/>
    <p:sldLayoutId id="2147483733" r:id="rId25"/>
    <p:sldLayoutId id="2147483708" r:id="rId26"/>
  </p:sldLayoutIdLst>
  <p:transition spd="slow"/>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9D92-64D3-2D1A-6CA2-B4B2FFEC2228}"/>
              </a:ext>
            </a:extLst>
          </p:cNvPr>
          <p:cNvSpPr>
            <a:spLocks noGrp="1"/>
          </p:cNvSpPr>
          <p:nvPr>
            <p:ph type="ctrTitle"/>
          </p:nvPr>
        </p:nvSpPr>
        <p:spPr/>
        <p:txBody>
          <a:bodyPr>
            <a:normAutofit/>
          </a:bodyPr>
          <a:lstStyle/>
          <a:p>
            <a:r>
              <a:rPr lang="en-US" sz="2800" dirty="0"/>
              <a:t>Harm Reduction Approaches for the Prevention of HCV Transmission via Injection Drug Use</a:t>
            </a:r>
          </a:p>
        </p:txBody>
      </p:sp>
      <p:sp>
        <p:nvSpPr>
          <p:cNvPr id="3" name="Text Placeholder 2">
            <a:extLst>
              <a:ext uri="{FF2B5EF4-FFF2-40B4-BE49-F238E27FC236}">
                <a16:creationId xmlns:a16="http://schemas.microsoft.com/office/drawing/2014/main" id="{2F872290-6F56-9952-4A78-70D9A6C81815}"/>
              </a:ext>
            </a:extLst>
          </p:cNvPr>
          <p:cNvSpPr>
            <a:spLocks noGrp="1"/>
          </p:cNvSpPr>
          <p:nvPr>
            <p:ph type="body" sz="quarter" idx="18"/>
          </p:nvPr>
        </p:nvSpPr>
        <p:spPr/>
        <p:txBody>
          <a:bodyPr/>
          <a:lstStyle/>
          <a:p>
            <a:r>
              <a:rPr lang="en-US" dirty="0"/>
              <a:t>Maria Corcorran, MD, MPH</a:t>
            </a:r>
          </a:p>
          <a:p>
            <a:r>
              <a:rPr lang="en-US" sz="1400" dirty="0"/>
              <a:t>Assistant Professor</a:t>
            </a:r>
          </a:p>
          <a:p>
            <a:r>
              <a:rPr lang="en-US" sz="1400" dirty="0"/>
              <a:t>Division of Allergy and Infectious Diseases</a:t>
            </a:r>
          </a:p>
          <a:p>
            <a:r>
              <a:rPr lang="en-US" sz="1400" dirty="0"/>
              <a:t>University of Washington</a:t>
            </a:r>
          </a:p>
        </p:txBody>
      </p:sp>
      <p:sp>
        <p:nvSpPr>
          <p:cNvPr id="4" name="Text Placeholder 3">
            <a:extLst>
              <a:ext uri="{FF2B5EF4-FFF2-40B4-BE49-F238E27FC236}">
                <a16:creationId xmlns:a16="http://schemas.microsoft.com/office/drawing/2014/main" id="{8BF94E72-DF3D-E15A-E1F5-0291DE53CFA1}"/>
              </a:ext>
            </a:extLst>
          </p:cNvPr>
          <p:cNvSpPr>
            <a:spLocks noGrp="1"/>
          </p:cNvSpPr>
          <p:nvPr>
            <p:ph type="body" sz="quarter" idx="14"/>
          </p:nvPr>
        </p:nvSpPr>
        <p:spPr/>
        <p:txBody>
          <a:bodyPr/>
          <a:lstStyle/>
          <a:p>
            <a:r>
              <a:rPr lang="en-US" dirty="0"/>
              <a:t>Last updated: May 24, 2023</a:t>
            </a:r>
          </a:p>
        </p:txBody>
      </p:sp>
    </p:spTree>
    <p:extLst>
      <p:ext uri="{BB962C8B-B14F-4D97-AF65-F5344CB8AC3E}">
        <p14:creationId xmlns:p14="http://schemas.microsoft.com/office/powerpoint/2010/main" val="2892181304"/>
      </p:ext>
    </p:extLst>
  </p:cSld>
  <p:clrMapOvr>
    <a:masterClrMapping/>
  </p:clrMapOvr>
  <p:transition spd="slow" advTm="1468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F97D9-F95B-AC40-A737-D5D8DB57C926}"/>
              </a:ext>
            </a:extLst>
          </p:cNvPr>
          <p:cNvSpPr>
            <a:spLocks noGrp="1"/>
          </p:cNvSpPr>
          <p:nvPr>
            <p:ph type="title"/>
          </p:nvPr>
        </p:nvSpPr>
        <p:spPr/>
        <p:txBody>
          <a:bodyPr/>
          <a:lstStyle/>
          <a:p>
            <a:r>
              <a:rPr lang="en-US" dirty="0"/>
              <a:t>Injection Drug Use Equipment </a:t>
            </a:r>
          </a:p>
        </p:txBody>
      </p:sp>
      <p:sp>
        <p:nvSpPr>
          <p:cNvPr id="3" name="Text Placeholder 2">
            <a:extLst>
              <a:ext uri="{FF2B5EF4-FFF2-40B4-BE49-F238E27FC236}">
                <a16:creationId xmlns:a16="http://schemas.microsoft.com/office/drawing/2014/main" id="{7AD731C5-50B7-AE43-A447-AA9413D7EA84}"/>
              </a:ext>
            </a:extLst>
          </p:cNvPr>
          <p:cNvSpPr>
            <a:spLocks noGrp="1"/>
          </p:cNvSpPr>
          <p:nvPr>
            <p:ph type="body" sz="quarter" idx="14"/>
          </p:nvPr>
        </p:nvSpPr>
        <p:spPr/>
        <p:txBody>
          <a:bodyPr/>
          <a:lstStyle/>
          <a:p>
            <a:r>
              <a:rPr lang="en-US" sz="800" dirty="0"/>
              <a:t>Photo courtesy of the Hepatitis Education Project, Seattle, WA</a:t>
            </a:r>
          </a:p>
        </p:txBody>
      </p:sp>
      <p:grpSp>
        <p:nvGrpSpPr>
          <p:cNvPr id="5" name="Group 4">
            <a:extLst>
              <a:ext uri="{FF2B5EF4-FFF2-40B4-BE49-F238E27FC236}">
                <a16:creationId xmlns:a16="http://schemas.microsoft.com/office/drawing/2014/main" id="{95A08706-60D6-3943-917D-1B4C562C967F}"/>
              </a:ext>
            </a:extLst>
          </p:cNvPr>
          <p:cNvGrpSpPr/>
          <p:nvPr/>
        </p:nvGrpSpPr>
        <p:grpSpPr>
          <a:xfrm>
            <a:off x="1220492" y="1077132"/>
            <a:ext cx="6703016" cy="3603356"/>
            <a:chOff x="1038704" y="0"/>
            <a:chExt cx="10114594" cy="6858000"/>
          </a:xfrm>
        </p:grpSpPr>
        <p:pic>
          <p:nvPicPr>
            <p:cNvPr id="6" name="Picture 5">
              <a:extLst>
                <a:ext uri="{FF2B5EF4-FFF2-40B4-BE49-F238E27FC236}">
                  <a16:creationId xmlns:a16="http://schemas.microsoft.com/office/drawing/2014/main" id="{FADCBA43-A4CF-AB43-B1A0-328D473F41ED}"/>
                </a:ext>
              </a:extLst>
            </p:cNvPr>
            <p:cNvPicPr>
              <a:picLocks noChangeAspect="1"/>
            </p:cNvPicPr>
            <p:nvPr/>
          </p:nvPicPr>
          <p:blipFill>
            <a:blip r:embed="rId3"/>
            <a:stretch>
              <a:fillRect/>
            </a:stretch>
          </p:blipFill>
          <p:spPr>
            <a:xfrm>
              <a:off x="1038704" y="0"/>
              <a:ext cx="10114592" cy="6858000"/>
            </a:xfrm>
            <a:prstGeom prst="rect">
              <a:avLst/>
            </a:prstGeom>
          </p:spPr>
        </p:pic>
        <p:sp>
          <p:nvSpPr>
            <p:cNvPr id="7" name="Rectangle 6">
              <a:extLst>
                <a:ext uri="{FF2B5EF4-FFF2-40B4-BE49-F238E27FC236}">
                  <a16:creationId xmlns:a16="http://schemas.microsoft.com/office/drawing/2014/main" id="{CA79FC7D-E046-134E-97A5-C52396DF836E}"/>
                </a:ext>
              </a:extLst>
            </p:cNvPr>
            <p:cNvSpPr/>
            <p:nvPr/>
          </p:nvSpPr>
          <p:spPr>
            <a:xfrm>
              <a:off x="8950181" y="1240589"/>
              <a:ext cx="1370240" cy="449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65000"/>
                      <a:lumOff val="35000"/>
                    </a:schemeClr>
                  </a:solidFill>
                  <a:latin typeface="Calibri" panose="020F0502020204030204" pitchFamily="34" charset="0"/>
                  <a:cs typeface="Calibri" panose="020F0502020204030204" pitchFamily="34" charset="0"/>
                </a:rPr>
                <a:t>Cookers</a:t>
              </a:r>
            </a:p>
          </p:txBody>
        </p:sp>
        <p:sp>
          <p:nvSpPr>
            <p:cNvPr id="8" name="Rectangle 7">
              <a:extLst>
                <a:ext uri="{FF2B5EF4-FFF2-40B4-BE49-F238E27FC236}">
                  <a16:creationId xmlns:a16="http://schemas.microsoft.com/office/drawing/2014/main" id="{A5786FC4-7CA2-CF44-9720-9E2810C8CD2E}"/>
                </a:ext>
              </a:extLst>
            </p:cNvPr>
            <p:cNvSpPr/>
            <p:nvPr/>
          </p:nvSpPr>
          <p:spPr>
            <a:xfrm>
              <a:off x="2287359" y="203200"/>
              <a:ext cx="1733861" cy="449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Calibri" panose="020F0502020204030204" pitchFamily="34" charset="0"/>
                  <a:cs typeface="Calibri" panose="020F0502020204030204" pitchFamily="34" charset="0"/>
                </a:rPr>
                <a:t>Band-Aids</a:t>
              </a:r>
            </a:p>
          </p:txBody>
        </p:sp>
        <p:sp>
          <p:nvSpPr>
            <p:cNvPr id="9" name="Rectangle 8">
              <a:extLst>
                <a:ext uri="{FF2B5EF4-FFF2-40B4-BE49-F238E27FC236}">
                  <a16:creationId xmlns:a16="http://schemas.microsoft.com/office/drawing/2014/main" id="{1BBF693F-3E4B-F747-87B0-51ABB3F4B865}"/>
                </a:ext>
              </a:extLst>
            </p:cNvPr>
            <p:cNvSpPr/>
            <p:nvPr/>
          </p:nvSpPr>
          <p:spPr>
            <a:xfrm>
              <a:off x="1465181" y="4085389"/>
              <a:ext cx="2213807" cy="449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Calibri" panose="020F0502020204030204" pitchFamily="34" charset="0"/>
                  <a:cs typeface="Calibri" panose="020F0502020204030204" pitchFamily="34" charset="0"/>
                </a:rPr>
                <a:t>Alcohol Wipes</a:t>
              </a:r>
            </a:p>
          </p:txBody>
        </p:sp>
        <p:sp>
          <p:nvSpPr>
            <p:cNvPr id="10" name="Rectangle 9">
              <a:extLst>
                <a:ext uri="{FF2B5EF4-FFF2-40B4-BE49-F238E27FC236}">
                  <a16:creationId xmlns:a16="http://schemas.microsoft.com/office/drawing/2014/main" id="{8CD22EDA-62F4-6C4A-B952-0AAD2F804914}"/>
                </a:ext>
              </a:extLst>
            </p:cNvPr>
            <p:cNvSpPr/>
            <p:nvPr/>
          </p:nvSpPr>
          <p:spPr>
            <a:xfrm>
              <a:off x="7886056" y="2705768"/>
              <a:ext cx="2808680" cy="449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65000"/>
                      <a:lumOff val="35000"/>
                    </a:schemeClr>
                  </a:solidFill>
                  <a:latin typeface="Calibri" panose="020F0502020204030204" pitchFamily="34" charset="0"/>
                  <a:cs typeface="Calibri" panose="020F0502020204030204" pitchFamily="34" charset="0"/>
                </a:rPr>
                <a:t>Needles &amp; Syringes</a:t>
              </a:r>
            </a:p>
          </p:txBody>
        </p:sp>
        <p:sp>
          <p:nvSpPr>
            <p:cNvPr id="11" name="Rectangle 10">
              <a:extLst>
                <a:ext uri="{FF2B5EF4-FFF2-40B4-BE49-F238E27FC236}">
                  <a16:creationId xmlns:a16="http://schemas.microsoft.com/office/drawing/2014/main" id="{DC03DE6F-966A-D54F-9D6D-687C8E641531}"/>
                </a:ext>
              </a:extLst>
            </p:cNvPr>
            <p:cNvSpPr/>
            <p:nvPr/>
          </p:nvSpPr>
          <p:spPr>
            <a:xfrm>
              <a:off x="9213519" y="4515855"/>
              <a:ext cx="1939779" cy="449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65000"/>
                      <a:lumOff val="35000"/>
                    </a:schemeClr>
                  </a:solidFill>
                  <a:latin typeface="Calibri" panose="020F0502020204030204" pitchFamily="34" charset="0"/>
                  <a:cs typeface="Calibri" panose="020F0502020204030204" pitchFamily="34" charset="0"/>
                </a:rPr>
                <a:t>Tourniquet</a:t>
              </a:r>
            </a:p>
          </p:txBody>
        </p:sp>
        <p:sp>
          <p:nvSpPr>
            <p:cNvPr id="12" name="Rectangle 11">
              <a:extLst>
                <a:ext uri="{FF2B5EF4-FFF2-40B4-BE49-F238E27FC236}">
                  <a16:creationId xmlns:a16="http://schemas.microsoft.com/office/drawing/2014/main" id="{6DC7361B-30E4-A145-AA18-FCE6B914F361}"/>
                </a:ext>
              </a:extLst>
            </p:cNvPr>
            <p:cNvSpPr/>
            <p:nvPr/>
          </p:nvSpPr>
          <p:spPr>
            <a:xfrm>
              <a:off x="4884167" y="470568"/>
              <a:ext cx="2252549" cy="449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65000"/>
                      <a:lumOff val="35000"/>
                    </a:schemeClr>
                  </a:solidFill>
                  <a:latin typeface="Calibri" panose="020F0502020204030204" pitchFamily="34" charset="0"/>
                  <a:cs typeface="Calibri" panose="020F0502020204030204" pitchFamily="34" charset="0"/>
                </a:rPr>
                <a:t>Hand Wipes</a:t>
              </a:r>
            </a:p>
          </p:txBody>
        </p:sp>
        <p:sp>
          <p:nvSpPr>
            <p:cNvPr id="13" name="Rectangle 12">
              <a:extLst>
                <a:ext uri="{FF2B5EF4-FFF2-40B4-BE49-F238E27FC236}">
                  <a16:creationId xmlns:a16="http://schemas.microsoft.com/office/drawing/2014/main" id="{22FEA422-766C-6047-9025-2C76BA7FE35E}"/>
                </a:ext>
              </a:extLst>
            </p:cNvPr>
            <p:cNvSpPr/>
            <p:nvPr/>
          </p:nvSpPr>
          <p:spPr>
            <a:xfrm>
              <a:off x="6249769" y="1652336"/>
              <a:ext cx="2092127" cy="449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65000"/>
                      <a:lumOff val="35000"/>
                    </a:schemeClr>
                  </a:solidFill>
                  <a:latin typeface="Calibri" panose="020F0502020204030204" pitchFamily="34" charset="0"/>
                  <a:cs typeface="Calibri" panose="020F0502020204030204" pitchFamily="34" charset="0"/>
                </a:rPr>
                <a:t>Cotton Balls</a:t>
              </a:r>
            </a:p>
          </p:txBody>
        </p:sp>
        <p:sp>
          <p:nvSpPr>
            <p:cNvPr id="14" name="Rectangle 13">
              <a:extLst>
                <a:ext uri="{FF2B5EF4-FFF2-40B4-BE49-F238E27FC236}">
                  <a16:creationId xmlns:a16="http://schemas.microsoft.com/office/drawing/2014/main" id="{F5CFF346-223F-1E43-B2AD-9A5556C91328}"/>
                </a:ext>
              </a:extLst>
            </p:cNvPr>
            <p:cNvSpPr/>
            <p:nvPr/>
          </p:nvSpPr>
          <p:spPr>
            <a:xfrm>
              <a:off x="1062163" y="2144295"/>
              <a:ext cx="2092127" cy="449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65000"/>
                      <a:lumOff val="35000"/>
                    </a:schemeClr>
                  </a:solidFill>
                  <a:latin typeface="Calibri" panose="020F0502020204030204" pitchFamily="34" charset="0"/>
                  <a:cs typeface="Calibri" panose="020F0502020204030204" pitchFamily="34" charset="0"/>
                </a:rPr>
                <a:t>Sterile Water</a:t>
              </a:r>
            </a:p>
          </p:txBody>
        </p:sp>
      </p:grpSp>
    </p:spTree>
    <p:extLst>
      <p:ext uri="{BB962C8B-B14F-4D97-AF65-F5344CB8AC3E}">
        <p14:creationId xmlns:p14="http://schemas.microsoft.com/office/powerpoint/2010/main" val="58821720"/>
      </p:ext>
    </p:extLst>
  </p:cSld>
  <p:clrMapOvr>
    <a:masterClrMapping/>
  </p:clrMapOvr>
  <p:transition spd="slow" advTm="87709"/>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C2DB-97B2-0247-B622-3585FC3367FE}"/>
              </a:ext>
            </a:extLst>
          </p:cNvPr>
          <p:cNvSpPr>
            <a:spLocks noGrp="1"/>
          </p:cNvSpPr>
          <p:nvPr>
            <p:ph type="title"/>
          </p:nvPr>
        </p:nvSpPr>
        <p:spPr/>
        <p:txBody>
          <a:bodyPr/>
          <a:lstStyle/>
          <a:p>
            <a:r>
              <a:rPr lang="en-US" dirty="0"/>
              <a:t>Syringe Service Program Locations</a:t>
            </a:r>
          </a:p>
        </p:txBody>
      </p:sp>
      <p:sp>
        <p:nvSpPr>
          <p:cNvPr id="3" name="Text Placeholder 2">
            <a:extLst>
              <a:ext uri="{FF2B5EF4-FFF2-40B4-BE49-F238E27FC236}">
                <a16:creationId xmlns:a16="http://schemas.microsoft.com/office/drawing/2014/main" id="{12B16EAD-6FE4-124B-9F4B-AB37BAB7A380}"/>
              </a:ext>
            </a:extLst>
          </p:cNvPr>
          <p:cNvSpPr>
            <a:spLocks noGrp="1"/>
          </p:cNvSpPr>
          <p:nvPr>
            <p:ph type="body" sz="quarter" idx="14"/>
          </p:nvPr>
        </p:nvSpPr>
        <p:spPr/>
        <p:txBody>
          <a:bodyPr/>
          <a:lstStyle/>
          <a:p>
            <a:r>
              <a:rPr lang="en-US" sz="800" dirty="0"/>
              <a:t>North American Syringe Exchange Network (NASEN), </a:t>
            </a:r>
            <a:r>
              <a:rPr lang="en-US" sz="800" dirty="0" err="1"/>
              <a:t>www.nasen.org</a:t>
            </a:r>
            <a:endParaRPr lang="en-US" sz="800" dirty="0"/>
          </a:p>
        </p:txBody>
      </p:sp>
      <p:pic>
        <p:nvPicPr>
          <p:cNvPr id="4" name="Picture 3">
            <a:extLst>
              <a:ext uri="{FF2B5EF4-FFF2-40B4-BE49-F238E27FC236}">
                <a16:creationId xmlns:a16="http://schemas.microsoft.com/office/drawing/2014/main" id="{50A069F0-D2B2-6A4F-905A-FAF98AABE7E1}"/>
              </a:ext>
            </a:extLst>
          </p:cNvPr>
          <p:cNvPicPr>
            <a:picLocks noChangeAspect="1"/>
          </p:cNvPicPr>
          <p:nvPr/>
        </p:nvPicPr>
        <p:blipFill>
          <a:blip r:embed="rId3"/>
          <a:stretch>
            <a:fillRect/>
          </a:stretch>
        </p:blipFill>
        <p:spPr>
          <a:xfrm>
            <a:off x="1540631" y="1029652"/>
            <a:ext cx="6081787" cy="3701416"/>
          </a:xfrm>
          <a:prstGeom prst="rect">
            <a:avLst/>
          </a:prstGeom>
        </p:spPr>
      </p:pic>
    </p:spTree>
    <p:extLst>
      <p:ext uri="{BB962C8B-B14F-4D97-AF65-F5344CB8AC3E}">
        <p14:creationId xmlns:p14="http://schemas.microsoft.com/office/powerpoint/2010/main" val="1346627672"/>
      </p:ext>
    </p:extLst>
  </p:cSld>
  <p:clrMapOvr>
    <a:masterClrMapping/>
  </p:clrMapOvr>
  <p:transition spd="slow" advTm="27327"/>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4C7365-702B-094B-A6A1-7960359510D5}"/>
              </a:ext>
            </a:extLst>
          </p:cNvPr>
          <p:cNvSpPr>
            <a:spLocks noGrp="1"/>
          </p:cNvSpPr>
          <p:nvPr>
            <p:ph type="title"/>
          </p:nvPr>
        </p:nvSpPr>
        <p:spPr/>
        <p:txBody>
          <a:bodyPr/>
          <a:lstStyle/>
          <a:p>
            <a:r>
              <a:rPr lang="en-US" dirty="0"/>
              <a:t>Medications for Opioid Use Disorder (MOUD)</a:t>
            </a:r>
          </a:p>
        </p:txBody>
      </p:sp>
      <p:sp>
        <p:nvSpPr>
          <p:cNvPr id="6" name="Text Placeholder 5">
            <a:extLst>
              <a:ext uri="{FF2B5EF4-FFF2-40B4-BE49-F238E27FC236}">
                <a16:creationId xmlns:a16="http://schemas.microsoft.com/office/drawing/2014/main" id="{18EFBB1B-057F-1E4F-B03E-9A7FEC3BD592}"/>
              </a:ext>
            </a:extLst>
          </p:cNvPr>
          <p:cNvSpPr>
            <a:spLocks noGrp="1"/>
          </p:cNvSpPr>
          <p:nvPr>
            <p:ph type="body" sz="quarter" idx="14"/>
          </p:nvPr>
        </p:nvSpPr>
        <p:spPr/>
        <p:txBody>
          <a:bodyPr/>
          <a:lstStyle/>
          <a:p>
            <a:r>
              <a:rPr lang="en-US" sz="800" dirty="0"/>
              <a:t>JAMA Intern Med. 2014 Dec;174(12):1974-81.</a:t>
            </a:r>
          </a:p>
          <a:p>
            <a:r>
              <a:rPr lang="en-US" sz="800" dirty="0"/>
              <a:t>Cochrane Database Syst Rev. 2011 Aug10;(8):CD004145</a:t>
            </a:r>
          </a:p>
          <a:p>
            <a:r>
              <a:rPr lang="en-US" sz="800" dirty="0"/>
              <a:t>Addiction. 2020 Sep;115(9):1683-1694</a:t>
            </a:r>
          </a:p>
        </p:txBody>
      </p:sp>
      <p:sp>
        <p:nvSpPr>
          <p:cNvPr id="5" name="Content Placeholder 4">
            <a:extLst>
              <a:ext uri="{FF2B5EF4-FFF2-40B4-BE49-F238E27FC236}">
                <a16:creationId xmlns:a16="http://schemas.microsoft.com/office/drawing/2014/main" id="{E40BB909-9A40-A843-9677-A1D756DD1073}"/>
              </a:ext>
            </a:extLst>
          </p:cNvPr>
          <p:cNvSpPr>
            <a:spLocks noGrp="1"/>
          </p:cNvSpPr>
          <p:nvPr>
            <p:ph sz="half" idx="2"/>
          </p:nvPr>
        </p:nvSpPr>
        <p:spPr/>
        <p:txBody>
          <a:bodyPr/>
          <a:lstStyle/>
          <a:p>
            <a:pPr marL="34290" indent="0">
              <a:buNone/>
            </a:pPr>
            <a:r>
              <a:rPr lang="en-US" u="sng" dirty="0"/>
              <a:t>Buprenorphine-naloxone and methadone reduce risk of:</a:t>
            </a:r>
          </a:p>
          <a:p>
            <a:pPr marL="297180"/>
            <a:r>
              <a:rPr lang="en-US" dirty="0"/>
              <a:t>Acquiring HCV in PWID</a:t>
            </a:r>
          </a:p>
          <a:p>
            <a:pPr marL="297180"/>
            <a:r>
              <a:rPr lang="en-US" dirty="0"/>
              <a:t>Illicit opioid use, injection drug use, and sharing of injection equipment</a:t>
            </a:r>
          </a:p>
          <a:p>
            <a:pPr marL="297180"/>
            <a:r>
              <a:rPr lang="en-US" dirty="0"/>
              <a:t>Overdose death among persons on treatment. </a:t>
            </a:r>
          </a:p>
          <a:p>
            <a:endParaRPr lang="en-US" dirty="0"/>
          </a:p>
        </p:txBody>
      </p:sp>
    </p:spTree>
    <p:extLst>
      <p:ext uri="{BB962C8B-B14F-4D97-AF65-F5344CB8AC3E}">
        <p14:creationId xmlns:p14="http://schemas.microsoft.com/office/powerpoint/2010/main" val="2985448992"/>
      </p:ext>
    </p:extLst>
  </p:cSld>
  <p:clrMapOvr>
    <a:masterClrMapping/>
  </p:clrMapOvr>
  <p:transition spd="slow" advTm="44207"/>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9CD9D-DB59-6D46-939A-8977E3FE7D42}"/>
              </a:ext>
            </a:extLst>
          </p:cNvPr>
          <p:cNvSpPr>
            <a:spLocks noGrp="1"/>
          </p:cNvSpPr>
          <p:nvPr>
            <p:ph type="title"/>
          </p:nvPr>
        </p:nvSpPr>
        <p:spPr/>
        <p:txBody>
          <a:bodyPr/>
          <a:lstStyle/>
          <a:p>
            <a:r>
              <a:rPr lang="en-US" dirty="0"/>
              <a:t>Options for MOUD</a:t>
            </a:r>
          </a:p>
        </p:txBody>
      </p:sp>
      <p:sp>
        <p:nvSpPr>
          <p:cNvPr id="5" name="Content Placeholder 4">
            <a:extLst>
              <a:ext uri="{FF2B5EF4-FFF2-40B4-BE49-F238E27FC236}">
                <a16:creationId xmlns:a16="http://schemas.microsoft.com/office/drawing/2014/main" id="{00E43709-FC3E-8243-BE54-1ABBAAEF802D}"/>
              </a:ext>
            </a:extLst>
          </p:cNvPr>
          <p:cNvSpPr>
            <a:spLocks noGrp="1"/>
          </p:cNvSpPr>
          <p:nvPr>
            <p:ph sz="half" idx="2"/>
          </p:nvPr>
        </p:nvSpPr>
        <p:spPr>
          <a:xfrm>
            <a:off x="4724401" y="1160684"/>
            <a:ext cx="4095750" cy="3600450"/>
          </a:xfrm>
        </p:spPr>
        <p:txBody>
          <a:bodyPr>
            <a:normAutofit fontScale="85000" lnSpcReduction="10000"/>
          </a:bodyPr>
          <a:lstStyle/>
          <a:p>
            <a:pPr marL="0" indent="0">
              <a:buNone/>
            </a:pPr>
            <a:r>
              <a:rPr lang="en-US" sz="2400" u="sng" dirty="0"/>
              <a:t>Buprenorphine</a:t>
            </a:r>
          </a:p>
          <a:p>
            <a:r>
              <a:rPr lang="en-US" dirty="0"/>
              <a:t>Partial opioid agonist that can be prescribed like other prescription medications in an office setting </a:t>
            </a:r>
          </a:p>
          <a:p>
            <a:endParaRPr lang="en-US" dirty="0"/>
          </a:p>
          <a:p>
            <a:r>
              <a:rPr lang="en-US" dirty="0"/>
              <a:t>Often co-formulated with naloxone (Suboxone)</a:t>
            </a:r>
          </a:p>
          <a:p>
            <a:endParaRPr lang="en-US" dirty="0"/>
          </a:p>
          <a:p>
            <a:r>
              <a:rPr lang="en-US" dirty="0"/>
              <a:t>Typically administered </a:t>
            </a:r>
            <a:r>
              <a:rPr lang="en-US" dirty="0" err="1"/>
              <a:t>transmucosally</a:t>
            </a:r>
            <a:r>
              <a:rPr lang="en-US" dirty="0"/>
              <a:t> 1-3 times a day; however, a monthly extended-release injection is also available.  </a:t>
            </a:r>
          </a:p>
        </p:txBody>
      </p:sp>
      <p:sp>
        <p:nvSpPr>
          <p:cNvPr id="6" name="Text Placeholder 5">
            <a:extLst>
              <a:ext uri="{FF2B5EF4-FFF2-40B4-BE49-F238E27FC236}">
                <a16:creationId xmlns:a16="http://schemas.microsoft.com/office/drawing/2014/main" id="{E4BB1C7D-C248-1C43-BA86-9533CFE37AFD}"/>
              </a:ext>
            </a:extLst>
          </p:cNvPr>
          <p:cNvSpPr>
            <a:spLocks noGrp="1"/>
          </p:cNvSpPr>
          <p:nvPr>
            <p:ph type="body" sz="quarter" idx="14"/>
          </p:nvPr>
        </p:nvSpPr>
        <p:spPr/>
        <p:txBody>
          <a:bodyPr/>
          <a:lstStyle/>
          <a:p>
            <a:endParaRPr lang="en-US"/>
          </a:p>
        </p:txBody>
      </p:sp>
      <p:sp>
        <p:nvSpPr>
          <p:cNvPr id="7" name="TextBox 6">
            <a:extLst>
              <a:ext uri="{FF2B5EF4-FFF2-40B4-BE49-F238E27FC236}">
                <a16:creationId xmlns:a16="http://schemas.microsoft.com/office/drawing/2014/main" id="{ED571D1F-1FC5-9F40-AB99-BBC3F4979F1A}"/>
              </a:ext>
            </a:extLst>
          </p:cNvPr>
          <p:cNvSpPr txBox="1"/>
          <p:nvPr/>
        </p:nvSpPr>
        <p:spPr>
          <a:xfrm>
            <a:off x="323849" y="1160684"/>
            <a:ext cx="3886200" cy="3323987"/>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Methadone</a:t>
            </a:r>
          </a:p>
          <a:p>
            <a:pPr marL="342900" indent="-342900">
              <a:buFont typeface="Arial" panose="020B0604020202020204" pitchFamily="34" charset="0"/>
              <a:buChar char="•"/>
            </a:pPr>
            <a:r>
              <a:rPr lang="en-US" sz="1500" dirty="0">
                <a:latin typeface="Arial" panose="020B0604020202020204" pitchFamily="34" charset="0"/>
                <a:cs typeface="Arial" panose="020B0604020202020204" pitchFamily="34" charset="0"/>
              </a:rPr>
              <a:t>Full opioid agonist prescribed and dosed through a methadone maintenance program. </a:t>
            </a:r>
          </a:p>
          <a:p>
            <a:pPr marL="342900" indent="-34290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500" dirty="0">
                <a:latin typeface="Arial" panose="020B0604020202020204" pitchFamily="34" charset="0"/>
                <a:cs typeface="Arial" panose="020B0604020202020204" pitchFamily="34" charset="0"/>
              </a:rPr>
              <a:t>Patients visit the methadone program daily for dosing.</a:t>
            </a:r>
          </a:p>
          <a:p>
            <a:pPr marL="342900" indent="-34290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500" dirty="0">
                <a:latin typeface="Arial" panose="020B0604020202020204" pitchFamily="34" charset="0"/>
                <a:cs typeface="Arial" panose="020B0604020202020204" pitchFamily="34" charset="0"/>
              </a:rPr>
              <a:t>Many formulations are available, but the oral liquid form is used in most methadone clinics.</a:t>
            </a:r>
          </a:p>
          <a:p>
            <a:pPr marL="342900" indent="-3429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1447994"/>
      </p:ext>
    </p:extLst>
  </p:cSld>
  <p:clrMapOvr>
    <a:masterClrMapping/>
  </p:clrMapOvr>
  <p:transition spd="slow" advTm="11126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81E89A-CF99-E34E-B6AF-E4C49466652F}"/>
              </a:ext>
            </a:extLst>
          </p:cNvPr>
          <p:cNvPicPr>
            <a:picLocks noChangeAspect="1"/>
          </p:cNvPicPr>
          <p:nvPr/>
        </p:nvPicPr>
        <p:blipFill>
          <a:blip r:embed="rId3"/>
          <a:stretch>
            <a:fillRect/>
          </a:stretch>
        </p:blipFill>
        <p:spPr>
          <a:xfrm>
            <a:off x="347869" y="0"/>
            <a:ext cx="8448261" cy="5143500"/>
          </a:xfrm>
          <a:prstGeom prst="rect">
            <a:avLst/>
          </a:prstGeom>
        </p:spPr>
      </p:pic>
    </p:spTree>
    <p:extLst>
      <p:ext uri="{BB962C8B-B14F-4D97-AF65-F5344CB8AC3E}">
        <p14:creationId xmlns:p14="http://schemas.microsoft.com/office/powerpoint/2010/main" val="3270681107"/>
      </p:ext>
    </p:extLst>
  </p:cSld>
  <p:clrMapOvr>
    <a:masterClrMapping/>
  </p:clrMapOvr>
  <mc:AlternateContent xmlns:mc="http://schemas.openxmlformats.org/markup-compatibility/2006" xmlns:p14="http://schemas.microsoft.com/office/powerpoint/2010/main">
    <mc:Choice Requires="p14">
      <p:transition p14:dur="0" advTm="13366"/>
    </mc:Choice>
    <mc:Fallback xmlns="">
      <p:transition advTm="1336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69841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6053-F456-A545-A3B3-06BA43306B00}"/>
              </a:ext>
            </a:extLst>
          </p:cNvPr>
          <p:cNvSpPr>
            <a:spLocks noGrp="1"/>
          </p:cNvSpPr>
          <p:nvPr>
            <p:ph type="title"/>
          </p:nvPr>
        </p:nvSpPr>
        <p:spPr/>
        <p:txBody>
          <a:bodyPr/>
          <a:lstStyle/>
          <a:p>
            <a:r>
              <a:rPr lang="en-US" dirty="0"/>
              <a:t>Disclosures</a:t>
            </a:r>
          </a:p>
        </p:txBody>
      </p:sp>
      <p:sp>
        <p:nvSpPr>
          <p:cNvPr id="3" name="Text Placeholder 2">
            <a:extLst>
              <a:ext uri="{FF2B5EF4-FFF2-40B4-BE49-F238E27FC236}">
                <a16:creationId xmlns:a16="http://schemas.microsoft.com/office/drawing/2014/main" id="{DE1259FA-750F-7F4B-9D2A-113B18581E22}"/>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F8EA2BDB-E8A9-5E4C-8BC5-1A339A02409C}"/>
              </a:ext>
            </a:extLst>
          </p:cNvPr>
          <p:cNvSpPr>
            <a:spLocks noGrp="1"/>
          </p:cNvSpPr>
          <p:nvPr>
            <p:ph sz="half" idx="2"/>
          </p:nvPr>
        </p:nvSpPr>
        <p:spPr/>
        <p:txBody>
          <a:bodyPr/>
          <a:lstStyle/>
          <a:p>
            <a:r>
              <a:rPr lang="en-US" dirty="0"/>
              <a:t>Dr. Corcorran does not have any disclosures. </a:t>
            </a:r>
          </a:p>
        </p:txBody>
      </p:sp>
    </p:spTree>
    <p:extLst>
      <p:ext uri="{BB962C8B-B14F-4D97-AF65-F5344CB8AC3E}">
        <p14:creationId xmlns:p14="http://schemas.microsoft.com/office/powerpoint/2010/main" val="27295063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68C7-66DF-4A50-7B2F-FBBF16C4C835}"/>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46F3D111-75EA-236E-8BA7-86BE0C1BE96F}"/>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EE9C934B-B216-5431-4E01-8BB2FD1B7B43}"/>
              </a:ext>
            </a:extLst>
          </p:cNvPr>
          <p:cNvSpPr>
            <a:spLocks noGrp="1"/>
          </p:cNvSpPr>
          <p:nvPr>
            <p:ph sz="half" idx="2"/>
          </p:nvPr>
        </p:nvSpPr>
        <p:spPr/>
        <p:txBody>
          <a:bodyPr>
            <a:normAutofit/>
          </a:bodyPr>
          <a:lstStyle/>
          <a:p>
            <a:r>
              <a:rPr lang="en-US" dirty="0"/>
              <a:t>Review the epidemiology of hepatitis C virus (HCV) infection and injection drug use. </a:t>
            </a:r>
          </a:p>
          <a:p>
            <a:endParaRPr lang="en-US" dirty="0"/>
          </a:p>
          <a:p>
            <a:r>
              <a:rPr lang="en-US" dirty="0"/>
              <a:t> Briefly review other infectious complications of injection drug use.</a:t>
            </a:r>
          </a:p>
          <a:p>
            <a:endParaRPr lang="en-US" dirty="0"/>
          </a:p>
          <a:p>
            <a:r>
              <a:rPr lang="en-US" dirty="0"/>
              <a:t>Discuss harm reduction strategies to prevent the transmission of HCV among people who inject drugs (PWID).</a:t>
            </a:r>
          </a:p>
          <a:p>
            <a:pPr lvl="1"/>
            <a:r>
              <a:rPr lang="en-US" sz="1600" dirty="0"/>
              <a:t>Syringe service programs (SSPs)</a:t>
            </a:r>
          </a:p>
          <a:p>
            <a:pPr lvl="1"/>
            <a:r>
              <a:rPr lang="en-US" sz="1600" dirty="0"/>
              <a:t>Medications for opioid use disorder (MOUD)</a:t>
            </a:r>
          </a:p>
        </p:txBody>
      </p:sp>
    </p:spTree>
    <p:extLst>
      <p:ext uri="{BB962C8B-B14F-4D97-AF65-F5344CB8AC3E}">
        <p14:creationId xmlns:p14="http://schemas.microsoft.com/office/powerpoint/2010/main" val="2134891868"/>
      </p:ext>
    </p:extLst>
  </p:cSld>
  <p:clrMapOvr>
    <a:masterClrMapping/>
  </p:clrMapOvr>
  <p:transition spd="slow" advTm="2911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4D65-8D44-E649-9507-40AB27CF4407}"/>
              </a:ext>
            </a:extLst>
          </p:cNvPr>
          <p:cNvSpPr>
            <a:spLocks noGrp="1"/>
          </p:cNvSpPr>
          <p:nvPr>
            <p:ph type="title"/>
          </p:nvPr>
        </p:nvSpPr>
        <p:spPr/>
        <p:txBody>
          <a:bodyPr/>
          <a:lstStyle/>
          <a:p>
            <a:r>
              <a:rPr lang="en-US" dirty="0"/>
              <a:t>Injection Drug Use and Risk for HCV</a:t>
            </a:r>
          </a:p>
        </p:txBody>
      </p:sp>
      <p:sp>
        <p:nvSpPr>
          <p:cNvPr id="3" name="Text Placeholder 2">
            <a:extLst>
              <a:ext uri="{FF2B5EF4-FFF2-40B4-BE49-F238E27FC236}">
                <a16:creationId xmlns:a16="http://schemas.microsoft.com/office/drawing/2014/main" id="{DD95CED6-F8ED-804E-B4C5-768DD127BCAE}"/>
              </a:ext>
            </a:extLst>
          </p:cNvPr>
          <p:cNvSpPr>
            <a:spLocks noGrp="1"/>
          </p:cNvSpPr>
          <p:nvPr>
            <p:ph type="body" sz="quarter" idx="14"/>
          </p:nvPr>
        </p:nvSpPr>
        <p:spPr/>
        <p:txBody>
          <a:bodyPr/>
          <a:lstStyle/>
          <a:p>
            <a:r>
              <a:rPr lang="en-US" sz="800" dirty="0"/>
              <a:t>Centers for Disease Control and Prevention. Viral Hepatitis Surveillance Report – United States, 2020.</a:t>
            </a:r>
          </a:p>
          <a:p>
            <a:r>
              <a:rPr lang="en-US" sz="800" dirty="0"/>
              <a:t>Clin Infect Dis. 2016 Mar 15;62(6):683-694</a:t>
            </a:r>
          </a:p>
          <a:p>
            <a:r>
              <a:rPr lang="en-US" sz="800" dirty="0"/>
              <a:t>J Hepatol. 2020 Apr;72(4):643-657</a:t>
            </a:r>
          </a:p>
        </p:txBody>
      </p:sp>
      <p:sp>
        <p:nvSpPr>
          <p:cNvPr id="4" name="Content Placeholder 3">
            <a:extLst>
              <a:ext uri="{FF2B5EF4-FFF2-40B4-BE49-F238E27FC236}">
                <a16:creationId xmlns:a16="http://schemas.microsoft.com/office/drawing/2014/main" id="{19A1A86D-3E88-3C4E-B8A1-F66CCBD24FC5}"/>
              </a:ext>
            </a:extLst>
          </p:cNvPr>
          <p:cNvSpPr>
            <a:spLocks noGrp="1"/>
          </p:cNvSpPr>
          <p:nvPr>
            <p:ph sz="half" idx="2"/>
          </p:nvPr>
        </p:nvSpPr>
        <p:spPr/>
        <p:txBody>
          <a:bodyPr>
            <a:normAutofit lnSpcReduction="10000"/>
          </a:bodyPr>
          <a:lstStyle/>
          <a:p>
            <a:r>
              <a:rPr lang="en-US" dirty="0"/>
              <a:t>Injection drug use remains the most common risk factor for acquiring HCV in the United States. </a:t>
            </a:r>
          </a:p>
          <a:p>
            <a:endParaRPr lang="en-US" dirty="0"/>
          </a:p>
          <a:p>
            <a:r>
              <a:rPr lang="en-US" dirty="0"/>
              <a:t>In 2020, among persons with acute HCV and available risk behavior information, 66% reported a history of injection drug use in the prior 6 months. </a:t>
            </a:r>
          </a:p>
          <a:p>
            <a:endParaRPr lang="en-US" dirty="0"/>
          </a:p>
          <a:p>
            <a:r>
              <a:rPr lang="en-US" dirty="0"/>
              <a:t>Injection drug use is also a driving risk factor for reinfection with HCV, with reinfection rates estimated to be between 5 and 6 per 100 person-years. </a:t>
            </a:r>
          </a:p>
        </p:txBody>
      </p:sp>
    </p:spTree>
    <p:extLst>
      <p:ext uri="{BB962C8B-B14F-4D97-AF65-F5344CB8AC3E}">
        <p14:creationId xmlns:p14="http://schemas.microsoft.com/office/powerpoint/2010/main" val="2094723056"/>
      </p:ext>
    </p:extLst>
  </p:cSld>
  <p:clrMapOvr>
    <a:masterClrMapping/>
  </p:clrMapOvr>
  <p:transition spd="slow" advTm="44527"/>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A85FF-19DD-574B-94B3-41256A36C093}"/>
              </a:ext>
            </a:extLst>
          </p:cNvPr>
          <p:cNvSpPr>
            <a:spLocks noGrp="1"/>
          </p:cNvSpPr>
          <p:nvPr>
            <p:ph type="title"/>
          </p:nvPr>
        </p:nvSpPr>
        <p:spPr/>
        <p:txBody>
          <a:bodyPr/>
          <a:lstStyle/>
          <a:p>
            <a:r>
              <a:rPr lang="en-US" dirty="0"/>
              <a:t>Epidemiology of Injection Drug Use in the United States</a:t>
            </a:r>
          </a:p>
        </p:txBody>
      </p:sp>
      <p:sp>
        <p:nvSpPr>
          <p:cNvPr id="3" name="Text Placeholder 2">
            <a:extLst>
              <a:ext uri="{FF2B5EF4-FFF2-40B4-BE49-F238E27FC236}">
                <a16:creationId xmlns:a16="http://schemas.microsoft.com/office/drawing/2014/main" id="{342313EC-10F0-F348-9B6F-6AEC0F0E03E7}"/>
              </a:ext>
            </a:extLst>
          </p:cNvPr>
          <p:cNvSpPr>
            <a:spLocks noGrp="1"/>
          </p:cNvSpPr>
          <p:nvPr>
            <p:ph type="body" sz="quarter" idx="14"/>
          </p:nvPr>
        </p:nvSpPr>
        <p:spPr/>
        <p:txBody>
          <a:bodyPr/>
          <a:lstStyle/>
          <a:p>
            <a:r>
              <a:rPr lang="en-US" sz="800" dirty="0"/>
              <a:t>Bradley H, et. al. Estimated number of people who inject drugs in the United States. Clin Infect Dis. 2022 Jul 6:ciac543.</a:t>
            </a:r>
          </a:p>
          <a:p>
            <a:endParaRPr lang="en-US" dirty="0"/>
          </a:p>
        </p:txBody>
      </p:sp>
      <p:sp>
        <p:nvSpPr>
          <p:cNvPr id="4" name="Content Placeholder 3">
            <a:extLst>
              <a:ext uri="{FF2B5EF4-FFF2-40B4-BE49-F238E27FC236}">
                <a16:creationId xmlns:a16="http://schemas.microsoft.com/office/drawing/2014/main" id="{FB845D5A-D08D-AF40-9004-3FE853F815FD}"/>
              </a:ext>
            </a:extLst>
          </p:cNvPr>
          <p:cNvSpPr>
            <a:spLocks noGrp="1"/>
          </p:cNvSpPr>
          <p:nvPr>
            <p:ph sz="half" idx="2"/>
          </p:nvPr>
        </p:nvSpPr>
        <p:spPr/>
        <p:txBody>
          <a:bodyPr/>
          <a:lstStyle/>
          <a:p>
            <a:r>
              <a:rPr lang="en-US" dirty="0"/>
              <a:t>In the past decade, there has been an increase in injection drug use across the U.S., owing to the opioid epidemic and rising rates of stimulant and synthetic opioid use.</a:t>
            </a:r>
          </a:p>
          <a:p>
            <a:endParaRPr lang="en-US" dirty="0"/>
          </a:p>
          <a:p>
            <a:r>
              <a:rPr lang="en-US" dirty="0"/>
              <a:t>2011: 774,434 PWID (0.30% of U.S. population ≥13yrs)</a:t>
            </a:r>
          </a:p>
          <a:p>
            <a:pPr lvl="1"/>
            <a:r>
              <a:rPr lang="en-US" dirty="0"/>
              <a:t>Likely considerable underestimate d/t basis on pop-level survey data</a:t>
            </a:r>
          </a:p>
          <a:p>
            <a:pPr lvl="1"/>
            <a:endParaRPr lang="en-US" dirty="0"/>
          </a:p>
          <a:p>
            <a:r>
              <a:rPr lang="en-US" dirty="0"/>
              <a:t>2018: 3,694,500 (1.46% of adult population)</a:t>
            </a:r>
          </a:p>
          <a:p>
            <a:endParaRPr lang="en-US" dirty="0"/>
          </a:p>
        </p:txBody>
      </p:sp>
    </p:spTree>
    <p:extLst>
      <p:ext uri="{BB962C8B-B14F-4D97-AF65-F5344CB8AC3E}">
        <p14:creationId xmlns:p14="http://schemas.microsoft.com/office/powerpoint/2010/main" val="3975374509"/>
      </p:ext>
    </p:extLst>
  </p:cSld>
  <p:clrMapOvr>
    <a:masterClrMapping/>
  </p:clrMapOvr>
  <p:transition spd="slow" advTm="31895"/>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sz="2400" dirty="0">
                <a:latin typeface="Arial" pitchFamily="-110" charset="0"/>
                <a:ea typeface="ＭＳ Ｐゴシック" pitchFamily="-110" charset="-128"/>
                <a:cs typeface="ＭＳ Ｐゴシック" pitchFamily="-110" charset="-128"/>
              </a:rPr>
              <a:t>Estimated Case Numbers of Acute Hepatitis C Virus Infection</a:t>
            </a:r>
            <a:br>
              <a:rPr lang="en-US" sz="2400" dirty="0">
                <a:latin typeface="Arial" pitchFamily="-110" charset="0"/>
                <a:ea typeface="ＭＳ Ｐゴシック" pitchFamily="-110" charset="-128"/>
                <a:cs typeface="ＭＳ Ｐゴシック" pitchFamily="-110" charset="-128"/>
              </a:rPr>
            </a:br>
            <a:r>
              <a:rPr lang="en-US" sz="2400" dirty="0">
                <a:latin typeface="Arial" pitchFamily="-110" charset="0"/>
                <a:ea typeface="ＭＳ Ｐゴシック" pitchFamily="-110" charset="-128"/>
                <a:cs typeface="ＭＳ Ｐゴシック" pitchFamily="-110" charset="-128"/>
              </a:rPr>
              <a:t>United States, 2010-2020</a:t>
            </a:r>
            <a:endParaRPr lang="en-US" sz="2400" dirty="0"/>
          </a:p>
        </p:txBody>
      </p:sp>
      <p:sp>
        <p:nvSpPr>
          <p:cNvPr id="8" name="Content Placeholder 7">
            <a:extLst>
              <a:ext uri="{FF2B5EF4-FFF2-40B4-BE49-F238E27FC236}">
                <a16:creationId xmlns:a16="http://schemas.microsoft.com/office/drawing/2014/main" id="{511A230A-4890-7143-A362-563292D4B149}"/>
              </a:ext>
            </a:extLst>
          </p:cNvPr>
          <p:cNvSpPr>
            <a:spLocks noGrp="1"/>
          </p:cNvSpPr>
          <p:nvPr>
            <p:ph type="body" sz="quarter" idx="14"/>
          </p:nvPr>
        </p:nvSpPr>
        <p:spPr/>
        <p:txBody>
          <a:bodyPr/>
          <a:lstStyle/>
          <a:p>
            <a:r>
              <a:rPr lang="en-US" sz="800" dirty="0">
                <a:latin typeface="Arial" pitchFamily="-108" charset="0"/>
                <a:ea typeface="ＭＳ Ｐゴシック" pitchFamily="-108" charset="-128"/>
                <a:cs typeface="ＭＳ Ｐゴシック" pitchFamily="-108" charset="-128"/>
              </a:rPr>
              <a:t>Source: CDC. 2020 Viral Hepatitis Surveillance. August 2022.</a:t>
            </a:r>
          </a:p>
        </p:txBody>
      </p:sp>
      <p:graphicFrame>
        <p:nvGraphicFramePr>
          <p:cNvPr id="9" name="Chart 8">
            <a:extLst>
              <a:ext uri="{FF2B5EF4-FFF2-40B4-BE49-F238E27FC236}">
                <a16:creationId xmlns:a16="http://schemas.microsoft.com/office/drawing/2014/main" id="{923412E4-11A9-5648-B8DF-A0D7F5E838A9}"/>
              </a:ext>
            </a:extLst>
          </p:cNvPr>
          <p:cNvGraphicFramePr>
            <a:graphicFrameLocks/>
          </p:cNvGraphicFramePr>
          <p:nvPr/>
        </p:nvGraphicFramePr>
        <p:xfrm>
          <a:off x="556455" y="1133254"/>
          <a:ext cx="8046720" cy="356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3095791"/>
      </p:ext>
    </p:extLst>
  </p:cSld>
  <p:clrMapOvr>
    <a:masterClrMapping/>
  </p:clrMapOvr>
  <p:transition spd="slow" advTm="28377"/>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B11098-5D1F-B34D-98C8-3924E81D0BFC}"/>
              </a:ext>
            </a:extLst>
          </p:cNvPr>
          <p:cNvSpPr>
            <a:spLocks noGrp="1"/>
          </p:cNvSpPr>
          <p:nvPr>
            <p:ph type="title"/>
          </p:nvPr>
        </p:nvSpPr>
        <p:spPr/>
        <p:txBody>
          <a:bodyPr/>
          <a:lstStyle/>
          <a:p>
            <a:r>
              <a:rPr lang="en-US" dirty="0"/>
              <a:t>Other Infectious Complication of Injection Drug Use</a:t>
            </a:r>
          </a:p>
        </p:txBody>
      </p:sp>
      <p:sp>
        <p:nvSpPr>
          <p:cNvPr id="6" name="Text Placeholder 5">
            <a:extLst>
              <a:ext uri="{FF2B5EF4-FFF2-40B4-BE49-F238E27FC236}">
                <a16:creationId xmlns:a16="http://schemas.microsoft.com/office/drawing/2014/main" id="{0A07B9E8-A6B7-F142-A7A9-F80BACDFA145}"/>
              </a:ext>
            </a:extLst>
          </p:cNvPr>
          <p:cNvSpPr>
            <a:spLocks noGrp="1"/>
          </p:cNvSpPr>
          <p:nvPr>
            <p:ph type="body" sz="quarter" idx="14"/>
          </p:nvPr>
        </p:nvSpPr>
        <p:spPr/>
        <p:txBody>
          <a:bodyPr/>
          <a:lstStyle/>
          <a:p>
            <a:r>
              <a:rPr lang="en-US" sz="800" b="0" i="0" dirty="0">
                <a:solidFill>
                  <a:schemeClr val="bg2"/>
                </a:solidFill>
                <a:effectLst/>
                <a:latin typeface="Lucida Grande" panose="020B0600040502020204" pitchFamily="34" charset="0"/>
              </a:rPr>
              <a:t>Reprinted from Med Clin North Am, 2022 Jan;106(1), Marks LR, Nolan NS, Liang SY, Durkin MJ, Weimer MB. Infectious Complications of Injection Drug Use, pages 187-200, ©2022 with permission from Elsevier</a:t>
            </a:r>
            <a:endParaRPr lang="en-US" sz="800" dirty="0">
              <a:solidFill>
                <a:schemeClr val="bg2"/>
              </a:solidFill>
            </a:endParaRPr>
          </a:p>
        </p:txBody>
      </p:sp>
      <p:pic>
        <p:nvPicPr>
          <p:cNvPr id="7" name="Picture 6">
            <a:extLst>
              <a:ext uri="{FF2B5EF4-FFF2-40B4-BE49-F238E27FC236}">
                <a16:creationId xmlns:a16="http://schemas.microsoft.com/office/drawing/2014/main" id="{E2ADB9B5-3291-484F-AE9D-8E977360C208}"/>
              </a:ext>
            </a:extLst>
          </p:cNvPr>
          <p:cNvPicPr>
            <a:picLocks noChangeAspect="1"/>
          </p:cNvPicPr>
          <p:nvPr/>
        </p:nvPicPr>
        <p:blipFill>
          <a:blip r:embed="rId3"/>
          <a:stretch>
            <a:fillRect/>
          </a:stretch>
        </p:blipFill>
        <p:spPr>
          <a:xfrm>
            <a:off x="1870828" y="1202426"/>
            <a:ext cx="5402343" cy="3643895"/>
          </a:xfrm>
          <a:prstGeom prst="rect">
            <a:avLst/>
          </a:prstGeom>
        </p:spPr>
      </p:pic>
    </p:spTree>
    <p:extLst>
      <p:ext uri="{BB962C8B-B14F-4D97-AF65-F5344CB8AC3E}">
        <p14:creationId xmlns:p14="http://schemas.microsoft.com/office/powerpoint/2010/main" val="1057480939"/>
      </p:ext>
    </p:extLst>
  </p:cSld>
  <p:clrMapOvr>
    <a:masterClrMapping/>
  </p:clrMapOvr>
  <p:transition spd="slow" advTm="37869"/>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2A41-6E03-E04A-964D-DDD36D4B31E0}"/>
              </a:ext>
            </a:extLst>
          </p:cNvPr>
          <p:cNvSpPr>
            <a:spLocks noGrp="1"/>
          </p:cNvSpPr>
          <p:nvPr>
            <p:ph type="title"/>
          </p:nvPr>
        </p:nvSpPr>
        <p:spPr/>
        <p:txBody>
          <a:bodyPr/>
          <a:lstStyle/>
          <a:p>
            <a:r>
              <a:rPr lang="en-US" dirty="0"/>
              <a:t>What is Harm Reduction?</a:t>
            </a:r>
          </a:p>
        </p:txBody>
      </p:sp>
      <p:sp>
        <p:nvSpPr>
          <p:cNvPr id="5" name="Text Placeholder 4">
            <a:extLst>
              <a:ext uri="{FF2B5EF4-FFF2-40B4-BE49-F238E27FC236}">
                <a16:creationId xmlns:a16="http://schemas.microsoft.com/office/drawing/2014/main" id="{F84BDDE2-4CCC-7443-BE43-21A65266F451}"/>
              </a:ext>
            </a:extLst>
          </p:cNvPr>
          <p:cNvSpPr>
            <a:spLocks noGrp="1"/>
          </p:cNvSpPr>
          <p:nvPr>
            <p:ph type="body" sz="quarter" idx="14"/>
          </p:nvPr>
        </p:nvSpPr>
        <p:spPr/>
        <p:txBody>
          <a:bodyPr/>
          <a:lstStyle/>
          <a:p>
            <a:r>
              <a:rPr lang="en-US" sz="800" dirty="0"/>
              <a:t>National Harm Reduction Coalition. https://</a:t>
            </a:r>
            <a:r>
              <a:rPr lang="en-US" sz="800" dirty="0" err="1"/>
              <a:t>harmreduction.org</a:t>
            </a:r>
            <a:r>
              <a:rPr lang="en-US" sz="800" dirty="0"/>
              <a:t>/about-us/principles-of-harm-reduction/</a:t>
            </a:r>
          </a:p>
        </p:txBody>
      </p:sp>
      <p:sp>
        <p:nvSpPr>
          <p:cNvPr id="4" name="Content Placeholder 3">
            <a:extLst>
              <a:ext uri="{FF2B5EF4-FFF2-40B4-BE49-F238E27FC236}">
                <a16:creationId xmlns:a16="http://schemas.microsoft.com/office/drawing/2014/main" id="{88A412AE-122A-B145-B01F-86F32EC3085F}"/>
              </a:ext>
            </a:extLst>
          </p:cNvPr>
          <p:cNvSpPr>
            <a:spLocks noGrp="1"/>
          </p:cNvSpPr>
          <p:nvPr>
            <p:ph sz="half" idx="2"/>
          </p:nvPr>
        </p:nvSpPr>
        <p:spPr/>
        <p:txBody>
          <a:bodyPr/>
          <a:lstStyle/>
          <a:p>
            <a:r>
              <a:rPr lang="en-US" dirty="0"/>
              <a:t>In the context of substance use, harm reduction is a set of practices and ideas focused on reducing the negative consequences associated with drug use.</a:t>
            </a:r>
          </a:p>
          <a:p>
            <a:endParaRPr lang="en-US" dirty="0"/>
          </a:p>
          <a:p>
            <a:r>
              <a:rPr lang="en-US" dirty="0"/>
              <a:t>A harm reduction philosophy accepts that substance use occurs in our society and aims to minimize the harmful effects of substance use through strategies that are respectful, non-judgmental, and meet people “where they’re at.”</a:t>
            </a:r>
          </a:p>
        </p:txBody>
      </p:sp>
    </p:spTree>
    <p:extLst>
      <p:ext uri="{BB962C8B-B14F-4D97-AF65-F5344CB8AC3E}">
        <p14:creationId xmlns:p14="http://schemas.microsoft.com/office/powerpoint/2010/main" val="331038484"/>
      </p:ext>
    </p:extLst>
  </p:cSld>
  <p:clrMapOvr>
    <a:masterClrMapping/>
  </p:clrMapOvr>
  <p:transition spd="slow" advTm="2558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4AE1-D9D7-5140-B7F1-37318D596988}"/>
              </a:ext>
            </a:extLst>
          </p:cNvPr>
          <p:cNvSpPr>
            <a:spLocks noGrp="1"/>
          </p:cNvSpPr>
          <p:nvPr>
            <p:ph type="title"/>
          </p:nvPr>
        </p:nvSpPr>
        <p:spPr/>
        <p:txBody>
          <a:bodyPr/>
          <a:lstStyle/>
          <a:p>
            <a:r>
              <a:rPr lang="en-US" dirty="0"/>
              <a:t>Syringe Service Programs</a:t>
            </a:r>
          </a:p>
        </p:txBody>
      </p:sp>
      <p:sp>
        <p:nvSpPr>
          <p:cNvPr id="3" name="Text Placeholder 2">
            <a:extLst>
              <a:ext uri="{FF2B5EF4-FFF2-40B4-BE49-F238E27FC236}">
                <a16:creationId xmlns:a16="http://schemas.microsoft.com/office/drawing/2014/main" id="{D0F094EE-AA6A-0846-955C-57BFC1024F29}"/>
              </a:ext>
            </a:extLst>
          </p:cNvPr>
          <p:cNvSpPr>
            <a:spLocks noGrp="1"/>
          </p:cNvSpPr>
          <p:nvPr>
            <p:ph type="body" sz="quarter" idx="14"/>
          </p:nvPr>
        </p:nvSpPr>
        <p:spPr/>
        <p:txBody>
          <a:bodyPr/>
          <a:lstStyle/>
          <a:p>
            <a:r>
              <a:rPr lang="en-US" sz="800" dirty="0"/>
              <a:t>Centers for Disease Control and Prevention. What are Syringe Service Programs (SSPs), https://</a:t>
            </a:r>
            <a:r>
              <a:rPr lang="en-US" sz="800" dirty="0" err="1"/>
              <a:t>www.cdc.gov</a:t>
            </a:r>
            <a:r>
              <a:rPr lang="en-US" sz="800" dirty="0"/>
              <a:t>/</a:t>
            </a:r>
            <a:r>
              <a:rPr lang="en-US" sz="800" dirty="0" err="1"/>
              <a:t>ssp</a:t>
            </a:r>
            <a:r>
              <a:rPr lang="en-US" sz="800" dirty="0"/>
              <a:t>/docs/Syringe-Services-Program-Infographic_508.pdf</a:t>
            </a:r>
          </a:p>
        </p:txBody>
      </p:sp>
      <p:pic>
        <p:nvPicPr>
          <p:cNvPr id="4" name="Picture 3">
            <a:extLst>
              <a:ext uri="{FF2B5EF4-FFF2-40B4-BE49-F238E27FC236}">
                <a16:creationId xmlns:a16="http://schemas.microsoft.com/office/drawing/2014/main" id="{86BCDEFB-CDFE-AF41-B537-6949103B7D41}"/>
              </a:ext>
            </a:extLst>
          </p:cNvPr>
          <p:cNvPicPr>
            <a:picLocks noChangeAspect="1"/>
          </p:cNvPicPr>
          <p:nvPr/>
        </p:nvPicPr>
        <p:blipFill>
          <a:blip r:embed="rId3"/>
          <a:stretch>
            <a:fillRect/>
          </a:stretch>
        </p:blipFill>
        <p:spPr>
          <a:xfrm>
            <a:off x="2132286" y="1073296"/>
            <a:ext cx="4879428" cy="3612173"/>
          </a:xfrm>
          <a:prstGeom prst="rect">
            <a:avLst/>
          </a:prstGeom>
        </p:spPr>
      </p:pic>
    </p:spTree>
    <p:extLst>
      <p:ext uri="{BB962C8B-B14F-4D97-AF65-F5344CB8AC3E}">
        <p14:creationId xmlns:p14="http://schemas.microsoft.com/office/powerpoint/2010/main" val="416350237"/>
      </p:ext>
    </p:extLst>
  </p:cSld>
  <p:clrMapOvr>
    <a:masterClrMapping/>
  </p:clrMapOvr>
  <p:transition spd="slow" advTm="80699"/>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AETC_Master_Template_061510.potx</Template>
  <TotalTime>53366</TotalTime>
  <Words>2263</Words>
  <Application>Microsoft Macintosh PowerPoint</Application>
  <PresentationFormat>On-screen Show (16:9)</PresentationFormat>
  <Paragraphs>94</Paragraphs>
  <Slides>15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Corbel</vt:lpstr>
      <vt:lpstr>Geneva</vt:lpstr>
      <vt:lpstr>Lucida Grande</vt:lpstr>
      <vt:lpstr>Noto Sans</vt:lpstr>
      <vt:lpstr>Source Sans Pro</vt:lpstr>
      <vt:lpstr>Times New Roman</vt:lpstr>
      <vt:lpstr>AETC_Master_Template_061510</vt:lpstr>
      <vt:lpstr>Harm Reduction Approaches for the Prevention of HCV Transmission via Injection Drug Use</vt:lpstr>
      <vt:lpstr>Disclosures</vt:lpstr>
      <vt:lpstr>Objectives</vt:lpstr>
      <vt:lpstr>Injection Drug Use and Risk for HCV</vt:lpstr>
      <vt:lpstr>Epidemiology of Injection Drug Use in the United States</vt:lpstr>
      <vt:lpstr>Estimated Case Numbers of Acute Hepatitis C Virus Infection United States, 2010-2020</vt:lpstr>
      <vt:lpstr>Other Infectious Complication of Injection Drug Use</vt:lpstr>
      <vt:lpstr>What is Harm Reduction?</vt:lpstr>
      <vt:lpstr>Syringe Service Programs</vt:lpstr>
      <vt:lpstr>Injection Drug Use Equipment </vt:lpstr>
      <vt:lpstr>Syringe Service Program Locations</vt:lpstr>
      <vt:lpstr>Medications for Opioid Use Disorder (MOUD)</vt:lpstr>
      <vt:lpstr>Options for MOUD</vt:lpstr>
      <vt:lpstr>PowerPoint Presentation</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1483</cp:revision>
  <cp:lastPrinted>2019-10-21T18:40:24Z</cp:lastPrinted>
  <dcterms:created xsi:type="dcterms:W3CDTF">2010-11-28T05:36:22Z</dcterms:created>
  <dcterms:modified xsi:type="dcterms:W3CDTF">2023-06-15T15:50:14Z</dcterms:modified>
</cp:coreProperties>
</file>