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1087" r:id="rId2"/>
    <p:sldId id="1090" r:id="rId3"/>
    <p:sldId id="1091" r:id="rId4"/>
    <p:sldId id="686" r:id="rId5"/>
    <p:sldId id="716" r:id="rId6"/>
    <p:sldId id="1098" r:id="rId7"/>
    <p:sldId id="999" r:id="rId8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8" autoAdjust="0"/>
    <p:restoredTop sz="96272" autoAdjust="0"/>
  </p:normalViewPr>
  <p:slideViewPr>
    <p:cSldViewPr snapToGrid="0" showGuides="1">
      <p:cViewPr varScale="1">
        <p:scale>
          <a:sx n="162" d="100"/>
          <a:sy n="162" d="100"/>
        </p:scale>
        <p:origin x="856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881707494896476"/>
          <c:h val="0.83250604703823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254B7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8D6A-0F4B-B5D0-DD872071680E}"/>
              </c:ext>
            </c:extLst>
          </c:dPt>
          <c:dPt>
            <c:idx val="1"/>
            <c:invertIfNegative val="0"/>
            <c:bubble3D val="0"/>
            <c:spPr>
              <a:solidFill>
                <a:srgbClr val="718E25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8D6A-0F4B-B5D0-DD872071680E}"/>
              </c:ext>
            </c:extLst>
          </c:dPt>
          <c:dPt>
            <c:idx val="2"/>
            <c:invertIfNegative val="0"/>
            <c:bubble3D val="0"/>
            <c:spPr>
              <a:solidFill>
                <a:srgbClr val="B59452">
                  <a:lumMod val="75000"/>
                </a:srgbClr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8D6A-0F4B-B5D0-DD872071680E}"/>
              </c:ext>
            </c:extLst>
          </c:dPt>
          <c:dPt>
            <c:idx val="3"/>
            <c:invertIfNegative val="0"/>
            <c:bubble3D val="0"/>
            <c:spPr>
              <a:solidFill>
                <a:srgbClr val="6E4B7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8D6A-0F4B-B5D0-DD872071680E}"/>
              </c:ext>
            </c:extLst>
          </c:dPt>
          <c:dPt>
            <c:idx val="4"/>
            <c:invertIfNegative val="0"/>
            <c:bubble3D val="0"/>
            <c:spPr>
              <a:solidFill>
                <a:srgbClr val="96323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8D6A-0F4B-B5D0-DD872071680E}"/>
              </c:ext>
            </c:extLst>
          </c:dPt>
          <c:dPt>
            <c:idx val="5"/>
            <c:invertIfNegative val="0"/>
            <c:bubble3D val="0"/>
            <c:spPr>
              <a:solidFill>
                <a:srgbClr val="73624D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8D6A-0F4B-B5D0-DD872071680E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8D6A-0F4B-B5D0-DD872071680E}"/>
              </c:ext>
            </c:extLst>
          </c:dPt>
          <c:dLbls>
            <c:numFmt formatCode="0" sourceLinked="0"/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All</c:v>
                </c:pt>
                <c:pt idx="1">
                  <c:v>GT 1</c:v>
                </c:pt>
                <c:pt idx="2">
                  <c:v>GT 2</c:v>
                </c:pt>
                <c:pt idx="3">
                  <c:v>GT 3 TN</c:v>
                </c:pt>
                <c:pt idx="4">
                  <c:v>GT 3 TE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96</c:v>
                </c:pt>
                <c:pt idx="1">
                  <c:v>86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D6A-0F4B-B5D0-DD87207168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1877965400"/>
        <c:axId val="1854759256"/>
      </c:barChart>
      <c:catAx>
        <c:axId val="18779654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400"/>
            </a:pPr>
            <a:endParaRPr lang="en-US"/>
          </a:p>
        </c:txPr>
        <c:crossAx val="185475925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5475925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7.8362068965517201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>
            <a:solidFill>
              <a:srgbClr val="000000"/>
            </a:solidFill>
          </a:ln>
        </c:spPr>
        <c:crossAx val="1877965400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41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ts val="3000"/>
              </a:lnSpc>
              <a:spcBef>
                <a:spcPts val="450"/>
              </a:spcBef>
            </a:pPr>
            <a:r>
              <a:rPr lang="en-US" sz="1800" dirty="0" err="1">
                <a:solidFill>
                  <a:srgbClr val="001D48"/>
                </a:solidFill>
              </a:rPr>
              <a:t>Glecaprevir-Pibrentasvir</a:t>
            </a:r>
            <a:r>
              <a:rPr lang="en-US" sz="1800" dirty="0">
                <a:solidFill>
                  <a:srgbClr val="001D48"/>
                </a:solidFill>
              </a:rPr>
              <a:t> + Sofosbuvir + Ribavirin for Retreatment in G/P-Experienced</a:t>
            </a:r>
            <a:br>
              <a:rPr lang="en-US" dirty="0">
                <a:solidFill>
                  <a:srgbClr val="001D48"/>
                </a:solidFill>
              </a:rPr>
            </a:br>
            <a:r>
              <a:rPr lang="en-US" sz="2400" b="1" dirty="0">
                <a:solidFill>
                  <a:srgbClr val="001D48"/>
                </a:solidFill>
              </a:rPr>
              <a:t>MAGELLAN-3 </a:t>
            </a:r>
            <a:r>
              <a:rPr lang="en-US" sz="2400" dirty="0">
                <a:solidFill>
                  <a:srgbClr val="001D48"/>
                </a:solidFill>
              </a:rPr>
              <a:t>  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BF58EEA-F893-FA48-9772-F0FB2D71D0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J Hepatol;2019;70:1019-38.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4C62A-DA9B-FE49-BA64-C3BB4B63BB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Treatment Experienced, Phase 3b </a:t>
            </a:r>
          </a:p>
        </p:txBody>
      </p:sp>
    </p:spTree>
    <p:extLst>
      <p:ext uri="{BB962C8B-B14F-4D97-AF65-F5344CB8AC3E}">
        <p14:creationId xmlns:p14="http://schemas.microsoft.com/office/powerpoint/2010/main" val="2844331380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+ SOF + RBV for Retreatment of HCV GT 1-3</a:t>
            </a:r>
            <a:br>
              <a:rPr lang="en-US" sz="2000" dirty="0"/>
            </a:br>
            <a:r>
              <a:rPr lang="en-US" sz="2000" dirty="0"/>
              <a:t>MAGELLAN-3: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J Hepatol;2019;70:1019-38.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B3B601-2C13-944A-B2A3-4D0561FC2E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5"/>
            <a:ext cx="8515350" cy="3396164"/>
          </a:xfrm>
        </p:spPr>
        <p:txBody>
          <a:bodyPr>
            <a:noAutofit/>
          </a:bodyPr>
          <a:lstStyle/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b="1" dirty="0">
                <a:latin typeface="Arial" pitchFamily="22" charset="0"/>
              </a:rPr>
              <a:t>Design</a:t>
            </a:r>
            <a:r>
              <a:rPr lang="en-US" dirty="0">
                <a:latin typeface="Arial" pitchFamily="22" charset="0"/>
              </a:rPr>
              <a:t>: Phase 3b, open-label study that assessed the safety and efficacy of </a:t>
            </a:r>
            <a:r>
              <a:rPr lang="en-US" dirty="0" err="1">
                <a:latin typeface="Arial" pitchFamily="22" charset="0"/>
              </a:rPr>
              <a:t>glecaprevir-pibrentasvir</a:t>
            </a:r>
            <a:r>
              <a:rPr lang="en-US" dirty="0">
                <a:latin typeface="Arial" pitchFamily="22" charset="0"/>
              </a:rPr>
              <a:t> plus sofosbuvir with ribavirin for 12 or 16 weeks in patients with a history of failure after </a:t>
            </a:r>
            <a:r>
              <a:rPr lang="en-US" dirty="0" err="1">
                <a:latin typeface="Arial" pitchFamily="22" charset="0"/>
              </a:rPr>
              <a:t>glecaprevir-pibrentasvir</a:t>
            </a:r>
            <a:r>
              <a:rPr lang="en-US" dirty="0">
                <a:latin typeface="Arial" pitchFamily="22" charset="0"/>
              </a:rPr>
              <a:t> and GT 1, 2 or 3.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b="1" dirty="0">
                <a:latin typeface="Arial" pitchFamily="22" charset="0"/>
              </a:rPr>
              <a:t>Setting: </a:t>
            </a:r>
            <a:r>
              <a:rPr lang="en-US" dirty="0">
                <a:latin typeface="Arial" pitchFamily="22" charset="0"/>
              </a:rPr>
              <a:t>United States, Australia, Canada, Europe, New Zealand, South Korea, &amp; China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b="1" dirty="0">
                <a:latin typeface="Arial" pitchFamily="22" charset="0"/>
              </a:rPr>
              <a:t>Key Eligibility Criteria</a:t>
            </a:r>
            <a:endParaRPr lang="en-US" dirty="0"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latin typeface="Arial" pitchFamily="22" charset="0"/>
              </a:rPr>
              <a:t>Chronic HCV GT 1-3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latin typeface="Arial" pitchFamily="22" charset="0"/>
              </a:rPr>
              <a:t>Age 18 years or older or adolescents weighing at least 35 kg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latin typeface="Arial" pitchFamily="22" charset="0"/>
              </a:rPr>
              <a:t>HCV RNA </a:t>
            </a:r>
            <a:r>
              <a:rPr lang="en-US" dirty="0">
                <a:solidFill>
                  <a:schemeClr val="tx1"/>
                </a:solidFill>
                <a:latin typeface="Arial" pitchFamily="22" charset="0"/>
              </a:rPr>
              <a:t>&gt;</a:t>
            </a:r>
            <a:r>
              <a:rPr lang="en-US" dirty="0">
                <a:latin typeface="Arial" pitchFamily="22" charset="0"/>
              </a:rPr>
              <a:t>1,000 IU/mL at screening</a:t>
            </a:r>
            <a:endParaRPr lang="en-US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Arial" pitchFamily="22" charset="0"/>
              </a:rPr>
              <a:t>Prior treatment with </a:t>
            </a:r>
            <a:r>
              <a:rPr lang="en-US" dirty="0" err="1">
                <a:latin typeface="Arial" pitchFamily="22" charset="0"/>
              </a:rPr>
              <a:t>glecaprevir-pibrentasvir</a:t>
            </a:r>
            <a:endParaRPr lang="en-US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Arial" pitchFamily="22" charset="0"/>
              </a:rPr>
              <a:t>Compensated cirrhosis permitted</a:t>
            </a:r>
          </a:p>
          <a:p>
            <a:pPr marL="376047" lvl="1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dirty="0">
                <a:solidFill>
                  <a:schemeClr val="tx1"/>
                </a:solidFill>
                <a:latin typeface="Arial" pitchFamily="22" charset="0"/>
              </a:rPr>
              <a:t>Patients with HIV or chronic HBV excluded</a:t>
            </a:r>
          </a:p>
          <a:p>
            <a:pPr marL="210312" defTabSz="457200" fontAlgn="base">
              <a:lnSpc>
                <a:spcPts val="18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dirty="0">
                <a:solidFill>
                  <a:schemeClr val="tx1"/>
                </a:solidFill>
                <a:latin typeface="Arial" pitchFamily="22" charset="0"/>
              </a:rPr>
              <a:t>: SVR12, by intent-to-treat analysis</a:t>
            </a:r>
          </a:p>
          <a:p>
            <a:pPr>
              <a:lnSpc>
                <a:spcPts val="18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231164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Straight Connector 59"/>
          <p:cNvCxnSpPr>
            <a:cxnSpLocks/>
            <a:stCxn id="61" idx="3"/>
          </p:cNvCxnSpPr>
          <p:nvPr/>
        </p:nvCxnSpPr>
        <p:spPr>
          <a:xfrm flipV="1">
            <a:off x="5764665" y="3071450"/>
            <a:ext cx="1875482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+ SOF + RBV for Retreatment of HCV GT 1-3</a:t>
            </a:r>
            <a:br>
              <a:rPr lang="en-US" sz="2000" dirty="0"/>
            </a:br>
            <a:r>
              <a:rPr lang="en-US" sz="2000" dirty="0"/>
              <a:t>MAGELLAN-3: Study Design</a:t>
            </a:r>
          </a:p>
        </p:txBody>
      </p:sp>
      <p:sp>
        <p:nvSpPr>
          <p:cNvPr id="36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J Hepatol;2019;70:1019-38.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5069539" y="2062825"/>
            <a:ext cx="2057400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ectangle 5"/>
          <p:cNvSpPr>
            <a:spLocks noChangeArrowheads="1"/>
          </p:cNvSpPr>
          <p:nvPr/>
        </p:nvSpPr>
        <p:spPr bwMode="auto">
          <a:xfrm>
            <a:off x="3018663" y="1703293"/>
            <a:ext cx="2056258" cy="731520"/>
          </a:xfrm>
          <a:prstGeom prst="rect">
            <a:avLst/>
          </a:prstGeom>
          <a:solidFill>
            <a:srgbClr val="0070C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 + SOF + RBV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749215" y="1901443"/>
            <a:ext cx="768223" cy="304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62" name="Rectangle 61"/>
          <p:cNvSpPr/>
          <p:nvPr/>
        </p:nvSpPr>
        <p:spPr>
          <a:xfrm>
            <a:off x="7316751" y="2919495"/>
            <a:ext cx="768223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SVR12</a:t>
            </a:r>
          </a:p>
        </p:txBody>
      </p:sp>
      <p:sp>
        <p:nvSpPr>
          <p:cNvPr id="64" name="Rectangle 25"/>
          <p:cNvSpPr>
            <a:spLocks noChangeArrowheads="1"/>
          </p:cNvSpPr>
          <p:nvPr/>
        </p:nvSpPr>
        <p:spPr bwMode="auto">
          <a:xfrm>
            <a:off x="1185496" y="3628024"/>
            <a:ext cx="6784045" cy="10298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68580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Abbreviations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GLE-PIB = </a:t>
            </a:r>
            <a:r>
              <a:rPr lang="en-US" sz="105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SOF = sofosbuvir; RBV = Ribavirin</a:t>
            </a:r>
          </a:p>
          <a:p>
            <a:pPr defTabSz="701279">
              <a:lnSpc>
                <a:spcPts val="1350"/>
              </a:lnSpc>
              <a:spcBef>
                <a:spcPts val="3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Naïve*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defined as treatment-naïve to NS5A inhibitor or protease inhibitor prior to 1</a:t>
            </a:r>
            <a:r>
              <a:rPr lang="en-US" sz="1050" baseline="30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GLE-PIB treatment</a:t>
            </a:r>
            <a:endParaRPr lang="en-US" sz="105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938" defTabSz="701279">
              <a:lnSpc>
                <a:spcPts val="1350"/>
              </a:lnSpc>
              <a:spcBef>
                <a:spcPts val="3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Drug Dosing: </a:t>
            </a:r>
            <a:r>
              <a:rPr lang="en-US" sz="105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Glecaprevir-pibrentasvir (100/40 mg) fixed-dose combination; three pills (300/120 mg) once daily. 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Ribavirin (weight-based and divided bid): 1000 mg/day if &lt; 75 kg or 1200 mg/day if ≥ 75 kg.</a:t>
            </a:r>
            <a:endParaRPr lang="en-US" sz="10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186062" y="1694330"/>
            <a:ext cx="1827503" cy="7315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HCV GT 1, 2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Treatment-Naïve*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cirrhosis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17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182848" y="2736334"/>
            <a:ext cx="1827503" cy="7315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HCV GT 3</a:t>
            </a:r>
            <a:b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Treatment</a:t>
            </a:r>
            <a:endParaRPr lang="en-US" sz="105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5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Cirrhosis</a:t>
            </a:r>
            <a:b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= 6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5D6D9E5-1FCE-9C4E-80D6-AF4F8F5B2CC5}"/>
              </a:ext>
            </a:extLst>
          </p:cNvPr>
          <p:cNvGrpSpPr/>
          <p:nvPr/>
        </p:nvGrpSpPr>
        <p:grpSpPr>
          <a:xfrm>
            <a:off x="1138416" y="1021866"/>
            <a:ext cx="6871718" cy="386328"/>
            <a:chOff x="1138416" y="1021866"/>
            <a:chExt cx="6871718" cy="3863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0034587-9C32-1445-A0CF-A046DDC86D6B}"/>
                </a:ext>
              </a:extLst>
            </p:cNvPr>
            <p:cNvSpPr/>
            <p:nvPr/>
          </p:nvSpPr>
          <p:spPr>
            <a:xfrm>
              <a:off x="1138416" y="1085901"/>
              <a:ext cx="6871718" cy="308037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D797B81-4220-DA48-A4C1-690F85948EFF}"/>
                </a:ext>
              </a:extLst>
            </p:cNvPr>
            <p:cNvCxnSpPr/>
            <p:nvPr/>
          </p:nvCxnSpPr>
          <p:spPr>
            <a:xfrm flipV="1">
              <a:off x="1138416" y="1387638"/>
              <a:ext cx="6871718" cy="860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C6DDD86C-ADEC-F047-AE8F-FD648828FF72}"/>
                </a:ext>
              </a:extLst>
            </p:cNvPr>
            <p:cNvGrpSpPr/>
            <p:nvPr/>
          </p:nvGrpSpPr>
          <p:grpSpPr>
            <a:xfrm>
              <a:off x="1857714" y="1021866"/>
              <a:ext cx="5481256" cy="386328"/>
              <a:chOff x="1857714" y="1021866"/>
              <a:chExt cx="5481256" cy="386328"/>
            </a:xfrm>
          </p:grpSpPr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A451A093-A569-394E-8DCA-D04768E5F2C0}"/>
                  </a:ext>
                </a:extLst>
              </p:cNvPr>
              <p:cNvSpPr/>
              <p:nvPr/>
            </p:nvSpPr>
            <p:spPr>
              <a:xfrm>
                <a:off x="1857714" y="1079958"/>
                <a:ext cx="628650" cy="2994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</a:rPr>
                  <a:t>Week</a:t>
                </a:r>
              </a:p>
            </p:txBody>
          </p: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F481ED5F-0AAD-AB47-9348-8334FC8532CA}"/>
                  </a:ext>
                </a:extLst>
              </p:cNvPr>
              <p:cNvGrpSpPr/>
              <p:nvPr/>
            </p:nvGrpSpPr>
            <p:grpSpPr>
              <a:xfrm>
                <a:off x="2825227" y="1021866"/>
                <a:ext cx="4513743" cy="386328"/>
                <a:chOff x="2825227" y="1021866"/>
                <a:chExt cx="4513743" cy="386328"/>
              </a:xfrm>
            </p:grpSpPr>
            <p:sp>
              <p:nvSpPr>
                <p:cNvPr id="66" name="Rectangle 65">
                  <a:extLst>
                    <a:ext uri="{FF2B5EF4-FFF2-40B4-BE49-F238E27FC236}">
                      <a16:creationId xmlns:a16="http://schemas.microsoft.com/office/drawing/2014/main" id="{3C1A1D6C-00BC-E64F-B18B-88CF689AF137}"/>
                    </a:ext>
                  </a:extLst>
                </p:cNvPr>
                <p:cNvSpPr/>
                <p:nvPr/>
              </p:nvSpPr>
              <p:spPr>
                <a:xfrm>
                  <a:off x="2825227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</a:p>
              </p:txBody>
            </p:sp>
            <p:sp>
              <p:nvSpPr>
                <p:cNvPr id="67" name="Rectangle 66">
                  <a:extLst>
                    <a:ext uri="{FF2B5EF4-FFF2-40B4-BE49-F238E27FC236}">
                      <a16:creationId xmlns:a16="http://schemas.microsoft.com/office/drawing/2014/main" id="{36E348B5-73B2-1047-854D-D8DBFE823EC5}"/>
                    </a:ext>
                  </a:extLst>
                </p:cNvPr>
                <p:cNvSpPr/>
                <p:nvPr/>
              </p:nvSpPr>
              <p:spPr>
                <a:xfrm>
                  <a:off x="6929776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24</a:t>
                  </a:r>
                </a:p>
              </p:txBody>
            </p:sp>
            <p:sp>
              <p:nvSpPr>
                <p:cNvPr id="68" name="Rectangle 67">
                  <a:extLst>
                    <a:ext uri="{FF2B5EF4-FFF2-40B4-BE49-F238E27FC236}">
                      <a16:creationId xmlns:a16="http://schemas.microsoft.com/office/drawing/2014/main" id="{9CF15202-021D-BB48-9728-89BFF22D047A}"/>
                    </a:ext>
                  </a:extLst>
                </p:cNvPr>
                <p:cNvSpPr/>
                <p:nvPr/>
              </p:nvSpPr>
              <p:spPr>
                <a:xfrm>
                  <a:off x="4193410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</a:t>
                  </a:r>
                </a:p>
              </p:txBody>
            </p:sp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5EB545B9-7BFB-0A48-9BA4-3E7F4C0C7F11}"/>
                    </a:ext>
                  </a:extLst>
                </p:cNvPr>
                <p:cNvSpPr/>
                <p:nvPr/>
              </p:nvSpPr>
              <p:spPr>
                <a:xfrm>
                  <a:off x="4877501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12</a:t>
                  </a: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AA47CE13-0663-5240-B4CB-2DCAE4207F1C}"/>
                    </a:ext>
                  </a:extLst>
                </p:cNvPr>
                <p:cNvSpPr/>
                <p:nvPr/>
              </p:nvSpPr>
              <p:spPr>
                <a:xfrm>
                  <a:off x="6245683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20</a:t>
                  </a: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A4F78D71-4363-6947-A115-AD7FDA1C6B37}"/>
                    </a:ext>
                  </a:extLst>
                </p:cNvPr>
                <p:cNvSpPr/>
                <p:nvPr/>
              </p:nvSpPr>
              <p:spPr>
                <a:xfrm>
                  <a:off x="3509318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26906FFF-40B7-F244-9D01-C7E4D39A5184}"/>
                    </a:ext>
                  </a:extLst>
                </p:cNvPr>
                <p:cNvSpPr/>
                <p:nvPr/>
              </p:nvSpPr>
              <p:spPr>
                <a:xfrm>
                  <a:off x="5561592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16</a:t>
                  </a:r>
                </a:p>
              </p:txBody>
            </p:sp>
          </p:grp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D4286657-2761-4544-AD1E-B9ABBAB02721}"/>
                </a:ext>
              </a:extLst>
            </p:cNvPr>
            <p:cNvGrpSpPr/>
            <p:nvPr/>
          </p:nvGrpSpPr>
          <p:grpSpPr>
            <a:xfrm>
              <a:off x="3028672" y="1328205"/>
              <a:ext cx="4105701" cy="65723"/>
              <a:chOff x="3028672" y="1328205"/>
              <a:chExt cx="4105701" cy="65723"/>
            </a:xfrm>
          </p:grpSpPr>
          <p:cxnSp>
            <p:nvCxnSpPr>
              <p:cNvPr id="39" name="Straight Connector 38">
                <a:extLst>
                  <a:ext uri="{FF2B5EF4-FFF2-40B4-BE49-F238E27FC236}">
                    <a16:creationId xmlns:a16="http://schemas.microsoft.com/office/drawing/2014/main" id="{C93AC6B6-051D-E24D-A8BE-23053B27C222}"/>
                  </a:ext>
                </a:extLst>
              </p:cNvPr>
              <p:cNvCxnSpPr/>
              <p:nvPr/>
            </p:nvCxnSpPr>
            <p:spPr>
              <a:xfrm flipV="1">
                <a:off x="3028672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9C8BE69C-FC08-4344-861A-696DCF118A94}"/>
                  </a:ext>
                </a:extLst>
              </p:cNvPr>
              <p:cNvCxnSpPr/>
              <p:nvPr/>
            </p:nvCxnSpPr>
            <p:spPr>
              <a:xfrm flipV="1">
                <a:off x="4396669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1A0432E2-22C6-9D47-8FDE-76EE346BE25D}"/>
                  </a:ext>
                </a:extLst>
              </p:cNvPr>
              <p:cNvCxnSpPr/>
              <p:nvPr/>
            </p:nvCxnSpPr>
            <p:spPr>
              <a:xfrm flipV="1">
                <a:off x="7134373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>
                <a:extLst>
                  <a:ext uri="{FF2B5EF4-FFF2-40B4-BE49-F238E27FC236}">
                    <a16:creationId xmlns:a16="http://schemas.microsoft.com/office/drawing/2014/main" id="{77546D12-50DE-864C-93EC-B5AECE6973BB}"/>
                  </a:ext>
                </a:extLst>
              </p:cNvPr>
              <p:cNvCxnSpPr/>
              <p:nvPr/>
            </p:nvCxnSpPr>
            <p:spPr>
              <a:xfrm flipV="1">
                <a:off x="5080667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B8F4978B-01FA-FE4E-BC02-496FF43BBCCC}"/>
                  </a:ext>
                </a:extLst>
              </p:cNvPr>
              <p:cNvCxnSpPr/>
              <p:nvPr/>
            </p:nvCxnSpPr>
            <p:spPr>
              <a:xfrm flipH="1" flipV="1">
                <a:off x="6448663" y="1328205"/>
                <a:ext cx="171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D723C16C-3429-4A49-AD8D-1CDAC95A7982}"/>
                  </a:ext>
                </a:extLst>
              </p:cNvPr>
              <p:cNvCxnSpPr/>
              <p:nvPr/>
            </p:nvCxnSpPr>
            <p:spPr>
              <a:xfrm flipV="1">
                <a:off x="5764665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E11D03F6-3845-AE45-89F3-72EAD2C896F7}"/>
                  </a:ext>
                </a:extLst>
              </p:cNvPr>
              <p:cNvCxnSpPr/>
              <p:nvPr/>
            </p:nvCxnSpPr>
            <p:spPr>
              <a:xfrm flipV="1">
                <a:off x="3712670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>
            <a:extLst>
              <a:ext uri="{FF2B5EF4-FFF2-40B4-BE49-F238E27FC236}">
                <a16:creationId xmlns:a16="http://schemas.microsoft.com/office/drawing/2014/main" id="{86715E27-442A-67C1-DDB5-C012F519BCF3}"/>
              </a:ext>
            </a:extLst>
          </p:cNvPr>
          <p:cNvSpPr/>
          <p:nvPr/>
        </p:nvSpPr>
        <p:spPr>
          <a:xfrm>
            <a:off x="7500197" y="1008799"/>
            <a:ext cx="409194" cy="38632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28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B85EDF6-D420-1B8B-D61A-106B6D9D1D66}"/>
              </a:ext>
            </a:extLst>
          </p:cNvPr>
          <p:cNvCxnSpPr/>
          <p:nvPr/>
        </p:nvCxnSpPr>
        <p:spPr>
          <a:xfrm flipV="1">
            <a:off x="7704794" y="1315138"/>
            <a:ext cx="0" cy="61421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5"/>
          <p:cNvSpPr>
            <a:spLocks noChangeArrowheads="1"/>
          </p:cNvSpPr>
          <p:nvPr/>
        </p:nvSpPr>
        <p:spPr bwMode="auto">
          <a:xfrm>
            <a:off x="3018663" y="2734235"/>
            <a:ext cx="2746002" cy="731520"/>
          </a:xfrm>
          <a:prstGeom prst="rect">
            <a:avLst/>
          </a:prstGeom>
          <a:solidFill>
            <a:srgbClr val="7F6000">
              <a:alpha val="2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350" b="1" dirty="0">
                <a:latin typeface="Arial" panose="020B0604020202020204" pitchFamily="34" charset="0"/>
                <a:cs typeface="Arial" panose="020B0604020202020204" pitchFamily="34" charset="0"/>
              </a:rPr>
              <a:t>GLE-PIB + SOF + RBV</a:t>
            </a:r>
          </a:p>
        </p:txBody>
      </p:sp>
    </p:spTree>
    <p:extLst>
      <p:ext uri="{BB962C8B-B14F-4D97-AF65-F5344CB8AC3E}">
        <p14:creationId xmlns:p14="http://schemas.microsoft.com/office/powerpoint/2010/main" val="15766485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38498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+ SOF + RBV for Retreatment of HCV GT 1-3</a:t>
            </a:r>
            <a:br>
              <a:rPr lang="en-US" sz="2000" dirty="0"/>
            </a:br>
            <a:r>
              <a:rPr lang="en-US" sz="2000" dirty="0"/>
              <a:t>MAGELLAN-3: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J Hepatol;2019;70:1019-38.</a:t>
            </a:r>
          </a:p>
        </p:txBody>
      </p:sp>
      <p:graphicFrame>
        <p:nvGraphicFramePr>
          <p:cNvPr id="4" name="Group 66"/>
          <p:cNvGraphicFramePr>
            <a:graphicFrameLocks noGrp="1"/>
          </p:cNvGraphicFramePr>
          <p:nvPr/>
        </p:nvGraphicFramePr>
        <p:xfrm>
          <a:off x="386235" y="1073517"/>
          <a:ext cx="8229601" cy="3652342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252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95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5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3669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137160" marR="34290" marT="34290" marB="3429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cs typeface="Arial" pitchFamily="34" charset="0"/>
                        </a:rPr>
                        <a:t>12 weeks</a:t>
                      </a:r>
                    </a:p>
                  </a:txBody>
                  <a:tcPr marL="54864" marR="34290" marT="34290" marB="34290" anchor="ctr" horzOverflow="overflow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lang="en-US" sz="120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4864" marR="34290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20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weeks</a:t>
                      </a:r>
                    </a:p>
                  </a:txBody>
                  <a:tcPr marL="54864" marR="34290" marT="34290" marB="34290" anchor="ctr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57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3862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73152" marR="45720" anchor="b" horzOverflow="overflow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GT 1 </a:t>
                      </a:r>
                      <a:b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</a:b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7)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2)</a:t>
                      </a: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3 naive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ヒラギノ角ゴ Pro W3"/>
                          <a:cs typeface="Arial" panose="020B0604020202020204" pitchFamily="34" charset="0"/>
                          <a:sym typeface="Symbol" pitchFamily="18" charset="2"/>
                        </a:rPr>
                        <a:t>(n = 8)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B5A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GT 3 experienced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6)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0574" marR="20574" marT="34290" marB="3429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26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Age, median 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59 (48-67)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56 (56-56)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(38-60)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 (53-65)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Male,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(57)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(50)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 (88)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(100)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Race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White, n (%)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Asian, n (%)</a:t>
                      </a:r>
                    </a:p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Black,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(86)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(14)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(100)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(75)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(25)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(100)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BMI, kg/m</a:t>
                      </a:r>
                      <a:r>
                        <a:rPr lang="en-US" sz="11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mean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(range)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 (20-36)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35 (30-41)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 (22-30)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 (22-32)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HCV RNA, log</a:t>
                      </a:r>
                      <a:r>
                        <a:rPr lang="en-US" sz="1100" baseline="-25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IU/ml (median)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6.3 (6.0-6.8)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 (6.6-6.6)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6.2 (3.7-7.4)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6.6 (5.9-7.0)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Cirrhosis, n (%)</a:t>
                      </a: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(57)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(25)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(17)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95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Presence of baseline RAS, </a:t>
                      </a: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 (%)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only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only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and NS5A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37160" marR="34290" marT="34290" marB="34290" anchor="ctr">
                    <a:lnL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(71)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(29)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(100)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 (62)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(38)</a:t>
                      </a:r>
                    </a:p>
                  </a:txBody>
                  <a:tcPr marL="34290" marR="34290" marT="34290" marB="34290" anchor="ctr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 (100)</a:t>
                      </a:r>
                    </a:p>
                    <a:p>
                      <a:pPr algn="ctr"/>
                      <a:r>
                        <a:rPr lang="en-US" sz="11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4290" marR="34290" marT="34290" marB="34290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lumMod val="50000"/>
                          <a:lumOff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4563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850" y="145812"/>
            <a:ext cx="8515350" cy="742950"/>
          </a:xfrm>
        </p:spPr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+ SOF + RBV for Retreatment of HCV GT 1-3</a:t>
            </a:r>
            <a:br>
              <a:rPr lang="en-US" sz="2000" dirty="0"/>
            </a:br>
            <a:r>
              <a:rPr lang="en-US" sz="2000" dirty="0"/>
              <a:t>MAGELLAN-3: Results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0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/>
              <a:t>MAGELLAN-3: SVR12 Results by Prior Treatment Status and Genotype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Wyles</a:t>
            </a:r>
            <a:r>
              <a:rPr lang="en-US" dirty="0"/>
              <a:t> D, et al. J Hepatol;2019;70:1019-38.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47279" y="1451008"/>
          <a:ext cx="7863840" cy="301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1872351" y="3765869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22/23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54014" y="3759725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31121" y="3753581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999682" y="3753580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8/8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364413" y="3753580"/>
            <a:ext cx="685800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6/6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894FDB-96D8-C87C-FBF4-B90E10630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7733" y="4461931"/>
            <a:ext cx="7069667" cy="22858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34073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ts val="60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Abbreviations: TN = treatment-naïve; TE = treatment-experienced </a:t>
            </a:r>
          </a:p>
        </p:txBody>
      </p:sp>
    </p:spTree>
    <p:extLst>
      <p:ext uri="{BB962C8B-B14F-4D97-AF65-F5344CB8AC3E}">
        <p14:creationId xmlns:p14="http://schemas.microsoft.com/office/powerpoint/2010/main" val="90066321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+ SOF + RBV for Retreatment of HCV GT 1-3</a:t>
            </a:r>
            <a:br>
              <a:rPr lang="en-US" sz="2000" dirty="0"/>
            </a:br>
            <a:r>
              <a:rPr lang="en-US" sz="2000" dirty="0"/>
              <a:t>MAGELLAN-3: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Gane</a:t>
            </a:r>
            <a:r>
              <a:rPr lang="en-US" dirty="0"/>
              <a:t> E, et al. </a:t>
            </a:r>
            <a:r>
              <a:rPr lang="en-US" dirty="0" err="1"/>
              <a:t>Clin</a:t>
            </a:r>
            <a:r>
              <a:rPr lang="en-US" dirty="0"/>
              <a:t> Infect Dis. 2019;69:1657-64.</a:t>
            </a:r>
            <a:endParaRPr lang="en-US" sz="9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F1DE7-91BC-494A-B268-B0F0D3907A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2133603"/>
            <a:ext cx="9180576" cy="1488138"/>
          </a:xfrm>
        </p:spPr>
        <p:txBody>
          <a:bodyPr>
            <a:noAutofit/>
          </a:bodyPr>
          <a:lstStyle/>
          <a:p>
            <a:pPr>
              <a:lnSpc>
                <a:spcPts val="3200"/>
              </a:lnSpc>
            </a:pPr>
            <a:r>
              <a:rPr lang="en-US" sz="1800" b="1" dirty="0">
                <a:solidFill>
                  <a:srgbClr val="800000"/>
                </a:solidFill>
                <a:latin typeface="Arial"/>
                <a:cs typeface="Arial"/>
              </a:rPr>
              <a:t>Conclusions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: </a:t>
            </a:r>
            <a:r>
              <a:rPr lang="en-US" sz="1800" dirty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/>
              <a:t>Retreatment of </a:t>
            </a:r>
            <a:r>
              <a:rPr lang="en-US" sz="1800" dirty="0" err="1"/>
              <a:t>glecaprevir-pibrentasvir</a:t>
            </a:r>
            <a:r>
              <a:rPr lang="en-US" sz="1800" dirty="0"/>
              <a:t> virologic failures with </a:t>
            </a:r>
            <a:r>
              <a:rPr lang="en-US" sz="1800" dirty="0" err="1"/>
              <a:t>glecaprevir-pibrentasvir</a:t>
            </a:r>
            <a:r>
              <a:rPr lang="en-US" sz="1800" dirty="0"/>
              <a:t> plus sofosbuvir plus ribavirin for 12 or 16 weeks was well-tolerated and high</a:t>
            </a:r>
            <a:r>
              <a:rPr lang="en-US" sz="1800" dirty="0">
                <a:solidFill>
                  <a:schemeClr val="tx1"/>
                </a:solidFill>
                <a:latin typeface="Arial"/>
                <a:cs typeface="Arial"/>
              </a:rPr>
              <a:t>.” </a:t>
            </a:r>
          </a:p>
        </p:txBody>
      </p:sp>
    </p:spTree>
    <p:extLst>
      <p:ext uri="{BB962C8B-B14F-4D97-AF65-F5344CB8AC3E}">
        <p14:creationId xmlns:p14="http://schemas.microsoft.com/office/powerpoint/2010/main" val="317460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39120</TotalTime>
  <Words>704</Words>
  <Application>Microsoft Macintosh PowerPoint</Application>
  <PresentationFormat>On-screen Show (16:9)</PresentationFormat>
  <Paragraphs>134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Corbel</vt:lpstr>
      <vt:lpstr>Geneva</vt:lpstr>
      <vt:lpstr>Lucida Grande</vt:lpstr>
      <vt:lpstr>Symbol</vt:lpstr>
      <vt:lpstr>Times New Roman</vt:lpstr>
      <vt:lpstr>AETC_Master_Template_061510</vt:lpstr>
      <vt:lpstr>Glecaprevir-Pibrentasvir + Sofosbuvir + Ribavirin for Retreatment in G/P-Experienced MAGELLAN-3   </vt:lpstr>
      <vt:lpstr>Glecaprevir-Pibrentasvir + SOF + RBV for Retreatment of HCV GT 1-3 MAGELLAN-3: Study Features</vt:lpstr>
      <vt:lpstr>Glecaprevir-Pibrentasvir + SOF + RBV for Retreatment of HCV GT 1-3 MAGELLAN-3: Study Design</vt:lpstr>
      <vt:lpstr>Glecaprevir-Pibrentasvir + SOF + RBV for Retreatment of HCV GT 1-3 MAGELLAN-3: Baseline Characteristics</vt:lpstr>
      <vt:lpstr>Glecaprevir-Pibrentasvir + SOF + RBV for Retreatment of HCV GT 1-3 MAGELLAN-3: Results</vt:lpstr>
      <vt:lpstr>Glecaprevir-Pibrentasvir + SOF + RBV for Retreatment of HCV GT 1-3 MAGELLAN-3: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1435</cp:revision>
  <cp:lastPrinted>2019-10-21T18:40:24Z</cp:lastPrinted>
  <dcterms:created xsi:type="dcterms:W3CDTF">2010-11-28T05:36:22Z</dcterms:created>
  <dcterms:modified xsi:type="dcterms:W3CDTF">2023-09-18T22:05:00Z</dcterms:modified>
</cp:coreProperties>
</file>