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1088" r:id="rId2"/>
    <p:sldId id="1092" r:id="rId3"/>
    <p:sldId id="685" r:id="rId4"/>
    <p:sldId id="1093" r:id="rId5"/>
    <p:sldId id="1095" r:id="rId6"/>
    <p:sldId id="1096" r:id="rId7"/>
    <p:sldId id="1022" r:id="rId8"/>
    <p:sldId id="1097" r:id="rId9"/>
    <p:sldId id="999" r:id="rId10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6"/>
    <a:srgbClr val="404D7D"/>
    <a:srgbClr val="7D5782"/>
    <a:srgbClr val="7F6000"/>
    <a:srgbClr val="246BA6"/>
    <a:srgbClr val="6D5200"/>
    <a:srgbClr val="644B00"/>
    <a:srgbClr val="00597C"/>
    <a:srgbClr val="8F3538"/>
    <a:srgbClr val="DBD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88" autoAdjust="0"/>
    <p:restoredTop sz="96272" autoAdjust="0"/>
  </p:normalViewPr>
  <p:slideViewPr>
    <p:cSldViewPr snapToGrid="0" showGuides="1">
      <p:cViewPr varScale="1">
        <p:scale>
          <a:sx n="162" d="100"/>
          <a:sy n="162" d="100"/>
        </p:scale>
        <p:origin x="856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B5A6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C271-AD4C-86AC-5A2E455BCB2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271-AD4C-86AC-5A2E455BCB2F}"/>
              </c:ext>
            </c:extLst>
          </c:dPt>
          <c:dPt>
            <c:idx val="2"/>
            <c:invertIfNegative val="0"/>
            <c:bubble3D val="0"/>
            <c:spPr>
              <a:solidFill>
                <a:srgbClr val="6B5A6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C271-AD4C-86AC-5A2E455BCB2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271-AD4C-86AC-5A2E455BCB2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271-AD4C-86AC-5A2E455BCB2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271-AD4C-86AC-5A2E455BCB2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C271-AD4C-86AC-5A2E455BCB2F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GLE-PIB x 12 wk</c:v>
                </c:pt>
                <c:pt idx="1">
                  <c:v>GLE-PIB x 16 wk</c:v>
                </c:pt>
                <c:pt idx="2">
                  <c:v>GLE-PIB + RBV x 12 wk</c:v>
                </c:pt>
                <c:pt idx="3">
                  <c:v>GLE-PIB x 16 wk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90</c:v>
                </c:pt>
                <c:pt idx="1">
                  <c:v>94</c:v>
                </c:pt>
                <c:pt idx="2">
                  <c:v>86</c:v>
                </c:pt>
                <c:pt idx="3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271-AD4C-86AC-5A2E455BCB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55752856"/>
        <c:axId val="2038436712"/>
      </c:barChart>
      <c:catAx>
        <c:axId val="2055752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0384367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3843671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8.3100029163021283E-3"/>
              <c:y val="2.5708275436158719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055752856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B5A6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C271-AD4C-86AC-5A2E455BCB2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271-AD4C-86AC-5A2E455BCB2F}"/>
              </c:ext>
            </c:extLst>
          </c:dPt>
          <c:dPt>
            <c:idx val="2"/>
            <c:invertIfNegative val="0"/>
            <c:bubble3D val="0"/>
            <c:spPr>
              <a:solidFill>
                <a:srgbClr val="6B5A6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C271-AD4C-86AC-5A2E455BCB2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271-AD4C-86AC-5A2E455BCB2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271-AD4C-86AC-5A2E455BCB2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271-AD4C-86AC-5A2E455BCB2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C271-AD4C-86AC-5A2E455BCB2F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GLE-PIB x 12 wk</c:v>
                </c:pt>
                <c:pt idx="1">
                  <c:v>GLE-PIB x 16 wk</c:v>
                </c:pt>
                <c:pt idx="2">
                  <c:v>GLE-PIB + RBV x 12 wk</c:v>
                </c:pt>
                <c:pt idx="3">
                  <c:v>GLE-PIB x 16 wk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90</c:v>
                </c:pt>
                <c:pt idx="1">
                  <c:v>94</c:v>
                </c:pt>
                <c:pt idx="2">
                  <c:v>86</c:v>
                </c:pt>
                <c:pt idx="3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271-AD4C-86AC-5A2E455BCB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55752856"/>
        <c:axId val="2038436712"/>
      </c:barChart>
      <c:catAx>
        <c:axId val="2055752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0384367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3843671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8.3100029163021283E-3"/>
              <c:y val="2.5708275436158719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055752856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8154949381327297"/>
          <c:h val="0.77450502798595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12 weeks</c:v>
                </c:pt>
              </c:strCache>
            </c:strRef>
          </c:tx>
          <c:spPr>
            <a:gradFill>
              <a:gsLst>
                <a:gs pos="0">
                  <a:srgbClr val="503C59"/>
                </a:gs>
                <a:gs pos="100000">
                  <a:srgbClr val="9D78AF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996-2947-9A57-B0C8DDEF512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996-2947-9A57-B0C8DDEF512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996-2947-9A57-B0C8DDEF5128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</c:v>
                </c:pt>
                <c:pt idx="1">
                  <c:v>GT 1b</c:v>
                </c:pt>
                <c:pt idx="2">
                  <c:v>GT 1a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89</c:v>
                </c:pt>
                <c:pt idx="1">
                  <c:v>95</c:v>
                </c:pt>
                <c:pt idx="2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96-2947-9A57-B0C8DDEF5128}"/>
            </c:ext>
          </c:extLst>
        </c:ser>
        <c:ser>
          <c:idx val="1"/>
          <c:order val="1"/>
          <c:tx>
            <c:v>LDV-SOF + RBV x 24 weeks</c:v>
          </c:tx>
          <c:spPr>
            <a:gradFill>
              <a:gsLst>
                <a:gs pos="0">
                  <a:srgbClr val="204264"/>
                </a:gs>
                <a:gs pos="100000">
                  <a:srgbClr val="3D7BBB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100000">
                    <a:srgbClr val="4286CC"/>
                  </a:gs>
                  <a:gs pos="0">
                    <a:srgbClr val="204264"/>
                  </a:gs>
                </a:gsLst>
                <a:lin ang="0" scaled="1"/>
              </a:gra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CC22-5843-8041-AEDC295C0D5A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</c:v>
                </c:pt>
                <c:pt idx="1">
                  <c:v>GT 1b</c:v>
                </c:pt>
                <c:pt idx="2">
                  <c:v>GT 1a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95</c:v>
                </c:pt>
                <c:pt idx="1">
                  <c:v>100</c:v>
                </c:pt>
                <c:pt idx="2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96-2947-9A57-B0C8DDEF51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824837784"/>
        <c:axId val="1824917672"/>
      </c:barChart>
      <c:catAx>
        <c:axId val="1824837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824917672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182491767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Patients (%) with SVR 12</a:t>
                </a:r>
              </a:p>
            </c:rich>
          </c:tx>
          <c:layout>
            <c:manualLayout>
              <c:xMode val="edge"/>
              <c:yMode val="edge"/>
              <c:x val="3.6809808496160207E-3"/>
              <c:y val="0.1550155035767587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82483778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39470540130541"/>
          <c:y val="3.3022967343023797E-2"/>
          <c:w val="0.74818382077240297"/>
          <c:h val="8.0726462290953996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95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83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61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0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8746E0-C15F-CF49-965C-41A0CD08B991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450"/>
              </a:spcBef>
            </a:pPr>
            <a:r>
              <a:rPr lang="en-US" sz="1800" dirty="0">
                <a:solidFill>
                  <a:srgbClr val="001D48"/>
                </a:solidFill>
              </a:rPr>
              <a:t>Glecaprevir-Pibrentasvir in Patients with GT 1 and Prior NS5A + Sofosbuvir</a:t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sz="2400" b="1" dirty="0">
                <a:solidFill>
                  <a:srgbClr val="001D48"/>
                </a:solidFill>
              </a:rPr>
              <a:t>HCV-TARGET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F58EEA-F893-FA48-9772-F0FB2D71D0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Lok A, et al. Gastroenterology;2019;157:1506-17.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54C62A-DA9B-FE49-BA64-C3BB4B63BB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Treatment Experienced, Phase 3 </a:t>
            </a:r>
          </a:p>
        </p:txBody>
      </p:sp>
    </p:spTree>
    <p:extLst>
      <p:ext uri="{BB962C8B-B14F-4D97-AF65-F5344CB8AC3E}">
        <p14:creationId xmlns:p14="http://schemas.microsoft.com/office/powerpoint/2010/main" val="119182798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for Retreatment in Patients with GT 1</a:t>
            </a:r>
            <a:br>
              <a:rPr lang="en-US" sz="2000" dirty="0"/>
            </a:br>
            <a:r>
              <a:rPr lang="en-US" sz="2000" dirty="0"/>
              <a:t>HCV-TARGET: Study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Lok A, et al. Gastroenterology;2019;157:1506-17.</a:t>
            </a:r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3B601-2C13-944A-B2A3-4D0561FC2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50" y="1184224"/>
            <a:ext cx="8515350" cy="3244341"/>
          </a:xfrm>
        </p:spPr>
        <p:txBody>
          <a:bodyPr>
            <a:noAutofit/>
          </a:bodyPr>
          <a:lstStyle/>
          <a:p>
            <a:pPr marL="210312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Design</a:t>
            </a:r>
            <a:r>
              <a:rPr lang="en-US" sz="1500" dirty="0">
                <a:latin typeface="Arial" pitchFamily="22" charset="0"/>
              </a:rPr>
              <a:t>: Phase 3b, randomized, open-label study that assessed the safety and efficacy of </a:t>
            </a:r>
            <a:r>
              <a:rPr lang="en-US" sz="1500" dirty="0" err="1">
                <a:latin typeface="Arial" pitchFamily="22" charset="0"/>
              </a:rPr>
              <a:t>glecaprevir-pibrentasvir</a:t>
            </a:r>
            <a:r>
              <a:rPr lang="en-US" sz="1500" dirty="0">
                <a:latin typeface="Arial" pitchFamily="22" charset="0"/>
              </a:rPr>
              <a:t> with or without ribavirin for 12 or 16 weeks in patients with genotype 1 and a history of treatment with NS5A inhibitor 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(ledipasvir, </a:t>
            </a:r>
            <a:r>
              <a:rPr lang="en-US" sz="1500" dirty="0" err="1">
                <a:solidFill>
                  <a:schemeClr val="tx1"/>
                </a:solidFill>
                <a:latin typeface="Arial" pitchFamily="22" charset="0"/>
              </a:rPr>
              <a:t>velpatasvir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, daclatasvir) </a:t>
            </a:r>
            <a:r>
              <a:rPr lang="en-US" sz="1500" dirty="0">
                <a:latin typeface="Arial" pitchFamily="22" charset="0"/>
              </a:rPr>
              <a:t>and NS5B inhibitor (sofosbuvir).</a:t>
            </a:r>
          </a:p>
          <a:p>
            <a:pPr marL="210312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Setting: </a:t>
            </a:r>
            <a:r>
              <a:rPr lang="en-US" sz="1500" dirty="0">
                <a:latin typeface="Arial" pitchFamily="22" charset="0"/>
              </a:rPr>
              <a:t>30 centers in the United States (HCV TARGET network)</a:t>
            </a:r>
          </a:p>
          <a:p>
            <a:pPr marL="210312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b="1" dirty="0">
                <a:latin typeface="Arial" pitchFamily="22" charset="0"/>
              </a:rPr>
              <a:t>Key Eligibility Criteria</a:t>
            </a:r>
            <a:endParaRPr lang="en-US" sz="1500" dirty="0">
              <a:latin typeface="Arial" pitchFamily="22" charset="0"/>
            </a:endParaRPr>
          </a:p>
          <a:p>
            <a:pPr marL="376047" lvl="1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Chronic HCV GT 1</a:t>
            </a:r>
          </a:p>
          <a:p>
            <a:pPr marL="376047" lvl="1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Prior treatment: NS5A inhibitor (ledipasvir, </a:t>
            </a:r>
            <a:r>
              <a:rPr lang="en-US" sz="1500" dirty="0" err="1">
                <a:solidFill>
                  <a:schemeClr val="tx1"/>
                </a:solidFill>
                <a:latin typeface="Arial" pitchFamily="22" charset="0"/>
              </a:rPr>
              <a:t>velpatasvir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, daclatasvir) + sofosbuvir ± ribavirin</a:t>
            </a:r>
          </a:p>
          <a:p>
            <a:pPr marL="376047" lvl="1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Compensated cirrhosis permitted</a:t>
            </a:r>
          </a:p>
          <a:p>
            <a:pPr marL="376047" lvl="1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Patients with HIV or chronic HBV excluded</a:t>
            </a:r>
          </a:p>
          <a:p>
            <a:pPr marL="210312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solidFill>
                  <a:schemeClr val="tx1"/>
                </a:solidFill>
                <a:latin typeface="Arial" pitchFamily="22" charset="0"/>
              </a:rPr>
              <a:t>Primary End Point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: SVR12, by intent-to-treat analysis</a:t>
            </a:r>
          </a:p>
          <a:p>
            <a:pPr>
              <a:lnSpc>
                <a:spcPts val="18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21208712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4390263" y="1760583"/>
            <a:ext cx="13716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for Retreatment in Patients with GT 1</a:t>
            </a:r>
            <a:br>
              <a:rPr lang="en-US" sz="2000" dirty="0"/>
            </a:br>
            <a:r>
              <a:rPr lang="en-US" sz="2000" dirty="0"/>
              <a:t>HCV-TARGET: Study Design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Lok A, et al. Gastroenterology;2019;157:1506-17.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018663" y="1629274"/>
            <a:ext cx="1371600" cy="268175"/>
          </a:xfrm>
          <a:prstGeom prst="rect">
            <a:avLst/>
          </a:prstGeom>
          <a:solidFill>
            <a:srgbClr val="6B5A66">
              <a:alpha val="35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050" b="1" dirty="0">
                <a:latin typeface="Arial"/>
                <a:cs typeface="Arial"/>
              </a:rPr>
              <a:t>GLE-PIB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442861" y="1617133"/>
            <a:ext cx="652838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714500" y="3986603"/>
            <a:ext cx="525675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>
                <a:solidFill>
                  <a:srgbClr val="000000"/>
                </a:solidFill>
              </a:rPr>
              <a:t>N =14</a:t>
            </a: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1137788" y="3877713"/>
            <a:ext cx="6871716" cy="8572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: GLE-PIB = </a:t>
            </a:r>
            <a:r>
              <a:rPr lang="en-US" sz="1050" dirty="0" err="1">
                <a:solidFill>
                  <a:srgbClr val="000000"/>
                </a:solidFill>
                <a:latin typeface="Arial" pitchFamily="22" charset="0"/>
              </a:rPr>
              <a:t>glecaprevir-pibrentasvir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; RBV = ribavirin </a:t>
            </a:r>
          </a:p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br>
              <a:rPr lang="en-US" sz="105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0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Glecaprevir-pibrentasvir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(100/40 mg) fixed-dose combination; three pills (300/120 mg) once daily.</a:t>
            </a:r>
            <a:br>
              <a:rPr lang="en-US" sz="105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Ribavirin (weight-based and divided bid): 1000 mg/day if &lt; 75 kg or 1200 mg/day if ≥ 75 kg.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139593" y="1612263"/>
            <a:ext cx="1146407" cy="740662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1</a:t>
            </a:r>
            <a:b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Cirrhosis</a:t>
            </a:r>
          </a:p>
          <a:p>
            <a:pPr algn="ctr"/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2:1 randomization</a:t>
            </a:r>
            <a:endParaRPr lang="en-US" sz="10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28850" y="1612263"/>
            <a:ext cx="7847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78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4385906" y="2920670"/>
            <a:ext cx="13716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3018662" y="2783241"/>
            <a:ext cx="1371600" cy="268175"/>
          </a:xfrm>
          <a:prstGeom prst="rect">
            <a:avLst/>
          </a:prstGeom>
          <a:solidFill>
            <a:srgbClr val="6B5A66">
              <a:alpha val="35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050" b="1" dirty="0">
                <a:latin typeface="Arial"/>
                <a:cs typeface="Arial"/>
              </a:rPr>
              <a:t>GLE-PIB + RBV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463047" y="2768715"/>
            <a:ext cx="648719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4812627" y="3370871"/>
            <a:ext cx="13716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3018662" y="3233441"/>
            <a:ext cx="1853868" cy="268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050" b="1" dirty="0">
                <a:latin typeface="Arial"/>
                <a:cs typeface="Arial"/>
              </a:rPr>
              <a:t>GLE-PIB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898477" y="3218915"/>
            <a:ext cx="722860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4872530" y="2232028"/>
            <a:ext cx="13716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3018663" y="2077588"/>
            <a:ext cx="1838582" cy="268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050" b="1" dirty="0">
                <a:latin typeface="Arial"/>
                <a:cs typeface="Arial"/>
              </a:rPr>
              <a:t>GLE-PIB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925128" y="2063063"/>
            <a:ext cx="640841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139593" y="2766231"/>
            <a:ext cx="1146407" cy="740662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1</a:t>
            </a:r>
            <a:b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Cirrhosis</a:t>
            </a:r>
          </a:p>
          <a:p>
            <a:pPr algn="ctr"/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 randomization</a:t>
            </a:r>
            <a:endParaRPr lang="en-US" sz="10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28850" y="2049713"/>
            <a:ext cx="7847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49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28850" y="2766330"/>
            <a:ext cx="7847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228850" y="3217410"/>
            <a:ext cx="7847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29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138416" y="1021866"/>
            <a:ext cx="6871718" cy="386328"/>
            <a:chOff x="-6113" y="1362488"/>
            <a:chExt cx="9162291" cy="515104"/>
          </a:xfrm>
        </p:grpSpPr>
        <p:sp>
          <p:nvSpPr>
            <p:cNvPr id="40" name="Rectangle 39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0736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7157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36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0490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891293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433111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6161520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79884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8B83B4E-CED7-51BE-9A44-2902A92847EA}"/>
              </a:ext>
            </a:extLst>
          </p:cNvPr>
          <p:cNvSpPr/>
          <p:nvPr/>
        </p:nvSpPr>
        <p:spPr>
          <a:xfrm>
            <a:off x="4645729" y="1017509"/>
            <a:ext cx="409194" cy="3863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16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D98DFB8-2E19-4B20-4857-700DA8B63307}"/>
              </a:ext>
            </a:extLst>
          </p:cNvPr>
          <p:cNvCxnSpPr/>
          <p:nvPr/>
        </p:nvCxnSpPr>
        <p:spPr>
          <a:xfrm flipV="1">
            <a:off x="4857245" y="1323848"/>
            <a:ext cx="0" cy="614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09815D85-6798-85AA-8204-AEE74E8D3ACD}"/>
              </a:ext>
            </a:extLst>
          </p:cNvPr>
          <p:cNvSpPr/>
          <p:nvPr/>
        </p:nvSpPr>
        <p:spPr>
          <a:xfrm>
            <a:off x="6027382" y="1017773"/>
            <a:ext cx="409194" cy="3863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28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DBF96EF-3381-1C5C-2DD2-5B3C32B4C55B}"/>
              </a:ext>
            </a:extLst>
          </p:cNvPr>
          <p:cNvCxnSpPr/>
          <p:nvPr/>
        </p:nvCxnSpPr>
        <p:spPr>
          <a:xfrm flipV="1">
            <a:off x="6238898" y="1324112"/>
            <a:ext cx="0" cy="614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7157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38498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for Retreatment in Patients with GT 1</a:t>
            </a:r>
            <a:br>
              <a:rPr lang="en-US" sz="2000" dirty="0"/>
            </a:br>
            <a:r>
              <a:rPr lang="en-US" sz="2000" dirty="0"/>
              <a:t>HCV-TARGET: Baseline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Lok A, et al. Gastroenterology;2019;157:1506-17.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/>
        </p:nvGraphicFramePr>
        <p:xfrm>
          <a:off x="403652" y="1003846"/>
          <a:ext cx="8229601" cy="382279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6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66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marL="137160" marR="34290" marT="34290" marB="3429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 1 no cirrhosis</a:t>
                      </a:r>
                      <a:endParaRPr lang="en-US" sz="1200" b="1" baseline="0" dirty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 marL="54864" marR="34290" marT="34290" marB="3429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7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GT 1 with cirrhosis</a:t>
                      </a:r>
                      <a:endParaRPr lang="en-US" sz="120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7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8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GLE-PIB 12 </a:t>
                      </a:r>
                      <a:r>
                        <a:rPr lang="en-US" sz="1100" b="1" dirty="0" err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wk</a:t>
                      </a: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</a:t>
                      </a:r>
                      <a:b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78)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5A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GLE-PIB 16 </a:t>
                      </a:r>
                      <a:r>
                        <a:rPr lang="en-US" sz="1100" b="1" dirty="0" err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  <a:endParaRPr lang="en-US" sz="11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49)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GLE-PIB + RBV 12 </a:t>
                      </a:r>
                      <a:r>
                        <a:rPr lang="en-US" sz="1100" b="1" dirty="0" err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  <a:endParaRPr lang="en-US" sz="11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21)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5A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GLE-PIB 16 </a:t>
                      </a:r>
                      <a:r>
                        <a:rPr lang="en-US" sz="1100" b="1" dirty="0" err="1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  <a:endParaRPr lang="en-US" sz="1100" b="1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29)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507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 n (%)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(82)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(82)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(76)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 (79)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50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Race, black, n (%)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(41)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(51)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(38)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(41)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507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years, median (range)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 (40-77)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 (45-75)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 (38-70)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(42-81)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507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kg/m</a:t>
                      </a:r>
                      <a:r>
                        <a:rPr lang="en-US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mean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(range)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(19-45)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(19-50)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(19-53)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(23-38)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50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Genotype 1A, n (%)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 (77)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 (80)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(81)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 (90)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507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RNA,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</a:t>
                      </a:r>
                      <a:r>
                        <a:rPr lang="en-US" sz="9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IU/ml, median (range)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6.4 (1.9-7.7)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6.4 (4.0-7.7)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6.3 (5.1-7.0)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6.4 (3.7-7.1)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5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DAA treatment, n (%)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SOF + LDV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SOF + VEL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SOF + DCV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 (95)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(5)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(92)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(6)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(2)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 (100)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 (90)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(10)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5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PI exposure, n(%)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(10)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(10)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8265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 of HCC, n (%)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(5)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(6)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(10)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632063"/>
                  </a:ext>
                </a:extLst>
              </a:tr>
              <a:tr h="258265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Post-liver transplantation, n (%)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(6)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(20)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417648"/>
                  </a:ext>
                </a:extLst>
              </a:tr>
              <a:tr h="258265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 coinfection, n (%)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(6)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(4)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(5)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(3)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468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98196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38498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for Retreatment in Patients with GT 1</a:t>
            </a:r>
            <a:br>
              <a:rPr lang="en-US" sz="2000" dirty="0"/>
            </a:br>
            <a:r>
              <a:rPr lang="en-US" sz="2000" dirty="0"/>
              <a:t>HCV-TARGET: Results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HCV-TARGET: SVR 12* by Cirrhosis Status and Regimen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Lok A, et al. Gastroenterology;2019;157:1506-17.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8703420"/>
              </p:ext>
            </p:extLst>
          </p:nvPr>
        </p:nvGraphicFramePr>
        <p:xfrm>
          <a:off x="457200" y="1419600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945388" y="3295858"/>
            <a:ext cx="685800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70/78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2294739" y="3957642"/>
            <a:ext cx="1782518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 defTabSz="701279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No Cirrhosis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701076" y="3295858"/>
            <a:ext cx="7223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46/49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17201" y="3295858"/>
            <a:ext cx="722375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18/21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304514" y="3295858"/>
            <a:ext cx="706374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28/29</a:t>
            </a: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5074024" y="3931920"/>
            <a:ext cx="3122625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757082" y="3934741"/>
            <a:ext cx="2824443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939047" y="3957642"/>
            <a:ext cx="1674360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 defTabSz="701279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Cirrhosis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139171" y="4330556"/>
            <a:ext cx="7461131" cy="3771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69365" tIns="34073" rIns="69365" bIns="34073" anchor="ctr">
            <a:prstTxWarp prst="textNoShape">
              <a:avLst/>
            </a:prstTxWarp>
          </a:bodyPr>
          <a:lstStyle/>
          <a:p>
            <a:pPr marL="205740" defTabSz="701279">
              <a:spcBef>
                <a:spcPts val="0"/>
              </a:spcBef>
            </a:pPr>
            <a:r>
              <a:rPr lang="en-US" sz="1050" b="1" dirty="0">
                <a:solidFill>
                  <a:srgbClr val="000000"/>
                </a:solidFill>
                <a:latin typeface="Arial"/>
                <a:cs typeface="Arial"/>
              </a:rPr>
              <a:t>Abbreviations</a:t>
            </a: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: GLE-PIB = </a:t>
            </a:r>
            <a:r>
              <a:rPr lang="en-US" sz="1050" dirty="0" err="1">
                <a:solidFill>
                  <a:srgbClr val="000000"/>
                </a:solidFill>
                <a:latin typeface="Arial"/>
                <a:cs typeface="Arial"/>
              </a:rPr>
              <a:t>glecaprevir-pibrentasvir</a:t>
            </a: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; RBV = ribavirin; BT = (virologic) breakthrough</a:t>
            </a:r>
          </a:p>
          <a:p>
            <a:pPr marL="205740" defTabSz="701279">
              <a:spcBef>
                <a:spcPts val="0"/>
              </a:spcBef>
            </a:pP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*</a:t>
            </a:r>
            <a:r>
              <a:rPr lang="en-US" sz="1050" dirty="0">
                <a:latin typeface="Arial"/>
                <a:cs typeface="Arial"/>
              </a:rPr>
              <a:t>Primary end point </a:t>
            </a:r>
            <a:r>
              <a:rPr lang="en-US" sz="1000" dirty="0">
                <a:latin typeface="Arial"/>
                <a:cs typeface="Arial"/>
              </a:rPr>
              <a:t>by intention-to-treat analysis</a:t>
            </a:r>
          </a:p>
        </p:txBody>
      </p:sp>
    </p:spTree>
    <p:extLst>
      <p:ext uri="{BB962C8B-B14F-4D97-AF65-F5344CB8AC3E}">
        <p14:creationId xmlns:p14="http://schemas.microsoft.com/office/powerpoint/2010/main" val="30045319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38498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for Retreatment in Patients with GT 1</a:t>
            </a:r>
            <a:br>
              <a:rPr lang="en-US" sz="2000" dirty="0"/>
            </a:br>
            <a:r>
              <a:rPr lang="en-US" sz="2000" dirty="0"/>
              <a:t>HCV-TARGET: Results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HCV-TARGET: SVR 12* by Cirrhosis Status and Regimen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Lok A, et al. Gastroenterology;2019;157:1506-17.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/>
        </p:nvGraphicFramePr>
        <p:xfrm>
          <a:off x="457200" y="1419600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945388" y="3295858"/>
            <a:ext cx="685800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70/78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2294739" y="3957642"/>
            <a:ext cx="1782518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 defTabSz="701279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No Cirrhosis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701076" y="3295858"/>
            <a:ext cx="7223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46/49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17201" y="3295858"/>
            <a:ext cx="722375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18/21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304514" y="3295858"/>
            <a:ext cx="706374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28/29</a:t>
            </a: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5074024" y="3931920"/>
            <a:ext cx="3122625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757082" y="3934741"/>
            <a:ext cx="2824443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939047" y="3957642"/>
            <a:ext cx="1674360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34073" rIns="0" bIns="34073" anchor="ctr">
            <a:prstTxWarp prst="textNoShape">
              <a:avLst/>
            </a:prstTxWarp>
          </a:bodyPr>
          <a:lstStyle/>
          <a:p>
            <a:pPr algn="ctr" defTabSz="701279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Cirrhosis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139171" y="4330556"/>
            <a:ext cx="7461131" cy="3771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69365" tIns="34073" rIns="69365" bIns="34073" anchor="ctr">
            <a:prstTxWarp prst="textNoShape">
              <a:avLst/>
            </a:prstTxWarp>
          </a:bodyPr>
          <a:lstStyle/>
          <a:p>
            <a:pPr marL="205740" defTabSz="701279">
              <a:spcBef>
                <a:spcPts val="0"/>
              </a:spcBef>
            </a:pPr>
            <a:r>
              <a:rPr lang="en-US" sz="1050" b="1" dirty="0">
                <a:solidFill>
                  <a:srgbClr val="000000"/>
                </a:solidFill>
                <a:latin typeface="Arial"/>
                <a:cs typeface="Arial"/>
              </a:rPr>
              <a:t>Abbreviations</a:t>
            </a: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: GLE-PIB = </a:t>
            </a:r>
            <a:r>
              <a:rPr lang="en-US" sz="1050" dirty="0" err="1">
                <a:solidFill>
                  <a:srgbClr val="000000"/>
                </a:solidFill>
                <a:latin typeface="Arial"/>
                <a:cs typeface="Arial"/>
              </a:rPr>
              <a:t>glecaprevir-pibrentasvir</a:t>
            </a: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; RBV = ribavirin; BT = (virologic) breakthrough</a:t>
            </a:r>
          </a:p>
          <a:p>
            <a:pPr marL="205740" defTabSz="701279">
              <a:spcBef>
                <a:spcPts val="0"/>
              </a:spcBef>
            </a:pP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*</a:t>
            </a:r>
            <a:r>
              <a:rPr lang="en-US" sz="1050" dirty="0">
                <a:latin typeface="Arial"/>
                <a:cs typeface="Arial"/>
              </a:rPr>
              <a:t>Primary end point </a:t>
            </a:r>
            <a:r>
              <a:rPr lang="en-US" sz="1000" dirty="0">
                <a:latin typeface="Arial"/>
                <a:cs typeface="Arial"/>
              </a:rPr>
              <a:t>by intention-to-treat analysis</a:t>
            </a:r>
          </a:p>
        </p:txBody>
      </p:sp>
      <p:sp>
        <p:nvSpPr>
          <p:cNvPr id="2" name="Line Callout 1 1">
            <a:extLst>
              <a:ext uri="{FF2B5EF4-FFF2-40B4-BE49-F238E27FC236}">
                <a16:creationId xmlns:a16="http://schemas.microsoft.com/office/drawing/2014/main" id="{AE807C60-B591-1521-6172-9BD247B81338}"/>
              </a:ext>
            </a:extLst>
          </p:cNvPr>
          <p:cNvSpPr/>
          <p:nvPr/>
        </p:nvSpPr>
        <p:spPr>
          <a:xfrm>
            <a:off x="1790472" y="2303438"/>
            <a:ext cx="1013688" cy="726359"/>
          </a:xfrm>
          <a:prstGeom prst="borderCallout1">
            <a:avLst>
              <a:gd name="adj1" fmla="val 143060"/>
              <a:gd name="adj2" fmla="val 49495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5 relapse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 BT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 reinfection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 death</a:t>
            </a:r>
          </a:p>
        </p:txBody>
      </p:sp>
      <p:sp>
        <p:nvSpPr>
          <p:cNvPr id="4" name="Line Callout 1 3">
            <a:extLst>
              <a:ext uri="{FF2B5EF4-FFF2-40B4-BE49-F238E27FC236}">
                <a16:creationId xmlns:a16="http://schemas.microsoft.com/office/drawing/2014/main" id="{D1A7AE58-E482-F792-E499-E1D8220121FF}"/>
              </a:ext>
            </a:extLst>
          </p:cNvPr>
          <p:cNvSpPr/>
          <p:nvPr/>
        </p:nvSpPr>
        <p:spPr>
          <a:xfrm>
            <a:off x="3559128" y="2634505"/>
            <a:ext cx="1013688" cy="402330"/>
          </a:xfrm>
          <a:prstGeom prst="borderCallout1">
            <a:avLst>
              <a:gd name="adj1" fmla="val 162541"/>
              <a:gd name="adj2" fmla="val 50354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2 relapse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 BT</a:t>
            </a:r>
          </a:p>
        </p:txBody>
      </p:sp>
      <p:sp>
        <p:nvSpPr>
          <p:cNvPr id="5" name="Line Callout 1 4">
            <a:extLst>
              <a:ext uri="{FF2B5EF4-FFF2-40B4-BE49-F238E27FC236}">
                <a16:creationId xmlns:a16="http://schemas.microsoft.com/office/drawing/2014/main" id="{0EA98536-EFA0-AD7E-983B-69D7A9C8A4E9}"/>
              </a:ext>
            </a:extLst>
          </p:cNvPr>
          <p:cNvSpPr/>
          <p:nvPr/>
        </p:nvSpPr>
        <p:spPr>
          <a:xfrm>
            <a:off x="5371544" y="2637462"/>
            <a:ext cx="1013688" cy="402330"/>
          </a:xfrm>
          <a:prstGeom prst="borderCallout1">
            <a:avLst>
              <a:gd name="adj1" fmla="val 162541"/>
              <a:gd name="adj2" fmla="val 50354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 relapse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2 BT</a:t>
            </a:r>
          </a:p>
        </p:txBody>
      </p:sp>
      <p:sp>
        <p:nvSpPr>
          <p:cNvPr id="10" name="Line Callout 1 9">
            <a:extLst>
              <a:ext uri="{FF2B5EF4-FFF2-40B4-BE49-F238E27FC236}">
                <a16:creationId xmlns:a16="http://schemas.microsoft.com/office/drawing/2014/main" id="{42594BFF-E158-037C-27FD-F844E9E993CF}"/>
              </a:ext>
            </a:extLst>
          </p:cNvPr>
          <p:cNvSpPr/>
          <p:nvPr/>
        </p:nvSpPr>
        <p:spPr>
          <a:xfrm>
            <a:off x="7165543" y="2634505"/>
            <a:ext cx="1013688" cy="402330"/>
          </a:xfrm>
          <a:prstGeom prst="borderCallout1">
            <a:avLst>
              <a:gd name="adj1" fmla="val 162541"/>
              <a:gd name="adj2" fmla="val 50354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 relapse</a:t>
            </a:r>
          </a:p>
        </p:txBody>
      </p:sp>
    </p:spTree>
    <p:extLst>
      <p:ext uri="{BB962C8B-B14F-4D97-AF65-F5344CB8AC3E}">
        <p14:creationId xmlns:p14="http://schemas.microsoft.com/office/powerpoint/2010/main" val="96045621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31074"/>
              </p:ext>
            </p:extLst>
          </p:nvPr>
        </p:nvGraphicFramePr>
        <p:xfrm>
          <a:off x="457200" y="1390179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100"/>
              </a:lnSpc>
            </a:pPr>
            <a:r>
              <a:rPr lang="en-US" sz="2000" dirty="0" err="1"/>
              <a:t>Glecaprevir-Pibrentasvir</a:t>
            </a:r>
            <a:r>
              <a:rPr lang="en-US" sz="2000" dirty="0"/>
              <a:t> for Retreatment in Patients with GT 1</a:t>
            </a:r>
            <a:br>
              <a:rPr lang="en-US" sz="2000" dirty="0"/>
            </a:br>
            <a:r>
              <a:rPr lang="en-US" sz="2000" dirty="0"/>
              <a:t>HCV-TARGET: Results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HCV-TARGET: SVR12 Results by Subtype and Duration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Lok A, et al. Gastroenterology;2019;157:1506-17.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72284" y="3833805"/>
            <a:ext cx="770189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74/78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26250" y="3833805"/>
            <a:ext cx="769122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88/99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00126" y="3833804"/>
            <a:ext cx="578399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13/13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263417" y="3833804"/>
            <a:ext cx="578399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21/22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520454" y="3833804"/>
            <a:ext cx="578399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61/65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685635" y="3833804"/>
            <a:ext cx="578399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67/77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E82E8E-C599-B146-5C3A-E1849757543B}"/>
              </a:ext>
            </a:extLst>
          </p:cNvPr>
          <p:cNvSpPr txBox="1"/>
          <p:nvPr/>
        </p:nvSpPr>
        <p:spPr>
          <a:xfrm>
            <a:off x="7321184" y="581178"/>
            <a:ext cx="157516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Please correct legend – I couldn’t do it for blue (16 weeks)</a:t>
            </a:r>
          </a:p>
        </p:txBody>
      </p:sp>
    </p:spTree>
    <p:extLst>
      <p:ext uri="{BB962C8B-B14F-4D97-AF65-F5344CB8AC3E}">
        <p14:creationId xmlns:p14="http://schemas.microsoft.com/office/powerpoint/2010/main" val="314628860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for Retreatment in Patients with GT 1</a:t>
            </a:r>
            <a:br>
              <a:rPr lang="en-US" sz="2000" dirty="0"/>
            </a:br>
            <a:r>
              <a:rPr lang="en-US" sz="2000" dirty="0"/>
              <a:t>HCV-TARGET: 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Lok A, et al. Gastroenterology;2019;157:1506-17.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F1DE7-91BC-494A-B268-B0F0D3907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8168" y="1999128"/>
            <a:ext cx="9180576" cy="1810868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en-US" sz="1800" b="1" dirty="0">
                <a:solidFill>
                  <a:srgbClr val="800000"/>
                </a:solidFill>
                <a:latin typeface="Arial"/>
                <a:cs typeface="Arial"/>
              </a:rPr>
              <a:t>Conclusions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en-US" sz="1800" dirty="0">
                <a:solidFill>
                  <a:schemeClr val="tx1"/>
                </a:solidFill>
                <a:cs typeface="Arial"/>
              </a:rPr>
              <a:t>“In a randomized study of patients with chronic HCV genotype 1 infection who received previous treatment with sofosbuvir plus an NS5A inhibitor, 16 weeks treatment with G/P produced sustained virologic response 12 weeks after treatment in &gt;90% of patients, including those with compensated cirrhosis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28934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39119</TotalTime>
  <Words>918</Words>
  <Application>Microsoft Macintosh PowerPoint</Application>
  <PresentationFormat>On-screen Show (16:9)</PresentationFormat>
  <Paragraphs>174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Corbel</vt:lpstr>
      <vt:lpstr>Geneva</vt:lpstr>
      <vt:lpstr>Lucida Grande</vt:lpstr>
      <vt:lpstr>Symbol</vt:lpstr>
      <vt:lpstr>Times New Roman</vt:lpstr>
      <vt:lpstr>AETC_Master_Template_061510</vt:lpstr>
      <vt:lpstr>Glecaprevir-Pibrentasvir in Patients with GT 1 and Prior NS5A + Sofosbuvir HCV-TARGET</vt:lpstr>
      <vt:lpstr>Glecaprevir-Pibrentasvir for Retreatment in Patients with GT 1 HCV-TARGET: Study Features</vt:lpstr>
      <vt:lpstr>Glecaprevir-Pibrentasvir for Retreatment in Patients with GT 1 HCV-TARGET: Study Design</vt:lpstr>
      <vt:lpstr>Glecaprevir-Pibrentasvir for Retreatment in Patients with GT 1 HCV-TARGET: Baseline Characteristics</vt:lpstr>
      <vt:lpstr>Glecaprevir-Pibrentasvir for Retreatment in Patients with GT 1 HCV-TARGET: Results</vt:lpstr>
      <vt:lpstr>Glecaprevir-Pibrentasvir for Retreatment in Patients with GT 1 HCV-TARGET: Results</vt:lpstr>
      <vt:lpstr>Glecaprevir-Pibrentasvir for Retreatment in Patients with GT 1 HCV-TARGET: Results</vt:lpstr>
      <vt:lpstr>Glecaprevir-Pibrentasvir for Retreatment in Patients with GT 1 HCV-TARGET: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1430</cp:revision>
  <cp:lastPrinted>2019-10-21T18:40:24Z</cp:lastPrinted>
  <dcterms:created xsi:type="dcterms:W3CDTF">2010-11-28T05:36:22Z</dcterms:created>
  <dcterms:modified xsi:type="dcterms:W3CDTF">2023-09-18T17:40:39Z</dcterms:modified>
</cp:coreProperties>
</file>