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notesSlides/notesSlide11.xml" ContentType="application/vnd.openxmlformats-officedocument.presentationml.notesSlide+xml"/>
  <Override PartName="/ppt/charts/chart2.xml" ContentType="application/vnd.openxmlformats-officedocument.drawingml.chart+xml"/>
  <Override PartName="/ppt/theme/themeOverride2.xml" ContentType="application/vnd.openxmlformats-officedocument.themeOverr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charts/chart3.xml" ContentType="application/vnd.openxmlformats-officedocument.drawingml.chart+xml"/>
  <Override PartName="/ppt/theme/themeOverride3.xml" ContentType="application/vnd.openxmlformats-officedocument.themeOverride+xml"/>
  <Override PartName="/ppt/notesSlides/notesSlide16.xml" ContentType="application/vnd.openxmlformats-officedocument.presentationml.notesSlide+xml"/>
  <Override PartName="/ppt/charts/chart4.xml" ContentType="application/vnd.openxmlformats-officedocument.drawingml.chart+xml"/>
  <Override PartName="/ppt/theme/themeOverride4.xml" ContentType="application/vnd.openxmlformats-officedocument.themeOverr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charts/chart5.xml" ContentType="application/vnd.openxmlformats-officedocument.drawingml.chart+xml"/>
  <Override PartName="/ppt/theme/themeOverride5.xml" ContentType="application/vnd.openxmlformats-officedocument.themeOverr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 autoCompressPictures="0">
  <p:sldMasterIdLst>
    <p:sldMasterId id="2147483660" r:id="rId1"/>
  </p:sldMasterIdLst>
  <p:notesMasterIdLst>
    <p:notesMasterId r:id="rId29"/>
  </p:notesMasterIdLst>
  <p:handoutMasterIdLst>
    <p:handoutMasterId r:id="rId30"/>
  </p:handoutMasterIdLst>
  <p:sldIdLst>
    <p:sldId id="256" r:id="rId2"/>
    <p:sldId id="259" r:id="rId3"/>
    <p:sldId id="1788" r:id="rId4"/>
    <p:sldId id="1795" r:id="rId5"/>
    <p:sldId id="1790" r:id="rId6"/>
    <p:sldId id="1791" r:id="rId7"/>
    <p:sldId id="1792" r:id="rId8"/>
    <p:sldId id="1069" r:id="rId9"/>
    <p:sldId id="988" r:id="rId10"/>
    <p:sldId id="989" r:id="rId11"/>
    <p:sldId id="993" r:id="rId12"/>
    <p:sldId id="1039" r:id="rId13"/>
    <p:sldId id="1070" r:id="rId14"/>
    <p:sldId id="862" r:id="rId15"/>
    <p:sldId id="863" r:id="rId16"/>
    <p:sldId id="882" r:id="rId17"/>
    <p:sldId id="870" r:id="rId18"/>
    <p:sldId id="1004" r:id="rId19"/>
    <p:sldId id="1117" r:id="rId20"/>
    <p:sldId id="1112" r:id="rId21"/>
    <p:sldId id="1113" r:id="rId22"/>
    <p:sldId id="1797" r:id="rId23"/>
    <p:sldId id="1798" r:id="rId24"/>
    <p:sldId id="1075" r:id="rId25"/>
    <p:sldId id="1794" r:id="rId26"/>
    <p:sldId id="1074" r:id="rId27"/>
    <p:sldId id="1025" r:id="rId28"/>
  </p:sldIdLst>
  <p:sldSz cx="9144000" cy="5143500" type="screen16x9"/>
  <p:notesSz cx="6858000" cy="10287000"/>
  <p:kinsoku lang="ja-JP" invalStChars="、。，．・：；？！゛゜ヽヾゝゞ々ー’”）〕］｝〉》」』】°‰′″℃％ぁぃぅぇぉっゃゅょゎァィゥェォッャュョヮヵヶ!%),.:;?]}｡｣､･ｧｨｩｪｫｬｭｮｯｰﾞﾟ¢" invalEndChars="‘“（〔［｛〈《「『【￥＄$([\{｢£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Geneva" pitchFamily="31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Geneva" pitchFamily="31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Geneva" pitchFamily="31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Geneva" pitchFamily="31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Geneva" pitchFamily="31" charset="0"/>
        <a:ea typeface="+mn-ea"/>
        <a:cs typeface="+mn-cs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Geneva" pitchFamily="31" charset="0"/>
        <a:ea typeface="+mn-ea"/>
        <a:cs typeface="+mn-cs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Geneva" pitchFamily="31" charset="0"/>
        <a:ea typeface="+mn-ea"/>
        <a:cs typeface="+mn-cs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Geneva" pitchFamily="31" charset="0"/>
        <a:ea typeface="+mn-ea"/>
        <a:cs typeface="+mn-cs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Geneva" pitchFamily="31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24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3" frameSlides="1"/>
  <p:showPr showNarration="1" useTimings="0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D5200"/>
    <a:srgbClr val="DBD9B9"/>
    <a:srgbClr val="4971A6"/>
    <a:srgbClr val="404D7D"/>
    <a:srgbClr val="7D5782"/>
    <a:srgbClr val="7F6000"/>
    <a:srgbClr val="246BA6"/>
    <a:srgbClr val="644B00"/>
    <a:srgbClr val="00597C"/>
    <a:srgbClr val="8F353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1129" autoAdjust="0"/>
    <p:restoredTop sz="80959" autoAdjust="0"/>
  </p:normalViewPr>
  <p:slideViewPr>
    <p:cSldViewPr snapToGrid="0" showGuides="1">
      <p:cViewPr varScale="1">
        <p:scale>
          <a:sx n="140" d="100"/>
          <a:sy n="140" d="100"/>
        </p:scale>
        <p:origin x="1032" y="184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" d="1"/>
        <a:sy n="1" d="1"/>
      </p:scale>
      <p:origin x="0" y="9952"/>
    </p:cViewPr>
  </p:sorterViewPr>
  <p:notesViewPr>
    <p:cSldViewPr snapToGrid="0" showGuides="1">
      <p:cViewPr varScale="1">
        <p:scale>
          <a:sx n="76" d="100"/>
          <a:sy n="76" d="100"/>
        </p:scale>
        <p:origin x="-1416" y="-112"/>
      </p:cViewPr>
      <p:guideLst>
        <p:guide orient="horz" pos="324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handoutMaster" Target="handoutMasters/handoutMaster1.xml"/><Relationship Id="rId8" Type="http://schemas.openxmlformats.org/officeDocument/2006/relationships/slide" Target="slides/slide7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.xlsx"/><Relationship Id="rId1" Type="http://schemas.openxmlformats.org/officeDocument/2006/relationships/themeOverride" Target="../theme/themeOverride1.xm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.xlsx"/><Relationship Id="rId1" Type="http://schemas.openxmlformats.org/officeDocument/2006/relationships/themeOverride" Target="../theme/themeOverride2.xm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2.xlsx"/><Relationship Id="rId1" Type="http://schemas.openxmlformats.org/officeDocument/2006/relationships/themeOverride" Target="../theme/themeOverride3.xml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3.xlsx"/><Relationship Id="rId1" Type="http://schemas.openxmlformats.org/officeDocument/2006/relationships/themeOverride" Target="../theme/themeOverride4.xml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4.xlsx"/><Relationship Id="rId1" Type="http://schemas.openxmlformats.org/officeDocument/2006/relationships/themeOverride" Target="../theme/themeOverride5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2200244366005999"/>
          <c:y val="5.4144551375522501E-2"/>
          <c:w val="0.84265951669834405"/>
          <c:h val="0.81607101195683895"/>
        </c:manualLayout>
      </c:layout>
      <c:barChart>
        <c:barDir val="col"/>
        <c:grouping val="clustered"/>
        <c:varyColors val="0"/>
        <c:ser>
          <c:idx val="0"/>
          <c:order val="0"/>
          <c:tx>
            <c:v>Sofosbuvir + Ribavirin (12 wks)</c:v>
          </c:tx>
          <c:spPr>
            <a:solidFill>
              <a:srgbClr val="6E4B7D"/>
            </a:solidFill>
            <a:ln w="12700">
              <a:noFill/>
            </a:ln>
            <a:effectLst/>
            <a:scene3d>
              <a:camera prst="orthographicFront"/>
              <a:lightRig rig="threePt" dir="t"/>
            </a:scene3d>
            <a:sp3d>
              <a:bevelT w="38100" h="38100"/>
            </a:sp3d>
          </c:spPr>
          <c:invertIfNegative val="0"/>
          <c:dPt>
            <c:idx val="0"/>
            <c:invertIfNegative val="0"/>
            <c:bubble3D val="0"/>
            <c:spPr>
              <a:solidFill>
                <a:srgbClr val="526A6B"/>
              </a:solidFill>
              <a:ln w="12700">
                <a:noFill/>
              </a:ln>
              <a:effectLst/>
              <a:scene3d>
                <a:camera prst="orthographicFront"/>
                <a:lightRig rig="threePt" dir="t"/>
              </a:scene3d>
              <a:sp3d>
                <a:bevelT w="38100" h="38100"/>
              </a:sp3d>
            </c:spPr>
            <c:extLst>
              <c:ext xmlns:c16="http://schemas.microsoft.com/office/drawing/2014/chart" uri="{C3380CC4-5D6E-409C-BE32-E72D297353CC}">
                <c16:uniqueId val="{00000001-0B9A-D845-A5CD-6BF59634602A}"/>
              </c:ext>
            </c:extLst>
          </c:dPt>
          <c:dPt>
            <c:idx val="1"/>
            <c:invertIfNegative val="0"/>
            <c:bubble3D val="0"/>
            <c:spPr>
              <a:solidFill>
                <a:srgbClr val="404D7D"/>
              </a:solidFill>
              <a:ln w="12700">
                <a:noFill/>
              </a:ln>
              <a:effectLst/>
              <a:scene3d>
                <a:camera prst="orthographicFront"/>
                <a:lightRig rig="threePt" dir="t"/>
              </a:scene3d>
              <a:sp3d>
                <a:bevelT w="38100" h="38100"/>
              </a:sp3d>
            </c:spPr>
            <c:extLst>
              <c:ext xmlns:c16="http://schemas.microsoft.com/office/drawing/2014/chart" uri="{C3380CC4-5D6E-409C-BE32-E72D297353CC}">
                <c16:uniqueId val="{00000003-0B9A-D845-A5CD-6BF59634602A}"/>
              </c:ext>
            </c:extLst>
          </c:dPt>
          <c:dPt>
            <c:idx val="2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4-0B9A-D845-A5CD-6BF59634602A}"/>
              </c:ext>
            </c:extLst>
          </c:dPt>
          <c:dLbls>
            <c:numFmt formatCode="0" sourceLinked="0"/>
            <c:spPr>
              <a:solidFill>
                <a:srgbClr val="FFFFFF">
                  <a:alpha val="50000"/>
                </a:srgbClr>
              </a:solidFill>
            </c:spPr>
            <c:txPr>
              <a:bodyPr/>
              <a:lstStyle/>
              <a:p>
                <a:pPr>
                  <a:defRPr sz="1200"/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Sheet1!$A$2:$A$3</c:f>
              <c:strCache>
                <c:ptCount val="2"/>
                <c:pt idx="0">
                  <c:v>ITT</c:v>
                </c:pt>
                <c:pt idx="1">
                  <c:v>mITT</c:v>
                </c:pt>
              </c:strCache>
            </c:strRef>
          </c:cat>
          <c:val>
            <c:numRef>
              <c:f>Sheet1!$B$2:$B$3</c:f>
              <c:numCache>
                <c:formatCode>0.0</c:formatCode>
                <c:ptCount val="2"/>
                <c:pt idx="0">
                  <c:v>98</c:v>
                </c:pt>
                <c:pt idx="1">
                  <c:v>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0B9A-D845-A5CD-6BF59634602A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-2008633256"/>
        <c:axId val="-2087548296"/>
      </c:barChart>
      <c:catAx>
        <c:axId val="-2008633256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spPr>
          <a:ln w="6350" cap="flat" cmpd="sng" algn="ctr">
            <a:solidFill>
              <a:prstClr val="black"/>
            </a:solidFill>
            <a:prstDash val="solid"/>
            <a:round/>
            <a:headEnd type="none" w="med" len="med"/>
            <a:tailEnd type="none" w="med" len="med"/>
          </a:ln>
        </c:spPr>
        <c:txPr>
          <a:bodyPr/>
          <a:lstStyle/>
          <a:p>
            <a:pPr>
              <a:defRPr sz="1200"/>
            </a:pPr>
            <a:endParaRPr lang="en-US"/>
          </a:p>
        </c:txPr>
        <c:crossAx val="-2087548296"/>
        <c:crosses val="autoZero"/>
        <c:auto val="1"/>
        <c:lblAlgn val="ctr"/>
        <c:lblOffset val="1"/>
        <c:tickLblSkip val="1"/>
        <c:tickMarkSkip val="1"/>
        <c:noMultiLvlLbl val="0"/>
      </c:catAx>
      <c:valAx>
        <c:axId val="-2087548296"/>
        <c:scaling>
          <c:orientation val="minMax"/>
          <c:max val="100"/>
          <c:min val="0"/>
        </c:scaling>
        <c:delete val="0"/>
        <c:axPos val="l"/>
        <c:title>
          <c:tx>
            <c:rich>
              <a:bodyPr rot="-5400000" vert="horz"/>
              <a:lstStyle/>
              <a:p>
                <a:pPr>
                  <a:defRPr sz="1400"/>
                </a:pPr>
                <a:r>
                  <a:rPr lang="en-US" sz="1400"/>
                  <a:t>Patients (%) SVR12</a:t>
                </a:r>
              </a:p>
            </c:rich>
          </c:tx>
          <c:layout>
            <c:manualLayout>
              <c:xMode val="edge"/>
              <c:yMode val="edge"/>
              <c:x val="3.9654495432855401E-3"/>
              <c:y val="0.18002019720437201"/>
            </c:manualLayout>
          </c:layout>
          <c:overlay val="0"/>
        </c:title>
        <c:numFmt formatCode="0" sourceLinked="0"/>
        <c:majorTickMark val="out"/>
        <c:minorTickMark val="none"/>
        <c:tickLblPos val="nextTo"/>
        <c:spPr>
          <a:ln w="6350" cmpd="sng">
            <a:solidFill>
              <a:srgbClr val="000000"/>
            </a:solidFill>
          </a:ln>
        </c:spPr>
        <c:txPr>
          <a:bodyPr/>
          <a:lstStyle/>
          <a:p>
            <a:pPr>
              <a:defRPr sz="1200"/>
            </a:pPr>
            <a:endParaRPr lang="en-US"/>
          </a:p>
        </c:txPr>
        <c:crossAx val="-2008633256"/>
        <c:crosses val="autoZero"/>
        <c:crossBetween val="between"/>
        <c:majorUnit val="20"/>
        <c:minorUnit val="20"/>
      </c:valAx>
      <c:spPr>
        <a:solidFill>
          <a:srgbClr val="E6EBF2"/>
        </a:solidFill>
        <a:ln w="635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c:spPr>
    </c:plotArea>
    <c:plotVisOnly val="1"/>
    <c:dispBlanksAs val="gap"/>
    <c:showDLblsOverMax val="0"/>
  </c:chart>
  <c:spPr>
    <a:solidFill>
      <a:srgbClr val="FFFFFF"/>
    </a:solidFill>
    <a:ln w="25400" cap="flat" cmpd="sng" algn="ctr">
      <a:noFill/>
      <a:prstDash val="solid"/>
      <a:round/>
      <a:headEnd type="none" w="med" len="med"/>
      <a:tailEnd type="none" w="med" len="med"/>
    </a:ln>
    <a:effectLst/>
  </c:spPr>
  <c:txPr>
    <a:bodyPr/>
    <a:lstStyle/>
    <a:p>
      <a:pPr>
        <a:defRPr sz="1800">
          <a:latin typeface="Arial" panose="020B0604020202020204" pitchFamily="34" charset="0"/>
          <a:cs typeface="Arial" panose="020B0604020202020204" pitchFamily="34" charset="0"/>
        </a:defRPr>
      </a:pPr>
      <a:endParaRPr lang="en-US"/>
    </a:p>
  </c:txPr>
  <c:externalData r:id="rId2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1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2200244366005999"/>
          <c:y val="2.6414846729064499E-2"/>
          <c:w val="0.84265951669834405"/>
          <c:h val="0.82794829891546595"/>
        </c:manualLayout>
      </c:layout>
      <c:barChart>
        <c:barDir val="col"/>
        <c:grouping val="clustered"/>
        <c:varyColors val="0"/>
        <c:ser>
          <c:idx val="0"/>
          <c:order val="0"/>
          <c:tx>
            <c:v>Sofosbuvir + Ribavirin (12 wks)</c:v>
          </c:tx>
          <c:spPr>
            <a:solidFill>
              <a:srgbClr val="6E4B7D"/>
            </a:solidFill>
            <a:ln w="12700">
              <a:noFill/>
            </a:ln>
            <a:effectLst/>
            <a:scene3d>
              <a:camera prst="orthographicFront"/>
              <a:lightRig rig="threePt" dir="t"/>
            </a:scene3d>
            <a:sp3d>
              <a:bevelT w="38100" h="38100"/>
            </a:sp3d>
          </c:spPr>
          <c:invertIfNegative val="0"/>
          <c:dPt>
            <c:idx val="0"/>
            <c:invertIfNegative val="0"/>
            <c:bubble3D val="0"/>
            <c:spPr>
              <a:solidFill>
                <a:srgbClr val="0070C0"/>
              </a:solidFill>
              <a:ln w="12700">
                <a:noFill/>
              </a:ln>
              <a:effectLst/>
              <a:scene3d>
                <a:camera prst="orthographicFront"/>
                <a:lightRig rig="threePt" dir="t"/>
              </a:scene3d>
              <a:sp3d>
                <a:bevelT w="38100" h="38100"/>
              </a:sp3d>
            </c:spPr>
            <c:extLst>
              <c:ext xmlns:c16="http://schemas.microsoft.com/office/drawing/2014/chart" uri="{C3380CC4-5D6E-409C-BE32-E72D297353CC}">
                <c16:uniqueId val="{00000001-3AD6-AB40-AFB5-F08D05A3A0B0}"/>
              </c:ext>
            </c:extLst>
          </c:dPt>
          <c:dPt>
            <c:idx val="1"/>
            <c:invertIfNegative val="0"/>
            <c:bubble3D val="0"/>
            <c:spPr>
              <a:solidFill>
                <a:srgbClr val="BD8F00"/>
              </a:solidFill>
              <a:ln w="12700">
                <a:noFill/>
              </a:ln>
              <a:effectLst/>
              <a:scene3d>
                <a:camera prst="orthographicFront"/>
                <a:lightRig rig="threePt" dir="t"/>
              </a:scene3d>
              <a:sp3d>
                <a:bevelT w="38100" h="38100"/>
              </a:sp3d>
            </c:spPr>
            <c:extLst>
              <c:ext xmlns:c16="http://schemas.microsoft.com/office/drawing/2014/chart" uri="{C3380CC4-5D6E-409C-BE32-E72D297353CC}">
                <c16:uniqueId val="{00000003-3AD6-AB40-AFB5-F08D05A3A0B0}"/>
              </c:ext>
            </c:extLst>
          </c:dPt>
          <c:dPt>
            <c:idx val="2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4-3AD6-AB40-AFB5-F08D05A3A0B0}"/>
              </c:ext>
            </c:extLst>
          </c:dPt>
          <c:dLbls>
            <c:dLbl>
              <c:idx val="0"/>
              <c:layout>
                <c:manualLayout>
                  <c:x val="-5.658370848008886E-17"/>
                  <c:y val="5.3472387921206815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3AD6-AB40-AFB5-F08D05A3A0B0}"/>
                </c:ext>
              </c:extLst>
            </c:dLbl>
            <c:dLbl>
              <c:idx val="1"/>
              <c:layout>
                <c:manualLayout>
                  <c:x val="3.0864197530864196E-3"/>
                  <c:y val="0.10860706805588695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3AD6-AB40-AFB5-F08D05A3A0B0}"/>
                </c:ext>
              </c:extLst>
            </c:dLbl>
            <c:numFmt formatCode="0" sourceLinked="0"/>
            <c:spPr>
              <a:solidFill>
                <a:sysClr val="window" lastClr="FFFFFF">
                  <a:alpha val="50000"/>
                </a:sysClr>
              </a:solidFill>
            </c:spPr>
            <c:txPr>
              <a:bodyPr/>
              <a:lstStyle/>
              <a:p>
                <a:pPr>
                  <a:defRPr sz="1200"/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Sheet1!$A$2:$A$3</c:f>
              <c:strCache>
                <c:ptCount val="2"/>
                <c:pt idx="0">
                  <c:v>GLE-PIB x 8 Weeks_x000d_ (Without Cirrhosis)</c:v>
                </c:pt>
                <c:pt idx="1">
                  <c:v>GLE-PIB x 12 Weeks_x000d_ (With Cirrhosis)</c:v>
                </c:pt>
              </c:strCache>
            </c:strRef>
          </c:cat>
          <c:val>
            <c:numRef>
              <c:f>Sheet1!$B$2:$B$3</c:f>
              <c:numCache>
                <c:formatCode>0</c:formatCode>
                <c:ptCount val="2"/>
                <c:pt idx="0">
                  <c:v>100</c:v>
                </c:pt>
                <c:pt idx="1">
                  <c:v>93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3AD6-AB40-AFB5-F08D05A3A0B0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-2087452360"/>
        <c:axId val="-2082499704"/>
      </c:barChart>
      <c:catAx>
        <c:axId val="-208745236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spPr>
          <a:ln w="6350" cap="flat" cmpd="sng" algn="ctr">
            <a:solidFill>
              <a:prstClr val="black"/>
            </a:solidFill>
            <a:prstDash val="solid"/>
            <a:round/>
            <a:headEnd type="none" w="med" len="med"/>
            <a:tailEnd type="none" w="med" len="med"/>
          </a:ln>
        </c:spPr>
        <c:txPr>
          <a:bodyPr/>
          <a:lstStyle/>
          <a:p>
            <a:pPr algn="ctr">
              <a:defRPr sz="1200"/>
            </a:pPr>
            <a:endParaRPr lang="en-US"/>
          </a:p>
        </c:txPr>
        <c:crossAx val="-2082499704"/>
        <c:crosses val="autoZero"/>
        <c:auto val="1"/>
        <c:lblAlgn val="ctr"/>
        <c:lblOffset val="1"/>
        <c:tickLblSkip val="1"/>
        <c:tickMarkSkip val="1"/>
        <c:noMultiLvlLbl val="0"/>
      </c:catAx>
      <c:valAx>
        <c:axId val="-2082499704"/>
        <c:scaling>
          <c:orientation val="minMax"/>
          <c:max val="100"/>
          <c:min val="0"/>
        </c:scaling>
        <c:delete val="0"/>
        <c:axPos val="l"/>
        <c:title>
          <c:tx>
            <c:rich>
              <a:bodyPr rot="-5400000" vert="horz"/>
              <a:lstStyle/>
              <a:p>
                <a:pPr>
                  <a:defRPr sz="1400"/>
                </a:pPr>
                <a:r>
                  <a:rPr lang="en-US" sz="1400"/>
                  <a:t>Patients (%) SVR12</a:t>
                </a:r>
              </a:p>
            </c:rich>
          </c:tx>
          <c:layout>
            <c:manualLayout>
              <c:xMode val="edge"/>
              <c:yMode val="edge"/>
              <c:x val="3.9654495432855401E-3"/>
              <c:y val="0.18002019720437201"/>
            </c:manualLayout>
          </c:layout>
          <c:overlay val="0"/>
        </c:title>
        <c:numFmt formatCode="0" sourceLinked="0"/>
        <c:majorTickMark val="out"/>
        <c:minorTickMark val="none"/>
        <c:tickLblPos val="nextTo"/>
        <c:spPr>
          <a:ln w="6350" cmpd="sng">
            <a:solidFill>
              <a:srgbClr val="000000"/>
            </a:solidFill>
          </a:ln>
        </c:spPr>
        <c:txPr>
          <a:bodyPr/>
          <a:lstStyle/>
          <a:p>
            <a:pPr>
              <a:defRPr sz="1200"/>
            </a:pPr>
            <a:endParaRPr lang="en-US"/>
          </a:p>
        </c:txPr>
        <c:crossAx val="-2087452360"/>
        <c:crosses val="autoZero"/>
        <c:crossBetween val="between"/>
        <c:majorUnit val="20"/>
        <c:minorUnit val="20"/>
      </c:valAx>
      <c:spPr>
        <a:solidFill>
          <a:srgbClr val="E6EBF2"/>
        </a:solidFill>
        <a:ln w="635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c:spPr>
    </c:plotArea>
    <c:plotVisOnly val="1"/>
    <c:dispBlanksAs val="gap"/>
    <c:showDLblsOverMax val="0"/>
  </c:chart>
  <c:spPr>
    <a:solidFill>
      <a:srgbClr val="FFFFFF"/>
    </a:solidFill>
    <a:ln w="25400" cap="flat" cmpd="sng" algn="ctr">
      <a:noFill/>
      <a:prstDash val="solid"/>
      <a:round/>
      <a:headEnd type="none" w="med" len="med"/>
      <a:tailEnd type="none" w="med" len="med"/>
    </a:ln>
    <a:effectLst/>
  </c:spPr>
  <c:txPr>
    <a:bodyPr/>
    <a:lstStyle/>
    <a:p>
      <a:pPr>
        <a:defRPr sz="1800">
          <a:latin typeface="Arial" panose="020B0604020202020204" pitchFamily="34" charset="0"/>
          <a:cs typeface="Arial" panose="020B0604020202020204" pitchFamily="34" charset="0"/>
        </a:defRPr>
      </a:pPr>
      <a:endParaRPr lang="en-US"/>
    </a:p>
  </c:txPr>
  <c:externalData r:id="rId2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1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1495270122484701"/>
          <c:y val="2.77778663809897E-2"/>
          <c:w val="0.86727392030541595"/>
          <c:h val="0.7635725817512719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</c:strCache>
            </c:strRef>
          </c:tx>
          <c:spPr>
            <a:solidFill>
              <a:schemeClr val="accent2"/>
            </a:solidFill>
            <a:ln w="12700">
              <a:noFill/>
            </a:ln>
            <a:effectLst/>
            <a:scene3d>
              <a:camera prst="orthographicFront"/>
              <a:lightRig rig="threePt" dir="t"/>
            </a:scene3d>
            <a:sp3d>
              <a:bevelT w="38100" h="38100"/>
            </a:sp3d>
          </c:spPr>
          <c:invertIfNegative val="0"/>
          <c:dPt>
            <c:idx val="0"/>
            <c:invertIfNegative val="0"/>
            <c:bubble3D val="0"/>
            <c:spPr>
              <a:solidFill>
                <a:srgbClr val="005C9E"/>
              </a:solidFill>
              <a:ln w="12700">
                <a:noFill/>
              </a:ln>
              <a:effectLst/>
              <a:scene3d>
                <a:camera prst="orthographicFront"/>
                <a:lightRig rig="threePt" dir="t"/>
              </a:scene3d>
              <a:sp3d>
                <a:bevelT w="38100" h="38100"/>
              </a:sp3d>
            </c:spPr>
            <c:extLst>
              <c:ext xmlns:c16="http://schemas.microsoft.com/office/drawing/2014/chart" uri="{C3380CC4-5D6E-409C-BE32-E72D297353CC}">
                <c16:uniqueId val="{00000001-2DB4-B748-B9CF-048209603524}"/>
              </c:ext>
            </c:extLst>
          </c:dPt>
          <c:dPt>
            <c:idx val="1"/>
            <c:invertIfNegative val="0"/>
            <c:bubble3D val="0"/>
            <c:spPr>
              <a:solidFill>
                <a:srgbClr val="657F21"/>
              </a:solidFill>
              <a:ln w="12700">
                <a:noFill/>
              </a:ln>
              <a:effectLst/>
              <a:scene3d>
                <a:camera prst="orthographicFront"/>
                <a:lightRig rig="threePt" dir="t"/>
              </a:scene3d>
              <a:sp3d>
                <a:bevelT w="38100" h="38100"/>
              </a:sp3d>
            </c:spPr>
            <c:extLst>
              <c:ext xmlns:c16="http://schemas.microsoft.com/office/drawing/2014/chart" uri="{C3380CC4-5D6E-409C-BE32-E72D297353CC}">
                <c16:uniqueId val="{00000003-2DB4-B748-B9CF-048209603524}"/>
              </c:ext>
            </c:extLst>
          </c:dPt>
          <c:dPt>
            <c:idx val="2"/>
            <c:invertIfNegative val="0"/>
            <c:bubble3D val="0"/>
            <c:spPr>
              <a:solidFill>
                <a:srgbClr val="657F21"/>
              </a:solidFill>
              <a:ln w="12700">
                <a:noFill/>
              </a:ln>
              <a:effectLst/>
              <a:scene3d>
                <a:camera prst="orthographicFront"/>
                <a:lightRig rig="threePt" dir="t"/>
              </a:scene3d>
              <a:sp3d>
                <a:bevelT w="38100" h="38100"/>
              </a:sp3d>
            </c:spPr>
            <c:extLst>
              <c:ext xmlns:c16="http://schemas.microsoft.com/office/drawing/2014/chart" uri="{C3380CC4-5D6E-409C-BE32-E72D297353CC}">
                <c16:uniqueId val="{00000005-2DB4-B748-B9CF-048209603524}"/>
              </c:ext>
            </c:extLst>
          </c:dPt>
          <c:dPt>
            <c:idx val="3"/>
            <c:invertIfNegative val="0"/>
            <c:bubble3D val="0"/>
            <c:spPr>
              <a:solidFill>
                <a:srgbClr val="647E72"/>
              </a:solidFill>
              <a:ln w="12700">
                <a:noFill/>
              </a:ln>
              <a:effectLst/>
              <a:scene3d>
                <a:camera prst="orthographicFront"/>
                <a:lightRig rig="threePt" dir="t"/>
              </a:scene3d>
              <a:sp3d>
                <a:bevelT w="38100" h="38100"/>
              </a:sp3d>
            </c:spPr>
            <c:extLst>
              <c:ext xmlns:c16="http://schemas.microsoft.com/office/drawing/2014/chart" uri="{C3380CC4-5D6E-409C-BE32-E72D297353CC}">
                <c16:uniqueId val="{00000007-2DB4-B748-B9CF-048209603524}"/>
              </c:ext>
            </c:extLst>
          </c:dPt>
          <c:dPt>
            <c:idx val="4"/>
            <c:invertIfNegative val="0"/>
            <c:bubble3D val="0"/>
            <c:spPr>
              <a:solidFill>
                <a:srgbClr val="647E72"/>
              </a:solidFill>
              <a:ln w="12700">
                <a:noFill/>
              </a:ln>
              <a:effectLst/>
              <a:scene3d>
                <a:camera prst="orthographicFront"/>
                <a:lightRig rig="threePt" dir="t"/>
              </a:scene3d>
              <a:sp3d>
                <a:bevelT w="38100" h="38100"/>
              </a:sp3d>
            </c:spPr>
            <c:extLst>
              <c:ext xmlns:c16="http://schemas.microsoft.com/office/drawing/2014/chart" uri="{C3380CC4-5D6E-409C-BE32-E72D297353CC}">
                <c16:uniqueId val="{00000009-2DB4-B748-B9CF-048209603524}"/>
              </c:ext>
            </c:extLst>
          </c:dPt>
          <c:dPt>
            <c:idx val="5"/>
            <c:invertIfNegative val="0"/>
            <c:bubble3D val="0"/>
            <c:spPr>
              <a:solidFill>
                <a:srgbClr val="647E72"/>
              </a:solidFill>
              <a:ln w="12700">
                <a:noFill/>
              </a:ln>
              <a:effectLst/>
              <a:scene3d>
                <a:camera prst="orthographicFront"/>
                <a:lightRig rig="threePt" dir="t"/>
              </a:scene3d>
              <a:sp3d>
                <a:bevelT w="38100" h="38100"/>
              </a:sp3d>
            </c:spPr>
            <c:extLst>
              <c:ext xmlns:c16="http://schemas.microsoft.com/office/drawing/2014/chart" uri="{C3380CC4-5D6E-409C-BE32-E72D297353CC}">
                <c16:uniqueId val="{0000000B-2DB4-B748-B9CF-048209603524}"/>
              </c:ext>
            </c:extLst>
          </c:dPt>
          <c:dPt>
            <c:idx val="6"/>
            <c:invertIfNegative val="0"/>
            <c:bubble3D val="0"/>
            <c:spPr>
              <a:solidFill>
                <a:srgbClr val="326496"/>
              </a:solidFill>
              <a:ln w="12700">
                <a:noFill/>
              </a:ln>
              <a:effectLst/>
              <a:scene3d>
                <a:camera prst="orthographicFront"/>
                <a:lightRig rig="threePt" dir="t"/>
              </a:scene3d>
              <a:sp3d>
                <a:bevelT w="38100" h="38100"/>
              </a:sp3d>
            </c:spPr>
            <c:extLst>
              <c:ext xmlns:c16="http://schemas.microsoft.com/office/drawing/2014/chart" uri="{C3380CC4-5D6E-409C-BE32-E72D297353CC}">
                <c16:uniqueId val="{0000000D-2DB4-B748-B9CF-048209603524}"/>
              </c:ext>
            </c:extLst>
          </c:dPt>
          <c:dLbls>
            <c:spPr>
              <a:solidFill>
                <a:schemeClr val="bg1">
                  <a:alpha val="50000"/>
                </a:schemeClr>
              </a:solidFill>
            </c:sp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Sheet1!$A$2:$A$7</c:f>
              <c:strCache>
                <c:ptCount val="6"/>
                <c:pt idx="0">
                  <c:v>Overall</c:v>
                </c:pt>
                <c:pt idx="1">
                  <c:v>1a</c:v>
                </c:pt>
                <c:pt idx="2">
                  <c:v>1b</c:v>
                </c:pt>
                <c:pt idx="3">
                  <c:v>2</c:v>
                </c:pt>
                <c:pt idx="4">
                  <c:v>3</c:v>
                </c:pt>
                <c:pt idx="5">
                  <c:v>4</c:v>
                </c:pt>
              </c:strCache>
            </c:strRef>
          </c:cat>
          <c:val>
            <c:numRef>
              <c:f>Sheet1!$B$2:$B$7</c:f>
              <c:numCache>
                <c:formatCode>0</c:formatCode>
                <c:ptCount val="6"/>
                <c:pt idx="0">
                  <c:v>95</c:v>
                </c:pt>
                <c:pt idx="1">
                  <c:v>95</c:v>
                </c:pt>
                <c:pt idx="2">
                  <c:v>92</c:v>
                </c:pt>
                <c:pt idx="3">
                  <c:v>100</c:v>
                </c:pt>
                <c:pt idx="4">
                  <c:v>92</c:v>
                </c:pt>
                <c:pt idx="5">
                  <c:v>100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E-2DB4-B748-B9CF-048209603524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50"/>
        <c:axId val="-2068608808"/>
        <c:axId val="-2068631848"/>
      </c:barChart>
      <c:catAx>
        <c:axId val="-2068608808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 sz="1400"/>
                </a:pPr>
                <a:r>
                  <a:rPr lang="en-US" sz="1400" dirty="0"/>
                  <a:t>HCV Genotype</a:t>
                </a:r>
              </a:p>
            </c:rich>
          </c:tx>
          <c:layout>
            <c:manualLayout>
              <c:xMode val="edge"/>
              <c:yMode val="edge"/>
              <c:x val="0.448576354092102"/>
              <c:y val="0.89386950326558501"/>
            </c:manualLayout>
          </c:layout>
          <c:overlay val="0"/>
        </c:title>
        <c:numFmt formatCode="General" sourceLinked="0"/>
        <c:majorTickMark val="out"/>
        <c:minorTickMark val="none"/>
        <c:tickLblPos val="nextTo"/>
        <c:spPr>
          <a:ln w="6350" cap="flat" cmpd="sng" algn="ctr">
            <a:solidFill>
              <a:prstClr val="black"/>
            </a:solidFill>
            <a:prstDash val="solid"/>
            <a:round/>
            <a:headEnd type="none" w="med" len="med"/>
            <a:tailEnd type="none" w="med" len="med"/>
          </a:ln>
        </c:spPr>
        <c:crossAx val="-2068631848"/>
        <c:crosses val="autoZero"/>
        <c:auto val="1"/>
        <c:lblAlgn val="ctr"/>
        <c:lblOffset val="1"/>
        <c:tickLblSkip val="1"/>
        <c:tickMarkSkip val="1"/>
        <c:noMultiLvlLbl val="0"/>
      </c:catAx>
      <c:valAx>
        <c:axId val="-2068631848"/>
        <c:scaling>
          <c:orientation val="minMax"/>
          <c:max val="100"/>
          <c:min val="0"/>
        </c:scaling>
        <c:delete val="0"/>
        <c:axPos val="l"/>
        <c:title>
          <c:tx>
            <c:rich>
              <a:bodyPr/>
              <a:lstStyle/>
              <a:p>
                <a:pPr>
                  <a:defRPr sz="1400"/>
                </a:pPr>
                <a:r>
                  <a:rPr lang="en-US" sz="1400" dirty="0"/>
                  <a:t>Patients with SVR12 (%)</a:t>
                </a:r>
              </a:p>
            </c:rich>
          </c:tx>
          <c:layout>
            <c:manualLayout>
              <c:xMode val="edge"/>
              <c:yMode val="edge"/>
              <c:x val="6.7947983774755416E-3"/>
              <c:y val="0.10711771372119971"/>
            </c:manualLayout>
          </c:layout>
          <c:overlay val="0"/>
        </c:title>
        <c:numFmt formatCode="0" sourceLinked="0"/>
        <c:majorTickMark val="out"/>
        <c:minorTickMark val="none"/>
        <c:tickLblPos val="nextTo"/>
        <c:spPr>
          <a:ln w="6350">
            <a:solidFill>
              <a:srgbClr val="000000"/>
            </a:solidFill>
          </a:ln>
        </c:spPr>
        <c:crossAx val="-2068608808"/>
        <c:crosses val="autoZero"/>
        <c:crossBetween val="between"/>
        <c:majorUnit val="20"/>
        <c:minorUnit val="20"/>
      </c:valAx>
      <c:spPr>
        <a:solidFill>
          <a:srgbClr val="E6EBF2"/>
        </a:solidFill>
        <a:ln w="635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c:spPr>
    </c:plotArea>
    <c:plotVisOnly val="1"/>
    <c:dispBlanksAs val="gap"/>
    <c:showDLblsOverMax val="0"/>
  </c:chart>
  <c:spPr>
    <a:solidFill>
      <a:srgbClr val="FFFFFF"/>
    </a:solidFill>
    <a:ln w="25400" cap="flat" cmpd="sng" algn="ctr">
      <a:noFill/>
      <a:prstDash val="solid"/>
      <a:round/>
      <a:headEnd type="none" w="med" len="med"/>
      <a:tailEnd type="none" w="med" len="med"/>
    </a:ln>
    <a:effectLst/>
  </c:spPr>
  <c:txPr>
    <a:bodyPr/>
    <a:lstStyle/>
    <a:p>
      <a:pPr>
        <a:defRPr sz="1200">
          <a:latin typeface="Arial" panose="020B0604020202020204" pitchFamily="34" charset="0"/>
          <a:cs typeface="Arial" panose="020B0604020202020204" pitchFamily="34" charset="0"/>
        </a:defRPr>
      </a:pPr>
      <a:endParaRPr lang="en-US"/>
    </a:p>
  </c:txPr>
  <c:externalData r:id="rId2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1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1495270122484701"/>
          <c:y val="2.77778663809897E-2"/>
          <c:w val="0.86727392030541595"/>
          <c:h val="0.7426367659924861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</c:strCache>
            </c:strRef>
          </c:tx>
          <c:spPr>
            <a:solidFill>
              <a:schemeClr val="accent2"/>
            </a:solidFill>
            <a:ln w="12700">
              <a:noFill/>
            </a:ln>
            <a:effectLst/>
            <a:scene3d>
              <a:camera prst="orthographicFront"/>
              <a:lightRig rig="threePt" dir="t"/>
            </a:scene3d>
            <a:sp3d>
              <a:bevelT w="38100" h="38100"/>
            </a:sp3d>
          </c:spPr>
          <c:invertIfNegative val="0"/>
          <c:dPt>
            <c:idx val="0"/>
            <c:invertIfNegative val="0"/>
            <c:bubble3D val="0"/>
            <c:spPr>
              <a:solidFill>
                <a:srgbClr val="005C9E"/>
              </a:solidFill>
              <a:ln w="12700">
                <a:noFill/>
              </a:ln>
              <a:effectLst/>
              <a:scene3d>
                <a:camera prst="orthographicFront"/>
                <a:lightRig rig="threePt" dir="t"/>
              </a:scene3d>
              <a:sp3d>
                <a:bevelT w="38100" h="38100"/>
              </a:sp3d>
            </c:spPr>
            <c:extLst>
              <c:ext xmlns:c16="http://schemas.microsoft.com/office/drawing/2014/chart" uri="{C3380CC4-5D6E-409C-BE32-E72D297353CC}">
                <c16:uniqueId val="{00000001-D264-194C-8712-5AB6F8121F5B}"/>
              </c:ext>
            </c:extLst>
          </c:dPt>
          <c:dPt>
            <c:idx val="1"/>
            <c:invertIfNegative val="0"/>
            <c:bubble3D val="0"/>
            <c:spPr>
              <a:solidFill>
                <a:srgbClr val="718E25"/>
              </a:solidFill>
              <a:ln w="12700">
                <a:noFill/>
              </a:ln>
              <a:effectLst/>
              <a:scene3d>
                <a:camera prst="orthographicFront"/>
                <a:lightRig rig="threePt" dir="t"/>
              </a:scene3d>
              <a:sp3d>
                <a:bevelT w="38100" h="38100"/>
              </a:sp3d>
            </c:spPr>
            <c:extLst>
              <c:ext xmlns:c16="http://schemas.microsoft.com/office/drawing/2014/chart" uri="{C3380CC4-5D6E-409C-BE32-E72D297353CC}">
                <c16:uniqueId val="{00000003-D264-194C-8712-5AB6F8121F5B}"/>
              </c:ext>
            </c:extLst>
          </c:dPt>
          <c:dPt>
            <c:idx val="2"/>
            <c:invertIfNegative val="0"/>
            <c:bubble3D val="0"/>
            <c:spPr>
              <a:solidFill>
                <a:srgbClr val="B59452">
                  <a:lumMod val="75000"/>
                </a:srgbClr>
              </a:solidFill>
              <a:ln w="12700">
                <a:noFill/>
              </a:ln>
              <a:effectLst/>
              <a:scene3d>
                <a:camera prst="orthographicFront"/>
                <a:lightRig rig="threePt" dir="t"/>
              </a:scene3d>
              <a:sp3d>
                <a:bevelT w="38100" h="38100"/>
              </a:sp3d>
            </c:spPr>
            <c:extLst>
              <c:ext xmlns:c16="http://schemas.microsoft.com/office/drawing/2014/chart" uri="{C3380CC4-5D6E-409C-BE32-E72D297353CC}">
                <c16:uniqueId val="{00000005-D264-194C-8712-5AB6F8121F5B}"/>
              </c:ext>
            </c:extLst>
          </c:dPt>
          <c:dPt>
            <c:idx val="3"/>
            <c:invertIfNegative val="0"/>
            <c:bubble3D val="0"/>
            <c:spPr>
              <a:solidFill>
                <a:srgbClr val="885690"/>
              </a:solidFill>
              <a:ln w="12700">
                <a:noFill/>
              </a:ln>
              <a:effectLst/>
              <a:scene3d>
                <a:camera prst="orthographicFront"/>
                <a:lightRig rig="threePt" dir="t"/>
              </a:scene3d>
              <a:sp3d>
                <a:bevelT w="38100" h="38100"/>
              </a:sp3d>
            </c:spPr>
            <c:extLst>
              <c:ext xmlns:c16="http://schemas.microsoft.com/office/drawing/2014/chart" uri="{C3380CC4-5D6E-409C-BE32-E72D297353CC}">
                <c16:uniqueId val="{00000007-D264-194C-8712-5AB6F8121F5B}"/>
              </c:ext>
            </c:extLst>
          </c:dPt>
          <c:dPt>
            <c:idx val="4"/>
            <c:invertIfNegative val="0"/>
            <c:bubble3D val="0"/>
            <c:spPr>
              <a:solidFill>
                <a:srgbClr val="963232"/>
              </a:solidFill>
              <a:ln w="12700">
                <a:noFill/>
              </a:ln>
              <a:effectLst/>
              <a:scene3d>
                <a:camera prst="orthographicFront"/>
                <a:lightRig rig="threePt" dir="t"/>
              </a:scene3d>
              <a:sp3d>
                <a:bevelT w="38100" h="38100"/>
              </a:sp3d>
            </c:spPr>
            <c:extLst>
              <c:ext xmlns:c16="http://schemas.microsoft.com/office/drawing/2014/chart" uri="{C3380CC4-5D6E-409C-BE32-E72D297353CC}">
                <c16:uniqueId val="{00000009-D264-194C-8712-5AB6F8121F5B}"/>
              </c:ext>
            </c:extLst>
          </c:dPt>
          <c:dPt>
            <c:idx val="5"/>
            <c:invertIfNegative val="0"/>
            <c:bubble3D val="0"/>
            <c:spPr>
              <a:solidFill>
                <a:srgbClr val="73624D"/>
              </a:solidFill>
              <a:ln w="12700">
                <a:noFill/>
              </a:ln>
              <a:effectLst/>
              <a:scene3d>
                <a:camera prst="orthographicFront"/>
                <a:lightRig rig="threePt" dir="t"/>
              </a:scene3d>
              <a:sp3d>
                <a:bevelT w="38100" h="38100"/>
              </a:sp3d>
            </c:spPr>
            <c:extLst>
              <c:ext xmlns:c16="http://schemas.microsoft.com/office/drawing/2014/chart" uri="{C3380CC4-5D6E-409C-BE32-E72D297353CC}">
                <c16:uniqueId val="{0000000B-D264-194C-8712-5AB6F8121F5B}"/>
              </c:ext>
            </c:extLst>
          </c:dPt>
          <c:dPt>
            <c:idx val="6"/>
            <c:invertIfNegative val="0"/>
            <c:bubble3D val="0"/>
            <c:spPr>
              <a:solidFill>
                <a:srgbClr val="326496"/>
              </a:solidFill>
              <a:ln w="12700">
                <a:noFill/>
              </a:ln>
              <a:effectLst/>
              <a:scene3d>
                <a:camera prst="orthographicFront"/>
                <a:lightRig rig="threePt" dir="t"/>
              </a:scene3d>
              <a:sp3d>
                <a:bevelT w="38100" h="38100"/>
              </a:sp3d>
            </c:spPr>
            <c:extLst>
              <c:ext xmlns:c16="http://schemas.microsoft.com/office/drawing/2014/chart" uri="{C3380CC4-5D6E-409C-BE32-E72D297353CC}">
                <c16:uniqueId val="{0000000D-D264-194C-8712-5AB6F8121F5B}"/>
              </c:ext>
            </c:extLst>
          </c:dPt>
          <c:dLbls>
            <c:numFmt formatCode="0" sourceLinked="0"/>
            <c:spPr>
              <a:solidFill>
                <a:schemeClr val="bg1">
                  <a:alpha val="50000"/>
                </a:schemeClr>
              </a:solidFill>
            </c:sp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Sheet1!$A$2:$A$6</c:f>
              <c:strCache>
                <c:ptCount val="5"/>
                <c:pt idx="0">
                  <c:v>All</c:v>
                </c:pt>
                <c:pt idx="1">
                  <c:v>Naïve </c:v>
                </c:pt>
                <c:pt idx="2">
                  <c:v>Experienced</c:v>
                </c:pt>
                <c:pt idx="3">
                  <c:v>No cirrhosis</c:v>
                </c:pt>
                <c:pt idx="4">
                  <c:v>Cirrhosis</c:v>
                </c:pt>
              </c:strCache>
            </c:strRef>
          </c:cat>
          <c:val>
            <c:numRef>
              <c:f>Sheet1!$B$2:$B$6</c:f>
              <c:numCache>
                <c:formatCode>0.0</c:formatCode>
                <c:ptCount val="5"/>
                <c:pt idx="0">
                  <c:v>95</c:v>
                </c:pt>
                <c:pt idx="1">
                  <c:v>93</c:v>
                </c:pt>
                <c:pt idx="2">
                  <c:v>97</c:v>
                </c:pt>
                <c:pt idx="3">
                  <c:v>94</c:v>
                </c:pt>
                <c:pt idx="4">
                  <c:v>100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E-D264-194C-8712-5AB6F8121F5B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75"/>
        <c:axId val="-2133430584"/>
        <c:axId val="-2132996312"/>
      </c:barChart>
      <c:catAx>
        <c:axId val="-2133430584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spPr>
          <a:ln w="6350" cap="flat" cmpd="sng" algn="ctr">
            <a:solidFill>
              <a:prstClr val="black"/>
            </a:solidFill>
            <a:prstDash val="solid"/>
            <a:round/>
            <a:headEnd type="none" w="med" len="med"/>
            <a:tailEnd type="none" w="med" len="med"/>
          </a:ln>
        </c:spPr>
        <c:txPr>
          <a:bodyPr/>
          <a:lstStyle/>
          <a:p>
            <a:pPr>
              <a:defRPr sz="1400"/>
            </a:pPr>
            <a:endParaRPr lang="en-US"/>
          </a:p>
        </c:txPr>
        <c:crossAx val="-2132996312"/>
        <c:crosses val="autoZero"/>
        <c:auto val="1"/>
        <c:lblAlgn val="ctr"/>
        <c:lblOffset val="1"/>
        <c:tickLblSkip val="1"/>
        <c:tickMarkSkip val="1"/>
        <c:noMultiLvlLbl val="0"/>
      </c:catAx>
      <c:valAx>
        <c:axId val="-2132996312"/>
        <c:scaling>
          <c:orientation val="minMax"/>
          <c:max val="100"/>
          <c:min val="0"/>
        </c:scaling>
        <c:delete val="0"/>
        <c:axPos val="l"/>
        <c:title>
          <c:tx>
            <c:rich>
              <a:bodyPr/>
              <a:lstStyle/>
              <a:p>
                <a:pPr>
                  <a:defRPr sz="1400"/>
                </a:pPr>
                <a:r>
                  <a:rPr lang="en-US" sz="1400" dirty="0"/>
                  <a:t>Patients with SVR12 (%)</a:t>
                </a:r>
              </a:p>
            </c:rich>
          </c:tx>
          <c:layout>
            <c:manualLayout>
              <c:xMode val="edge"/>
              <c:yMode val="edge"/>
              <c:x val="5.279646862324028E-3"/>
              <c:y val="6.3994252873563223E-2"/>
            </c:manualLayout>
          </c:layout>
          <c:overlay val="0"/>
        </c:title>
        <c:numFmt formatCode="0" sourceLinked="0"/>
        <c:majorTickMark val="out"/>
        <c:minorTickMark val="none"/>
        <c:tickLblPos val="nextTo"/>
        <c:spPr>
          <a:ln w="6350">
            <a:solidFill>
              <a:srgbClr val="000000"/>
            </a:solidFill>
          </a:ln>
        </c:spPr>
        <c:crossAx val="-2133430584"/>
        <c:crosses val="autoZero"/>
        <c:crossBetween val="between"/>
        <c:majorUnit val="20"/>
        <c:minorUnit val="20"/>
      </c:valAx>
      <c:spPr>
        <a:solidFill>
          <a:srgbClr val="E6EBF2"/>
        </a:solidFill>
        <a:ln w="635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c:spPr>
    </c:plotArea>
    <c:plotVisOnly val="1"/>
    <c:dispBlanksAs val="gap"/>
    <c:showDLblsOverMax val="0"/>
  </c:chart>
  <c:spPr>
    <a:solidFill>
      <a:srgbClr val="FFFFFF"/>
    </a:solidFill>
    <a:ln w="25400" cap="flat" cmpd="sng" algn="ctr">
      <a:noFill/>
      <a:prstDash val="solid"/>
      <a:round/>
      <a:headEnd type="none" w="med" len="med"/>
      <a:tailEnd type="none" w="med" len="med"/>
    </a:ln>
    <a:effectLst/>
  </c:spPr>
  <c:txPr>
    <a:bodyPr/>
    <a:lstStyle/>
    <a:p>
      <a:pPr>
        <a:defRPr sz="1200">
          <a:latin typeface="Arial" panose="020B0604020202020204" pitchFamily="34" charset="0"/>
          <a:cs typeface="Arial" panose="020B0604020202020204" pitchFamily="34" charset="0"/>
        </a:defRPr>
      </a:pPr>
      <a:endParaRPr lang="en-US"/>
    </a:p>
  </c:txPr>
  <c:externalData r:id="rId2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1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1256404446290801"/>
          <c:y val="3.5239993941012897E-2"/>
          <c:w val="0.87304743672053597"/>
          <c:h val="0.8700666528526039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Sheet1!$A$2</c:f>
              <c:strCache>
                <c:ptCount val="1"/>
              </c:strCache>
            </c:strRef>
          </c:tx>
          <c:spPr>
            <a:solidFill>
              <a:srgbClr val="806939"/>
            </a:solidFill>
            <a:ln w="12906">
              <a:noFill/>
              <a:prstDash val="solid"/>
            </a:ln>
            <a:effectLst/>
            <a:scene3d>
              <a:camera prst="orthographicFront"/>
              <a:lightRig rig="threePt" dir="t"/>
            </a:scene3d>
            <a:sp3d>
              <a:bevelT w="38100" h="38100"/>
            </a:sp3d>
          </c:spPr>
          <c:invertIfNegative val="0"/>
          <c:dPt>
            <c:idx val="0"/>
            <c:invertIfNegative val="0"/>
            <c:bubble3D val="0"/>
            <c:spPr>
              <a:solidFill>
                <a:srgbClr val="005C9E"/>
              </a:solidFill>
              <a:ln w="12906">
                <a:noFill/>
                <a:prstDash val="solid"/>
              </a:ln>
              <a:effectLst/>
              <a:scene3d>
                <a:camera prst="orthographicFront"/>
                <a:lightRig rig="threePt" dir="t"/>
              </a:scene3d>
              <a:sp3d>
                <a:bevelT w="38100" h="38100"/>
              </a:sp3d>
            </c:spPr>
            <c:extLst>
              <c:ext xmlns:c16="http://schemas.microsoft.com/office/drawing/2014/chart" uri="{C3380CC4-5D6E-409C-BE32-E72D297353CC}">
                <c16:uniqueId val="{00000001-B287-9445-92C2-36FB40281C09}"/>
              </c:ext>
            </c:extLst>
          </c:dPt>
          <c:dPt>
            <c:idx val="1"/>
            <c:invertIfNegative val="0"/>
            <c:bubble3D val="0"/>
            <c:spPr>
              <a:solidFill>
                <a:srgbClr val="7E7B51"/>
              </a:solidFill>
              <a:ln w="12906">
                <a:noFill/>
                <a:prstDash val="solid"/>
              </a:ln>
              <a:effectLst/>
              <a:scene3d>
                <a:camera prst="orthographicFront"/>
                <a:lightRig rig="threePt" dir="t"/>
              </a:scene3d>
              <a:sp3d>
                <a:bevelT w="38100" h="38100"/>
              </a:sp3d>
            </c:spPr>
            <c:extLst>
              <c:ext xmlns:c16="http://schemas.microsoft.com/office/drawing/2014/chart" uri="{C3380CC4-5D6E-409C-BE32-E72D297353CC}">
                <c16:uniqueId val="{00000003-B287-9445-92C2-36FB40281C09}"/>
              </c:ext>
            </c:extLst>
          </c:dPt>
          <c:dPt>
            <c:idx val="2"/>
            <c:invertIfNegative val="0"/>
            <c:bubble3D val="0"/>
            <c:spPr>
              <a:solidFill>
                <a:srgbClr val="517886"/>
              </a:solidFill>
              <a:ln w="12906">
                <a:noFill/>
                <a:prstDash val="solid"/>
              </a:ln>
              <a:effectLst/>
              <a:scene3d>
                <a:camera prst="orthographicFront"/>
                <a:lightRig rig="threePt" dir="t"/>
              </a:scene3d>
              <a:sp3d>
                <a:bevelT w="38100" h="38100"/>
              </a:sp3d>
            </c:spPr>
            <c:extLst>
              <c:ext xmlns:c16="http://schemas.microsoft.com/office/drawing/2014/chart" uri="{C3380CC4-5D6E-409C-BE32-E72D297353CC}">
                <c16:uniqueId val="{00000005-B287-9445-92C2-36FB40281C09}"/>
              </c:ext>
            </c:extLst>
          </c:dPt>
          <c:dPt>
            <c:idx val="3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6-B287-9445-92C2-36FB40281C09}"/>
              </c:ext>
            </c:extLst>
          </c:dPt>
          <c:dLbls>
            <c:numFmt formatCode="0" sourceLinked="0"/>
            <c:spPr>
              <a:solidFill>
                <a:sysClr val="window" lastClr="FFFFFF">
                  <a:alpha val="50000"/>
                </a:sysClr>
              </a:solidFill>
            </c:spPr>
            <c:txPr>
              <a:bodyPr/>
              <a:lstStyle/>
              <a:p>
                <a:pPr>
                  <a:defRPr sz="1400"/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Sheet1!$B$1:$D$1</c:f>
              <c:strCache>
                <c:ptCount val="3"/>
                <c:pt idx="0">
                  <c:v>Overall</c:v>
                </c:pt>
                <c:pt idx="1">
                  <c:v>HCV monoinfection</c:v>
                </c:pt>
                <c:pt idx="2">
                  <c:v>HIV/HCV coinfection</c:v>
                </c:pt>
              </c:strCache>
            </c:strRef>
          </c:cat>
          <c:val>
            <c:numRef>
              <c:f>Sheet1!$B$2:$D$2</c:f>
              <c:numCache>
                <c:formatCode>0.0</c:formatCode>
                <c:ptCount val="3"/>
                <c:pt idx="0">
                  <c:v>95</c:v>
                </c:pt>
                <c:pt idx="1">
                  <c:v>95</c:v>
                </c:pt>
                <c:pt idx="2">
                  <c:v>95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B287-9445-92C2-36FB40281C09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00"/>
        <c:axId val="-2111087800"/>
        <c:axId val="-2111164456"/>
      </c:barChart>
      <c:catAx>
        <c:axId val="-211108780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low"/>
        <c:spPr>
          <a:ln w="6350" cmpd="sng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600" b="1"/>
            </a:pPr>
            <a:endParaRPr lang="en-US"/>
          </a:p>
        </c:txPr>
        <c:crossAx val="-2111164456"/>
        <c:crosses val="autoZero"/>
        <c:auto val="1"/>
        <c:lblAlgn val="ctr"/>
        <c:lblOffset val="10"/>
        <c:tickLblSkip val="1"/>
        <c:tickMarkSkip val="1"/>
        <c:noMultiLvlLbl val="0"/>
      </c:catAx>
      <c:valAx>
        <c:axId val="-2111164456"/>
        <c:scaling>
          <c:orientation val="minMax"/>
          <c:max val="100"/>
          <c:min val="0"/>
        </c:scaling>
        <c:delete val="0"/>
        <c:axPos val="l"/>
        <c:title>
          <c:tx>
            <c:rich>
              <a:bodyPr/>
              <a:lstStyle/>
              <a:p>
                <a:pPr>
                  <a:defRPr sz="1600" b="1"/>
                </a:pPr>
                <a:r>
                  <a:rPr lang="en-US" sz="1600" b="1" baseline="0" dirty="0"/>
                  <a:t>Patients with SVR (%)</a:t>
                </a:r>
                <a:endParaRPr lang="en-US" sz="1600" b="1" dirty="0"/>
              </a:p>
            </c:rich>
          </c:tx>
          <c:layout>
            <c:manualLayout>
              <c:xMode val="edge"/>
              <c:yMode val="edge"/>
              <c:x val="1.5901137357830272E-3"/>
              <c:y val="0.15107548234102317"/>
            </c:manualLayout>
          </c:layout>
          <c:overlay val="0"/>
          <c:spPr>
            <a:noFill/>
            <a:ln w="25813">
              <a:noFill/>
            </a:ln>
          </c:spPr>
        </c:title>
        <c:numFmt formatCode="0" sourceLinked="0"/>
        <c:majorTickMark val="out"/>
        <c:minorTickMark val="none"/>
        <c:tickLblPos val="nextTo"/>
        <c:spPr>
          <a:ln w="6350" cmpd="sng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200"/>
            </a:pPr>
            <a:endParaRPr lang="en-US"/>
          </a:p>
        </c:txPr>
        <c:crossAx val="-2111087800"/>
        <c:crosses val="autoZero"/>
        <c:crossBetween val="between"/>
        <c:majorUnit val="20"/>
        <c:minorUnit val="20"/>
      </c:valAx>
      <c:spPr>
        <a:solidFill>
          <a:srgbClr val="E6EBF2"/>
        </a:solidFill>
        <a:ln w="635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c:spPr>
    </c:plotArea>
    <c:plotVisOnly val="1"/>
    <c:dispBlanksAs val="gap"/>
    <c:showDLblsOverMax val="0"/>
  </c:chart>
  <c:spPr>
    <a:solidFill>
      <a:sysClr val="window" lastClr="FFFFFF"/>
    </a:solidFill>
    <a:ln>
      <a:noFill/>
    </a:ln>
  </c:spPr>
  <c:txPr>
    <a:bodyPr/>
    <a:lstStyle/>
    <a:p>
      <a:pPr>
        <a:defRPr sz="1600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en-US"/>
    </a:p>
  </c:txPr>
  <c:externalData r:id="rId2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ChangeArrowheads="1"/>
          </p:cNvSpPr>
          <p:nvPr/>
        </p:nvSpPr>
        <p:spPr bwMode="auto">
          <a:xfrm>
            <a:off x="5715000" y="533400"/>
            <a:ext cx="375104" cy="27443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prstTxWarp prst="textNoShape">
              <a:avLst/>
            </a:prstTxWarp>
            <a:spAutoFit/>
          </a:bodyPr>
          <a:lstStyle/>
          <a:p>
            <a:pPr>
              <a:defRPr/>
            </a:pPr>
            <a:fld id="{AFADDE07-A3B2-714E-914F-4081EC661B9E}" type="slidenum">
              <a:rPr lang="en-US" sz="1200">
                <a:latin typeface="Arial"/>
                <a:cs typeface="Arial"/>
              </a:rPr>
              <a:pPr>
                <a:defRPr/>
              </a:pPr>
              <a:t>‹#›</a:t>
            </a:fld>
            <a:endParaRPr lang="en-US" sz="1200" dirty="0">
              <a:latin typeface="Arial"/>
              <a:cs typeface="Arial"/>
            </a:endParaRPr>
          </a:p>
        </p:txBody>
      </p:sp>
      <p:sp>
        <p:nvSpPr>
          <p:cNvPr id="3083" name="Rectangle 11"/>
          <p:cNvSpPr>
            <a:spLocks noChangeArrowheads="1"/>
          </p:cNvSpPr>
          <p:nvPr/>
        </p:nvSpPr>
        <p:spPr bwMode="auto">
          <a:xfrm>
            <a:off x="390525" y="282575"/>
            <a:ext cx="915988" cy="3079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>
              <a:defRPr/>
            </a:pPr>
            <a:endParaRPr lang="en-US" dirty="0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611873056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80963" y="857250"/>
            <a:ext cx="6697662" cy="3768725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51" name="Rectangle 3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66788" y="4897438"/>
            <a:ext cx="5013325" cy="46450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0488" tIns="44450" rIns="90488" bIns="4445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1798078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108" charset="0"/>
        <a:ea typeface="ＭＳ Ｐゴシック" pitchFamily="-105" charset="-128"/>
        <a:cs typeface="ＭＳ Ｐゴシック" pitchFamily="-105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108" charset="0"/>
        <a:ea typeface="ＭＳ Ｐゴシック" pitchFamily="-108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108" charset="0"/>
        <a:ea typeface="ＭＳ Ｐゴシック" pitchFamily="-108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108" charset="0"/>
        <a:ea typeface="ＭＳ Ｐゴシック" pitchFamily="-108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108" charset="0"/>
        <a:ea typeface="ＭＳ Ｐゴシック" pitchFamily="-108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275780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4613" y="9770865"/>
            <a:ext cx="2971800" cy="514350"/>
          </a:xfrm>
          <a:prstGeom prst="rect">
            <a:avLst/>
          </a:prstGeom>
        </p:spPr>
        <p:txBody>
          <a:bodyPr/>
          <a:lstStyle/>
          <a:p>
            <a:fld id="{68048787-E73A-F24F-A294-0EF32128AD5F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528980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4613" y="9770865"/>
            <a:ext cx="2971800" cy="514350"/>
          </a:xfrm>
          <a:prstGeom prst="rect">
            <a:avLst/>
          </a:prstGeom>
        </p:spPr>
        <p:txBody>
          <a:bodyPr/>
          <a:lstStyle/>
          <a:p>
            <a:fld id="{68048787-E73A-F24F-A294-0EF32128AD5F}" type="slidenum">
              <a:rPr lang="en-US" smtClean="0"/>
              <a:pPr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470909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867234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60875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709860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117243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179541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953299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253764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426028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005562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516051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860059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876853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6840287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4806625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To learn more about hepatitis C, please check out our online hepatitis C curriculum, which contains a variety of lessons, cases and slides to reinforce your knowledge. Thanks for joining me today. </a:t>
            </a:r>
          </a:p>
        </p:txBody>
      </p:sp>
    </p:spTree>
    <p:extLst>
      <p:ext uri="{BB962C8B-B14F-4D97-AF65-F5344CB8AC3E}">
        <p14:creationId xmlns:p14="http://schemas.microsoft.com/office/powerpoint/2010/main" val="345057320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213084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374608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dirty="0">
              <a:effectLst/>
              <a:latin typeface="Calibri" panose="020F0502020204030204" pitchFamily="34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5860806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973778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699532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492643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4613" y="9770865"/>
            <a:ext cx="2971800" cy="514350"/>
          </a:xfrm>
          <a:prstGeom prst="rect">
            <a:avLst/>
          </a:prstGeom>
        </p:spPr>
        <p:txBody>
          <a:bodyPr/>
          <a:lstStyle/>
          <a:p>
            <a:fld id="{68048787-E73A-F24F-A294-0EF32128AD5F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42564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3.png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_UR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4D4C532C-3D97-E34C-A378-DD504926CAB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04850" y="195241"/>
            <a:ext cx="2926080" cy="465946"/>
          </a:xfrm>
          <a:prstGeom prst="rect">
            <a:avLst/>
          </a:prstGeom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B90319A0-61A9-B04E-A7BC-8B6F583247CD}"/>
              </a:ext>
            </a:extLst>
          </p:cNvPr>
          <p:cNvGrpSpPr/>
          <p:nvPr userDrawn="1"/>
        </p:nvGrpSpPr>
        <p:grpSpPr>
          <a:xfrm>
            <a:off x="462321" y="4516238"/>
            <a:ext cx="2280879" cy="446276"/>
            <a:chOff x="462321" y="4578479"/>
            <a:chExt cx="2280879" cy="446276"/>
          </a:xfrm>
        </p:grpSpPr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919FD9F7-C1BC-7347-B044-72480FB61141}"/>
                </a:ext>
              </a:extLst>
            </p:cNvPr>
            <p:cNvSpPr txBox="1">
              <a:spLocks noChangeAspect="1"/>
            </p:cNvSpPr>
            <p:nvPr userDrawn="1"/>
          </p:nvSpPr>
          <p:spPr>
            <a:xfrm>
              <a:off x="462321" y="4578479"/>
              <a:ext cx="2280879" cy="4462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sz="1200" cap="small" spc="100" baseline="0" dirty="0">
                  <a:latin typeface="Corbel" panose="020B0503020204020204" pitchFamily="34" charset="0"/>
                  <a:cs typeface="Calibri" panose="020F0502020204030204" pitchFamily="34" charset="0"/>
                </a:rPr>
                <a:t>Hepatitis </a:t>
              </a:r>
              <a:r>
                <a:rPr lang="en-US" sz="1200" b="1" cap="small" spc="100" baseline="0" dirty="0">
                  <a:solidFill>
                    <a:srgbClr val="285078"/>
                  </a:solidFill>
                  <a:latin typeface="Corbel" panose="020B0503020204020204" pitchFamily="34" charset="0"/>
                  <a:cs typeface="Calibri" panose="020F0502020204030204" pitchFamily="34" charset="0"/>
                </a:rPr>
                <a:t>C</a:t>
              </a:r>
              <a:r>
                <a:rPr lang="en-US" sz="1200" cap="small" spc="100" baseline="0" dirty="0">
                  <a:latin typeface="Corbel" panose="020B0503020204020204" pitchFamily="34" charset="0"/>
                  <a:cs typeface="Calibri" panose="020F0502020204030204" pitchFamily="34" charset="0"/>
                </a:rPr>
                <a:t> Online</a:t>
              </a:r>
              <a:br>
                <a:rPr lang="en-US" sz="1600" dirty="0">
                  <a:latin typeface="Corbel" panose="020B0503020204020204" pitchFamily="34" charset="0"/>
                  <a:cs typeface="Arial" panose="020B0604020202020204" pitchFamily="34" charset="0"/>
                </a:rPr>
              </a:br>
              <a:r>
                <a:rPr lang="en-US" sz="1050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Corbel" panose="020B0503020204020204" pitchFamily="34" charset="0"/>
                  <a:cs typeface="Calibri" panose="020F0502020204030204" pitchFamily="34" charset="0"/>
                </a:rPr>
                <a:t>www.hepatitisC.uw.edu</a:t>
              </a:r>
              <a:endParaRPr lang="en-US" sz="1050" dirty="0">
                <a:solidFill>
                  <a:schemeClr val="tx1">
                    <a:lumMod val="75000"/>
                    <a:lumOff val="25000"/>
                  </a:schemeClr>
                </a:solidFill>
                <a:latin typeface="Corbel" panose="020B0503020204020204" pitchFamily="34" charset="0"/>
                <a:cs typeface="Calibri" panose="020F0502020204030204" pitchFamily="34" charset="0"/>
              </a:endParaRPr>
            </a:p>
          </p:txBody>
        </p: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348D6E11-48AB-BE4A-8814-EA56822BBF1E}"/>
                </a:ext>
              </a:extLst>
            </p:cNvPr>
            <p:cNvCxnSpPr/>
            <p:nvPr userDrawn="1"/>
          </p:nvCxnSpPr>
          <p:spPr>
            <a:xfrm>
              <a:off x="550191" y="4808530"/>
              <a:ext cx="1335024" cy="0"/>
            </a:xfrm>
            <a:prstGeom prst="line">
              <a:avLst/>
            </a:prstGeom>
            <a:ln w="9525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1" name="Picture 10">
            <a:extLst>
              <a:ext uri="{FF2B5EF4-FFF2-40B4-BE49-F238E27FC236}">
                <a16:creationId xmlns:a16="http://schemas.microsoft.com/office/drawing/2014/main" id="{331D7AC0-870D-EE43-85B5-10937BBC3887}"/>
              </a:ext>
            </a:extLst>
          </p:cNvPr>
          <p:cNvPicPr>
            <a:picLocks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858320"/>
            <a:ext cx="9157371" cy="3474720"/>
          </a:xfrm>
          <a:prstGeom prst="rect">
            <a:avLst/>
          </a:prstGeom>
        </p:spPr>
      </p:pic>
      <p:sp>
        <p:nvSpPr>
          <p:cNvPr id="18" name="Title 1">
            <a:extLst>
              <a:ext uri="{FF2B5EF4-FFF2-40B4-BE49-F238E27FC236}">
                <a16:creationId xmlns:a16="http://schemas.microsoft.com/office/drawing/2014/main" id="{E80F54C7-FB42-CA4C-90DF-566F5473896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38219" y="1017901"/>
            <a:ext cx="8229600" cy="1280160"/>
          </a:xfrm>
          <a:prstGeom prst="rect">
            <a:avLst/>
          </a:prstGeom>
        </p:spPr>
        <p:txBody>
          <a:bodyPr lIns="91440" anchor="ctr" anchorCtr="0">
            <a:normAutofit/>
          </a:bodyPr>
          <a:lstStyle>
            <a:lvl1pPr algn="l">
              <a:lnSpc>
                <a:spcPts val="3000"/>
              </a:lnSpc>
              <a:defRPr sz="3200" b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and Add Title</a:t>
            </a:r>
          </a:p>
        </p:txBody>
      </p:sp>
      <p:sp>
        <p:nvSpPr>
          <p:cNvPr id="21" name="Text Placeholder 15">
            <a:extLst>
              <a:ext uri="{FF2B5EF4-FFF2-40B4-BE49-F238E27FC236}">
                <a16:creationId xmlns:a16="http://schemas.microsoft.com/office/drawing/2014/main" id="{4ABFC78A-A9BC-CF4A-BAF8-FC4134E5D473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43736" y="2404157"/>
            <a:ext cx="8229600" cy="1463040"/>
          </a:xfrm>
          <a:prstGeom prst="rect">
            <a:avLst/>
          </a:prstGeom>
        </p:spPr>
        <p:txBody>
          <a:bodyPr lIns="91440" tIns="91440" rIns="91440" bIns="91440" anchor="ctr" anchorCtr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700" baseline="0">
                <a:solidFill>
                  <a:schemeClr val="bg1">
                    <a:lumMod val="95000"/>
                  </a:schemeClr>
                </a:solidFill>
                <a:latin typeface="Arial"/>
              </a:defRPr>
            </a:lvl1pPr>
            <a:lvl2pPr marL="0" indent="0" algn="l">
              <a:spcBef>
                <a:spcPts val="0"/>
              </a:spcBef>
              <a:buNone/>
              <a:defRPr sz="1350" i="1">
                <a:solidFill>
                  <a:schemeClr val="accent2"/>
                </a:solidFill>
                <a:latin typeface="Arial"/>
              </a:defRPr>
            </a:lvl2pPr>
            <a:lvl3pPr marL="0" indent="0" algn="l">
              <a:spcBef>
                <a:spcPts val="0"/>
              </a:spcBef>
              <a:buNone/>
              <a:defRPr sz="1200" i="1">
                <a:solidFill>
                  <a:schemeClr val="accent2"/>
                </a:solidFill>
                <a:latin typeface="Arial"/>
              </a:defRPr>
            </a:lvl3pPr>
            <a:lvl4pPr marL="471488" indent="0" algn="ctr">
              <a:buNone/>
              <a:defRPr/>
            </a:lvl4pPr>
            <a:lvl5pPr marL="602456" indent="0" algn="ctr">
              <a:buNone/>
              <a:defRPr/>
            </a:lvl5pPr>
          </a:lstStyle>
          <a:p>
            <a:pPr lvl="0"/>
            <a:r>
              <a:rPr lang="en-US" dirty="0"/>
              <a:t>Click and Add Speaker Info</a:t>
            </a:r>
          </a:p>
        </p:txBody>
      </p:sp>
      <p:sp>
        <p:nvSpPr>
          <p:cNvPr id="22" name="Date">
            <a:extLst>
              <a:ext uri="{FF2B5EF4-FFF2-40B4-BE49-F238E27FC236}">
                <a16:creationId xmlns:a16="http://schemas.microsoft.com/office/drawing/2014/main" id="{B66131DB-45B5-6945-A76D-741496EBA307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43736" y="3967450"/>
            <a:ext cx="8229600" cy="219455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l">
              <a:lnSpc>
                <a:spcPts val="1200"/>
              </a:lnSpc>
              <a:buNone/>
              <a:defRPr sz="1050" b="0" baseline="0">
                <a:solidFill>
                  <a:srgbClr val="82C8FA"/>
                </a:solidFill>
                <a:latin typeface="Arial"/>
              </a:defRPr>
            </a:lvl1pPr>
          </a:lstStyle>
          <a:p>
            <a:pPr lvl="0"/>
            <a:r>
              <a:rPr lang="en-US" dirty="0"/>
              <a:t>Click and Add Last Date Info</a:t>
            </a:r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566D0A3E-B052-EA40-B037-054B51E770EC}"/>
              </a:ext>
            </a:extLst>
          </p:cNvPr>
          <p:cNvCxnSpPr>
            <a:cxnSpLocks/>
          </p:cNvCxnSpPr>
          <p:nvPr userDrawn="1"/>
        </p:nvCxnSpPr>
        <p:spPr>
          <a:xfrm>
            <a:off x="-8639" y="862565"/>
            <a:ext cx="9162862" cy="0"/>
          </a:xfrm>
          <a:prstGeom prst="line">
            <a:avLst/>
          </a:prstGeom>
          <a:ln w="25400">
            <a:solidFill>
              <a:srgbClr val="00B0F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E160ADCC-ACEB-FA4F-9D36-5D0D7D86AD0A}"/>
              </a:ext>
            </a:extLst>
          </p:cNvPr>
          <p:cNvCxnSpPr>
            <a:cxnSpLocks/>
          </p:cNvCxnSpPr>
          <p:nvPr userDrawn="1"/>
        </p:nvCxnSpPr>
        <p:spPr>
          <a:xfrm>
            <a:off x="-8639" y="4330452"/>
            <a:ext cx="9162862" cy="0"/>
          </a:xfrm>
          <a:prstGeom prst="line">
            <a:avLst/>
          </a:prstGeom>
          <a:ln w="25400">
            <a:solidFill>
              <a:srgbClr val="00B0F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93864322"/>
      </p:ext>
    </p:extLst>
  </p:cSld>
  <p:clrMapOvr>
    <a:masterClrMapping/>
  </p:clrMapOvr>
  <p:transition spd="slow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udy-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0"/>
            <a:ext cx="9157371" cy="96012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23850" y="171450"/>
            <a:ext cx="8515350" cy="74295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algn="l">
              <a:defRPr sz="240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Study Slide: click to add title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5006B65E-6661-EE42-AFF2-CBC4C550F1B5}"/>
              </a:ext>
            </a:extLst>
          </p:cNvPr>
          <p:cNvCxnSpPr>
            <a:cxnSpLocks/>
          </p:cNvCxnSpPr>
          <p:nvPr userDrawn="1"/>
        </p:nvCxnSpPr>
        <p:spPr>
          <a:xfrm>
            <a:off x="-14989" y="962025"/>
            <a:ext cx="9162862" cy="0"/>
          </a:xfrm>
          <a:prstGeom prst="line">
            <a:avLst/>
          </a:prstGeom>
          <a:ln w="25400">
            <a:solidFill>
              <a:srgbClr val="00B0F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9" name="Picture 8">
            <a:extLst>
              <a:ext uri="{FF2B5EF4-FFF2-40B4-BE49-F238E27FC236}">
                <a16:creationId xmlns:a16="http://schemas.microsoft.com/office/drawing/2014/main" id="{5062BBA1-6479-2148-9EE1-B8CD2CE7493C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130186" y="4829794"/>
            <a:ext cx="914400" cy="268185"/>
          </a:xfrm>
          <a:prstGeom prst="rect">
            <a:avLst/>
          </a:prstGeom>
        </p:spPr>
      </p:pic>
      <p:sp>
        <p:nvSpPr>
          <p:cNvPr id="12" name="Text Placeholder 5">
            <a:extLst>
              <a:ext uri="{FF2B5EF4-FFF2-40B4-BE49-F238E27FC236}">
                <a16:creationId xmlns:a16="http://schemas.microsoft.com/office/drawing/2014/main" id="{91BF38B5-72C1-5A4F-B205-3AF64FC4F87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23849" y="4846321"/>
            <a:ext cx="7733363" cy="240029"/>
          </a:xfrm>
          <a:prstGeom prst="rect">
            <a:avLst/>
          </a:prstGeom>
        </p:spPr>
        <p:txBody>
          <a:bodyPr vert="horz" anchor="ctr"/>
          <a:lstStyle>
            <a:lvl1pPr marL="0" indent="0" algn="l">
              <a:spcBef>
                <a:spcPts val="0"/>
              </a:spcBef>
              <a:buNone/>
              <a:defRPr sz="1050" b="0" baseline="0">
                <a:solidFill>
                  <a:srgbClr val="285078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/>
              <a:t>Click to Add Source</a:t>
            </a:r>
          </a:p>
        </p:txBody>
      </p:sp>
      <p:sp>
        <p:nvSpPr>
          <p:cNvPr id="8" name="Content Placeholder 3">
            <a:extLst>
              <a:ext uri="{FF2B5EF4-FFF2-40B4-BE49-F238E27FC236}">
                <a16:creationId xmlns:a16="http://schemas.microsoft.com/office/drawing/2014/main" id="{373E7362-CDE5-A340-93E0-4EB40FE4CF9B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323851" y="1184224"/>
            <a:ext cx="4248150" cy="350431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txBody>
          <a:bodyPr tIns="91440" anchor="t" anchorCtr="0">
            <a:normAutofit/>
          </a:bodyPr>
          <a:lstStyle>
            <a:lvl1pPr marL="205740" marR="0" indent="-171450" algn="l" defTabSz="6858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70C0"/>
              </a:buClr>
              <a:buSzPct val="100000"/>
              <a:buFont typeface="Arial"/>
              <a:buChar char="•"/>
              <a:tabLst/>
              <a:defRPr sz="1600" baseline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71475" marR="0" indent="-17145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ct val="100000"/>
              <a:buFont typeface="Lucida Grande"/>
              <a:buChar char="-"/>
              <a:tabLst/>
              <a:defRPr sz="1600" baseline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720090" indent="-102870">
              <a:lnSpc>
                <a:spcPct val="100000"/>
              </a:lnSpc>
              <a:spcBef>
                <a:spcPts val="300"/>
              </a:spcBef>
              <a:buClr>
                <a:schemeClr val="bg2"/>
              </a:buClr>
              <a:buSzPct val="70000"/>
              <a:defRPr sz="1500">
                <a:solidFill>
                  <a:srgbClr val="000000"/>
                </a:solidFill>
              </a:defRPr>
            </a:lvl3pPr>
            <a:lvl4pPr>
              <a:defRPr sz="1500"/>
            </a:lvl4pPr>
            <a:lvl5pPr>
              <a:defRPr sz="15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dirty="0"/>
              <a:t>Click to enter first level text</a:t>
            </a:r>
          </a:p>
          <a:p>
            <a:pPr lvl="1"/>
            <a:r>
              <a:rPr lang="en-US" dirty="0"/>
              <a:t>Line 2</a:t>
            </a:r>
          </a:p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9325032"/>
      </p:ext>
    </p:extLst>
  </p:cSld>
  <p:clrMapOvr>
    <a:masterClrMapping/>
  </p:clrMapOvr>
  <p:transition spd="slow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udy-Slide-Fu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0"/>
            <a:ext cx="9157371" cy="96012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23850" y="171450"/>
            <a:ext cx="8515350" cy="74295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algn="l">
              <a:defRPr sz="240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Study Slide: click to add title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5006B65E-6661-EE42-AFF2-CBC4C550F1B5}"/>
              </a:ext>
            </a:extLst>
          </p:cNvPr>
          <p:cNvCxnSpPr>
            <a:cxnSpLocks/>
          </p:cNvCxnSpPr>
          <p:nvPr userDrawn="1"/>
        </p:nvCxnSpPr>
        <p:spPr>
          <a:xfrm>
            <a:off x="-14989" y="962025"/>
            <a:ext cx="9162862" cy="0"/>
          </a:xfrm>
          <a:prstGeom prst="line">
            <a:avLst/>
          </a:prstGeom>
          <a:ln w="25400">
            <a:solidFill>
              <a:srgbClr val="00B0F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9" name="Picture 8">
            <a:extLst>
              <a:ext uri="{FF2B5EF4-FFF2-40B4-BE49-F238E27FC236}">
                <a16:creationId xmlns:a16="http://schemas.microsoft.com/office/drawing/2014/main" id="{5062BBA1-6479-2148-9EE1-B8CD2CE7493C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130186" y="4829794"/>
            <a:ext cx="914400" cy="268185"/>
          </a:xfrm>
          <a:prstGeom prst="rect">
            <a:avLst/>
          </a:prstGeom>
        </p:spPr>
      </p:pic>
      <p:sp>
        <p:nvSpPr>
          <p:cNvPr id="12" name="Text Placeholder 5">
            <a:extLst>
              <a:ext uri="{FF2B5EF4-FFF2-40B4-BE49-F238E27FC236}">
                <a16:creationId xmlns:a16="http://schemas.microsoft.com/office/drawing/2014/main" id="{91BF38B5-72C1-5A4F-B205-3AF64FC4F87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23849" y="4846321"/>
            <a:ext cx="7733363" cy="240029"/>
          </a:xfrm>
          <a:prstGeom prst="rect">
            <a:avLst/>
          </a:prstGeom>
        </p:spPr>
        <p:txBody>
          <a:bodyPr vert="horz" anchor="ctr"/>
          <a:lstStyle>
            <a:lvl1pPr marL="0" indent="0" algn="l">
              <a:spcBef>
                <a:spcPts val="0"/>
              </a:spcBef>
              <a:buNone/>
              <a:defRPr sz="1050" b="0" baseline="0">
                <a:solidFill>
                  <a:srgbClr val="285078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/>
              <a:t>Click to Add Source</a:t>
            </a:r>
          </a:p>
        </p:txBody>
      </p:sp>
      <p:sp>
        <p:nvSpPr>
          <p:cNvPr id="8" name="Content Placeholder 3">
            <a:extLst>
              <a:ext uri="{FF2B5EF4-FFF2-40B4-BE49-F238E27FC236}">
                <a16:creationId xmlns:a16="http://schemas.microsoft.com/office/drawing/2014/main" id="{373E7362-CDE5-A340-93E0-4EB40FE4CF9B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323850" y="1184224"/>
            <a:ext cx="8515350" cy="350431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txBody>
          <a:bodyPr tIns="91440" rIns="182880" anchor="t" anchorCtr="0">
            <a:normAutofit/>
          </a:bodyPr>
          <a:lstStyle>
            <a:lvl1pPr marL="205740" marR="0" indent="-171450" algn="l" defTabSz="6858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70C0"/>
              </a:buClr>
              <a:buSzPct val="100000"/>
              <a:buFont typeface="Arial"/>
              <a:buChar char="•"/>
              <a:tabLst/>
              <a:defRPr sz="1600" baseline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71475" marR="0" indent="-17145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ct val="100000"/>
              <a:buFont typeface="Lucida Grande"/>
              <a:buChar char="-"/>
              <a:tabLst/>
              <a:defRPr sz="1600" baseline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720090" indent="-102870">
              <a:lnSpc>
                <a:spcPct val="100000"/>
              </a:lnSpc>
              <a:spcBef>
                <a:spcPts val="300"/>
              </a:spcBef>
              <a:buClr>
                <a:schemeClr val="bg2"/>
              </a:buClr>
              <a:buSzPct val="70000"/>
              <a:defRPr sz="1500">
                <a:solidFill>
                  <a:srgbClr val="000000"/>
                </a:solidFill>
              </a:defRPr>
            </a:lvl3pPr>
            <a:lvl4pPr>
              <a:defRPr sz="1500"/>
            </a:lvl4pPr>
            <a:lvl5pPr>
              <a:defRPr sz="15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dirty="0"/>
              <a:t>Click to enter first level text</a:t>
            </a:r>
          </a:p>
          <a:p>
            <a:pPr lvl="1"/>
            <a:r>
              <a:rPr lang="en-US" dirty="0"/>
              <a:t>Line 2</a:t>
            </a:r>
          </a:p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971790"/>
      </p:ext>
    </p:extLst>
  </p:cSld>
  <p:clrMapOvr>
    <a:masterClrMapping/>
  </p:clrMapOvr>
  <p:transition spd="slow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udy-Summar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0"/>
            <a:ext cx="9157371" cy="96012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23850" y="171450"/>
            <a:ext cx="8515350" cy="74295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algn="l">
              <a:defRPr sz="240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Study Slide: click to add title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5006B65E-6661-EE42-AFF2-CBC4C550F1B5}"/>
              </a:ext>
            </a:extLst>
          </p:cNvPr>
          <p:cNvCxnSpPr>
            <a:cxnSpLocks/>
          </p:cNvCxnSpPr>
          <p:nvPr userDrawn="1"/>
        </p:nvCxnSpPr>
        <p:spPr>
          <a:xfrm>
            <a:off x="-14989" y="962025"/>
            <a:ext cx="9162862" cy="0"/>
          </a:xfrm>
          <a:prstGeom prst="line">
            <a:avLst/>
          </a:prstGeom>
          <a:ln w="25400">
            <a:solidFill>
              <a:srgbClr val="00B0F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9" name="Picture 8">
            <a:extLst>
              <a:ext uri="{FF2B5EF4-FFF2-40B4-BE49-F238E27FC236}">
                <a16:creationId xmlns:a16="http://schemas.microsoft.com/office/drawing/2014/main" id="{5062BBA1-6479-2148-9EE1-B8CD2CE7493C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130186" y="4829794"/>
            <a:ext cx="914400" cy="268185"/>
          </a:xfrm>
          <a:prstGeom prst="rect">
            <a:avLst/>
          </a:prstGeom>
        </p:spPr>
      </p:pic>
      <p:sp>
        <p:nvSpPr>
          <p:cNvPr id="12" name="Text Placeholder 5">
            <a:extLst>
              <a:ext uri="{FF2B5EF4-FFF2-40B4-BE49-F238E27FC236}">
                <a16:creationId xmlns:a16="http://schemas.microsoft.com/office/drawing/2014/main" id="{91BF38B5-72C1-5A4F-B205-3AF64FC4F87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23849" y="4846321"/>
            <a:ext cx="7733363" cy="240029"/>
          </a:xfrm>
          <a:prstGeom prst="rect">
            <a:avLst/>
          </a:prstGeom>
        </p:spPr>
        <p:txBody>
          <a:bodyPr vert="horz" anchor="ctr"/>
          <a:lstStyle>
            <a:lvl1pPr marL="0" indent="0" algn="l">
              <a:spcBef>
                <a:spcPts val="0"/>
              </a:spcBef>
              <a:buNone/>
              <a:defRPr sz="1050" b="0" baseline="0">
                <a:solidFill>
                  <a:srgbClr val="285078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/>
              <a:t>Click to Add Source</a:t>
            </a:r>
          </a:p>
        </p:txBody>
      </p:sp>
      <p:sp>
        <p:nvSpPr>
          <p:cNvPr id="8" name="Content Placeholder 3">
            <a:extLst>
              <a:ext uri="{FF2B5EF4-FFF2-40B4-BE49-F238E27FC236}">
                <a16:creationId xmlns:a16="http://schemas.microsoft.com/office/drawing/2014/main" id="{373E7362-CDE5-A340-93E0-4EB40FE4CF9B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-18168" y="1786409"/>
            <a:ext cx="9180576" cy="1574460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solidFill>
              <a:srgbClr val="0070C0"/>
            </a:solidFill>
          </a:ln>
        </p:spPr>
        <p:txBody>
          <a:bodyPr lIns="457200" tIns="91440" rIns="457200" bIns="182880" anchor="ctr" anchorCtr="0">
            <a:normAutofit/>
          </a:bodyPr>
          <a:lstStyle>
            <a:lvl1pPr marL="0" marR="0" indent="0" algn="l" defTabSz="685800" rtl="0" eaLnBrk="1" fontAlgn="auto" latinLnBrk="0" hangingPunct="1">
              <a:lnSpc>
                <a:spcPts val="22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ct val="100000"/>
              <a:buFont typeface="Arial"/>
              <a:buNone/>
              <a:tabLst/>
              <a:defRPr sz="1600" baseline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71475" marR="0" indent="-17145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ct val="100000"/>
              <a:buFont typeface="Lucida Grande"/>
              <a:buChar char="-"/>
              <a:tabLst/>
              <a:defRPr sz="1600" baseline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720090" indent="-102870">
              <a:lnSpc>
                <a:spcPct val="100000"/>
              </a:lnSpc>
              <a:spcBef>
                <a:spcPts val="300"/>
              </a:spcBef>
              <a:buClr>
                <a:schemeClr val="bg2"/>
              </a:buClr>
              <a:buSzPct val="70000"/>
              <a:defRPr sz="1500">
                <a:solidFill>
                  <a:srgbClr val="000000"/>
                </a:solidFill>
              </a:defRPr>
            </a:lvl3pPr>
            <a:lvl4pPr>
              <a:defRPr sz="1500"/>
            </a:lvl4pPr>
            <a:lvl5pPr>
              <a:defRPr sz="15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dirty="0"/>
              <a:t>Click to enter first level text</a:t>
            </a:r>
          </a:p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5424671"/>
      </p:ext>
    </p:extLst>
  </p:cSld>
  <p:clrMapOvr>
    <a:masterClrMapping/>
  </p:clrMapOvr>
  <p:transition spd="slow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udy-Slide-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0"/>
            <a:ext cx="9157371" cy="96012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23850" y="171450"/>
            <a:ext cx="8515350" cy="74295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algn="l">
              <a:defRPr sz="240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Study Slide Bar: click to add title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5006B65E-6661-EE42-AFF2-CBC4C550F1B5}"/>
              </a:ext>
            </a:extLst>
          </p:cNvPr>
          <p:cNvCxnSpPr>
            <a:cxnSpLocks/>
          </p:cNvCxnSpPr>
          <p:nvPr userDrawn="1"/>
        </p:nvCxnSpPr>
        <p:spPr>
          <a:xfrm>
            <a:off x="-14989" y="962025"/>
            <a:ext cx="9162862" cy="0"/>
          </a:xfrm>
          <a:prstGeom prst="line">
            <a:avLst/>
          </a:prstGeom>
          <a:ln w="25400">
            <a:solidFill>
              <a:srgbClr val="00B0F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9" name="Picture 8">
            <a:extLst>
              <a:ext uri="{FF2B5EF4-FFF2-40B4-BE49-F238E27FC236}">
                <a16:creationId xmlns:a16="http://schemas.microsoft.com/office/drawing/2014/main" id="{5062BBA1-6479-2148-9EE1-B8CD2CE7493C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130186" y="4829794"/>
            <a:ext cx="914400" cy="268185"/>
          </a:xfrm>
          <a:prstGeom prst="rect">
            <a:avLst/>
          </a:prstGeom>
        </p:spPr>
      </p:pic>
      <p:sp>
        <p:nvSpPr>
          <p:cNvPr id="12" name="Text Placeholder 5">
            <a:extLst>
              <a:ext uri="{FF2B5EF4-FFF2-40B4-BE49-F238E27FC236}">
                <a16:creationId xmlns:a16="http://schemas.microsoft.com/office/drawing/2014/main" id="{91BF38B5-72C1-5A4F-B205-3AF64FC4F87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23849" y="4846321"/>
            <a:ext cx="7733363" cy="240029"/>
          </a:xfrm>
          <a:prstGeom prst="rect">
            <a:avLst/>
          </a:prstGeom>
        </p:spPr>
        <p:txBody>
          <a:bodyPr vert="horz" anchor="ctr"/>
          <a:lstStyle>
            <a:lvl1pPr marL="0" indent="0" algn="l">
              <a:spcBef>
                <a:spcPts val="0"/>
              </a:spcBef>
              <a:buNone/>
              <a:defRPr sz="1050" b="0" baseline="0">
                <a:solidFill>
                  <a:srgbClr val="285078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/>
              <a:t>Click to Add Source</a:t>
            </a:r>
          </a:p>
        </p:txBody>
      </p:sp>
      <p:sp>
        <p:nvSpPr>
          <p:cNvPr id="10" name="Content Placeholder 3">
            <a:extLst>
              <a:ext uri="{FF2B5EF4-FFF2-40B4-BE49-F238E27FC236}">
                <a16:creationId xmlns:a16="http://schemas.microsoft.com/office/drawing/2014/main" id="{2291D050-F2FF-B84B-B85F-704A33D7A299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323850" y="1428596"/>
            <a:ext cx="4248149" cy="327787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txBody>
          <a:bodyPr tIns="91440" anchor="t" anchorCtr="0">
            <a:normAutofit/>
          </a:bodyPr>
          <a:lstStyle>
            <a:lvl1pPr marL="205740" marR="0" indent="-171450" algn="l" defTabSz="6858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70C0"/>
              </a:buClr>
              <a:buSzPct val="100000"/>
              <a:buFont typeface="Arial"/>
              <a:buChar char="•"/>
              <a:tabLst/>
              <a:defRPr sz="1600" baseline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71475" marR="0" indent="-17145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ct val="100000"/>
              <a:buFont typeface="Lucida Grande"/>
              <a:buChar char="-"/>
              <a:tabLst/>
              <a:defRPr sz="1600" baseline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720090" indent="-102870">
              <a:lnSpc>
                <a:spcPct val="100000"/>
              </a:lnSpc>
              <a:spcBef>
                <a:spcPts val="300"/>
              </a:spcBef>
              <a:buClr>
                <a:schemeClr val="bg2"/>
              </a:buClr>
              <a:buSzPct val="70000"/>
              <a:defRPr sz="1500">
                <a:solidFill>
                  <a:srgbClr val="000000"/>
                </a:solidFill>
              </a:defRPr>
            </a:lvl3pPr>
            <a:lvl4pPr>
              <a:defRPr sz="1500"/>
            </a:lvl4pPr>
            <a:lvl5pPr>
              <a:defRPr sz="15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dirty="0"/>
              <a:t>Click to enter first level text</a:t>
            </a:r>
          </a:p>
          <a:p>
            <a:pPr lvl="1"/>
            <a:r>
              <a:rPr lang="en-US" dirty="0"/>
              <a:t>Line 2</a:t>
            </a:r>
          </a:p>
          <a:p>
            <a:pPr lvl="0"/>
            <a:endParaRPr lang="en-US" dirty="0"/>
          </a:p>
        </p:txBody>
      </p:sp>
      <p:sp>
        <p:nvSpPr>
          <p:cNvPr id="11" name="Rectangle 3">
            <a:extLst>
              <a:ext uri="{FF2B5EF4-FFF2-40B4-BE49-F238E27FC236}">
                <a16:creationId xmlns:a16="http://schemas.microsoft.com/office/drawing/2014/main" id="{7D86A608-CE71-5040-8C80-661F1437DF33}"/>
              </a:ext>
            </a:extLst>
          </p:cNvPr>
          <p:cNvSpPr>
            <a:spLocks noChangeArrowheads="1"/>
          </p:cNvSpPr>
          <p:nvPr userDrawn="1"/>
        </p:nvSpPr>
        <p:spPr bwMode="invGray">
          <a:xfrm>
            <a:off x="323850" y="1035386"/>
            <a:ext cx="4248150" cy="365760"/>
          </a:xfrm>
          <a:prstGeom prst="rect">
            <a:avLst/>
          </a:prstGeom>
          <a:solidFill>
            <a:srgbClr val="5A646E"/>
          </a:solidFill>
          <a:ln>
            <a:noFill/>
            <a:headEnd/>
            <a:tailEnd/>
          </a:ln>
          <a:effectLst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anchor="ctr">
            <a:prstTxWarp prst="textNoShape">
              <a:avLst/>
            </a:prstTxWarp>
          </a:bodyPr>
          <a:lstStyle/>
          <a:p>
            <a:pPr algn="ctr" defTabSz="342900">
              <a:lnSpc>
                <a:spcPct val="85000"/>
              </a:lnSpc>
            </a:pPr>
            <a:endParaRPr lang="en-US" sz="1500" dirty="0">
              <a:solidFill>
                <a:schemeClr val="bg1"/>
              </a:solidFill>
              <a:latin typeface="Arial" pitchFamily="-110" charset="0"/>
              <a:ea typeface="ＭＳ Ｐゴシック" pitchFamily="-110" charset="-128"/>
              <a:cs typeface="ＭＳ Ｐゴシック" pitchFamily="-110" charset="-128"/>
            </a:endParaRPr>
          </a:p>
        </p:txBody>
      </p:sp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78D38D57-7E90-4C4F-BEFE-18F098A6A601}"/>
              </a:ext>
            </a:extLst>
          </p:cNvPr>
          <p:cNvSpPr>
            <a:spLocks noGrp="1"/>
          </p:cNvSpPr>
          <p:nvPr>
            <p:ph type="body" idx="10" hasCustomPrompt="1"/>
          </p:nvPr>
        </p:nvSpPr>
        <p:spPr>
          <a:xfrm>
            <a:off x="332815" y="1046741"/>
            <a:ext cx="4185088" cy="342900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l">
              <a:buNone/>
              <a:defRPr sz="1600" b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dirty="0"/>
              <a:t>Click to edit text</a:t>
            </a:r>
          </a:p>
        </p:txBody>
      </p:sp>
    </p:spTree>
    <p:extLst>
      <p:ext uri="{BB962C8B-B14F-4D97-AF65-F5344CB8AC3E}">
        <p14:creationId xmlns:p14="http://schemas.microsoft.com/office/powerpoint/2010/main" val="3846881504"/>
      </p:ext>
    </p:extLst>
  </p:cSld>
  <p:clrMapOvr>
    <a:masterClrMapping/>
  </p:clrMapOvr>
  <p:transition spd="slow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-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0"/>
            <a:ext cx="9157371" cy="137159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33401" y="2102823"/>
            <a:ext cx="8077200" cy="928688"/>
          </a:xfrm>
          <a:prstGeom prst="rect">
            <a:avLst/>
          </a:prstGeom>
        </p:spPr>
        <p:txBody>
          <a:bodyPr tIns="0" anchor="ctr">
            <a:normAutofit/>
          </a:bodyPr>
          <a:lstStyle>
            <a:lvl1pPr algn="ctr">
              <a:defRPr sz="2800" b="0" cap="none">
                <a:solidFill>
                  <a:srgbClr val="003A7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Section Title</a:t>
            </a:r>
          </a:p>
        </p:txBody>
      </p:sp>
      <p:pic>
        <p:nvPicPr>
          <p:cNvPr id="12" name="Picture 11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1" y="3771901"/>
            <a:ext cx="9157371" cy="1371599"/>
          </a:xfrm>
          <a:prstGeom prst="rect">
            <a:avLst/>
          </a:prstGeom>
        </p:spPr>
      </p:pic>
      <p:cxnSp>
        <p:nvCxnSpPr>
          <p:cNvPr id="13" name="Straight Connector 12"/>
          <p:cNvCxnSpPr>
            <a:cxnSpLocks/>
          </p:cNvCxnSpPr>
          <p:nvPr userDrawn="1"/>
        </p:nvCxnSpPr>
        <p:spPr>
          <a:xfrm>
            <a:off x="-9329" y="3780234"/>
            <a:ext cx="9158733" cy="1191"/>
          </a:xfrm>
          <a:prstGeom prst="line">
            <a:avLst/>
          </a:prstGeom>
          <a:ln w="25400" cap="flat" cmpd="sng" algn="ctr">
            <a:solidFill>
              <a:srgbClr val="00B0F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>
            <a:cxnSpLocks/>
          </p:cNvCxnSpPr>
          <p:nvPr userDrawn="1"/>
        </p:nvCxnSpPr>
        <p:spPr>
          <a:xfrm>
            <a:off x="-9329" y="1367234"/>
            <a:ext cx="9158733" cy="1191"/>
          </a:xfrm>
          <a:prstGeom prst="line">
            <a:avLst/>
          </a:prstGeom>
          <a:ln w="25400" cap="flat" cmpd="sng" algn="ctr">
            <a:solidFill>
              <a:srgbClr val="00B0F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0" name="Picture 9">
            <a:extLst>
              <a:ext uri="{FF2B5EF4-FFF2-40B4-BE49-F238E27FC236}">
                <a16:creationId xmlns:a16="http://schemas.microsoft.com/office/drawing/2014/main" id="{E75D3E13-CC4F-7E49-B471-8878E909C360}"/>
              </a:ext>
            </a:extLst>
          </p:cNvPr>
          <p:cNvPicPr>
            <a:picLocks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130186" y="4819791"/>
            <a:ext cx="914400" cy="2651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5738268"/>
      </p:ext>
    </p:extLst>
  </p:cSld>
  <p:clrMapOvr>
    <a:masterClrMapping/>
  </p:clrMapOvr>
  <p:transition spd="slow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-Divider-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0"/>
            <a:ext cx="9157371" cy="1371599"/>
          </a:xfrm>
          <a:prstGeom prst="rect">
            <a:avLst/>
          </a:prstGeom>
        </p:spPr>
      </p:pic>
      <p:pic>
        <p:nvPicPr>
          <p:cNvPr id="14" name="Picture 13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1" y="3771901"/>
            <a:ext cx="9157371" cy="1371599"/>
          </a:xfrm>
          <a:prstGeom prst="rect">
            <a:avLst/>
          </a:prstGeom>
        </p:spPr>
      </p:pic>
      <p:sp>
        <p:nvSpPr>
          <p:cNvPr id="12" name="Title 4"/>
          <p:cNvSpPr txBox="1">
            <a:spLocks/>
          </p:cNvSpPr>
          <p:nvPr userDrawn="1"/>
        </p:nvSpPr>
        <p:spPr>
          <a:xfrm>
            <a:off x="1" y="2095500"/>
            <a:ext cx="9143999" cy="971550"/>
          </a:xfrm>
          <a:prstGeom prst="rect">
            <a:avLst/>
          </a:prstGeom>
          <a:solidFill>
            <a:srgbClr val="00597C">
              <a:alpha val="10000"/>
            </a:srgbClr>
          </a:solidFill>
        </p:spPr>
        <p:txBody>
          <a:bodyPr tIns="0" anchor="ctr">
            <a:norm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23848" y="2105025"/>
            <a:ext cx="8496300" cy="956120"/>
          </a:xfrm>
          <a:prstGeom prst="rect">
            <a:avLst/>
          </a:prstGeom>
        </p:spPr>
        <p:txBody>
          <a:bodyPr tIns="0" anchor="ctr">
            <a:normAutofit/>
          </a:bodyPr>
          <a:lstStyle>
            <a:lvl1pPr algn="ctr">
              <a:defRPr sz="2800" b="0" cap="none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cxnSp>
        <p:nvCxnSpPr>
          <p:cNvPr id="15" name="Straight Connector 14"/>
          <p:cNvCxnSpPr/>
          <p:nvPr userDrawn="1"/>
        </p:nvCxnSpPr>
        <p:spPr>
          <a:xfrm>
            <a:off x="-9329" y="3780234"/>
            <a:ext cx="9158733" cy="1191"/>
          </a:xfrm>
          <a:prstGeom prst="line">
            <a:avLst/>
          </a:prstGeom>
          <a:ln w="25400" cap="flat" cmpd="sng" algn="ctr">
            <a:solidFill>
              <a:srgbClr val="00B0F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 userDrawn="1"/>
        </p:nvCxnSpPr>
        <p:spPr>
          <a:xfrm>
            <a:off x="-9329" y="1367234"/>
            <a:ext cx="9158733" cy="1191"/>
          </a:xfrm>
          <a:prstGeom prst="line">
            <a:avLst/>
          </a:prstGeom>
          <a:ln w="25400" cap="flat" cmpd="sng" algn="ctr">
            <a:solidFill>
              <a:srgbClr val="00B0F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7" name="Picture 16">
            <a:extLst>
              <a:ext uri="{FF2B5EF4-FFF2-40B4-BE49-F238E27FC236}">
                <a16:creationId xmlns:a16="http://schemas.microsoft.com/office/drawing/2014/main" id="{54F72F09-2BBD-9049-A14A-1051BDD99E57}"/>
              </a:ext>
            </a:extLst>
          </p:cNvPr>
          <p:cNvPicPr>
            <a:picLocks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130186" y="4819791"/>
            <a:ext cx="914400" cy="265176"/>
          </a:xfrm>
          <a:prstGeom prst="rect">
            <a:avLst/>
          </a:prstGeom>
        </p:spPr>
      </p:pic>
      <p:sp>
        <p:nvSpPr>
          <p:cNvPr id="9" name="Text Placeholder 5">
            <a:extLst>
              <a:ext uri="{FF2B5EF4-FFF2-40B4-BE49-F238E27FC236}">
                <a16:creationId xmlns:a16="http://schemas.microsoft.com/office/drawing/2014/main" id="{550092C9-A09F-7245-8D15-AEFDA532881C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23849" y="4846321"/>
            <a:ext cx="7733363" cy="240029"/>
          </a:xfrm>
          <a:prstGeom prst="rect">
            <a:avLst/>
          </a:prstGeom>
        </p:spPr>
        <p:txBody>
          <a:bodyPr vert="horz" anchor="ctr"/>
          <a:lstStyle>
            <a:lvl1pPr marL="0" indent="0" algn="l">
              <a:spcBef>
                <a:spcPts val="0"/>
              </a:spcBef>
              <a:buNone/>
              <a:defRPr sz="1050" b="0" baseline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/>
              <a:t>Click to Add Source</a:t>
            </a:r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1CCC311E-DA3E-AB41-BF2C-7398324BA555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323849" y="-7144"/>
            <a:ext cx="8839200" cy="363760"/>
          </a:xfrm>
          <a:prstGeom prst="rect">
            <a:avLst/>
          </a:prstGeom>
        </p:spPr>
        <p:txBody>
          <a:bodyPr lIns="91440" anchor="b">
            <a:normAutofit/>
          </a:bodyPr>
          <a:lstStyle>
            <a:lvl1pPr marL="0" indent="0">
              <a:spcBef>
                <a:spcPts val="0"/>
              </a:spcBef>
              <a:buNone/>
              <a:defRPr sz="1100" b="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dirty="0"/>
              <a:t>CLICK TO ADD SECTION TOPIC (OPTIONAL)</a:t>
            </a:r>
          </a:p>
        </p:txBody>
      </p:sp>
    </p:spTree>
    <p:extLst>
      <p:ext uri="{BB962C8B-B14F-4D97-AF65-F5344CB8AC3E}">
        <p14:creationId xmlns:p14="http://schemas.microsoft.com/office/powerpoint/2010/main" val="3880678036"/>
      </p:ext>
    </p:extLst>
  </p:cSld>
  <p:clrMapOvr>
    <a:masterClrMapping/>
  </p:clrMapOvr>
  <p:transition spd="slow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-Sol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4">
            <a:extLst>
              <a:ext uri="{FF2B5EF4-FFF2-40B4-BE49-F238E27FC236}">
                <a16:creationId xmlns:a16="http://schemas.microsoft.com/office/drawing/2014/main" id="{E36BB952-50A8-AE49-87A9-BEC72E8DE500}"/>
              </a:ext>
            </a:extLst>
          </p:cNvPr>
          <p:cNvSpPr txBox="1">
            <a:spLocks/>
          </p:cNvSpPr>
          <p:nvPr userDrawn="1"/>
        </p:nvSpPr>
        <p:spPr>
          <a:xfrm>
            <a:off x="1" y="1371600"/>
            <a:ext cx="9143999" cy="2400300"/>
          </a:xfrm>
          <a:prstGeom prst="rect">
            <a:avLst/>
          </a:prstGeom>
          <a:solidFill>
            <a:srgbClr val="00597C">
              <a:alpha val="10000"/>
            </a:srgbClr>
          </a:solidFill>
        </p:spPr>
        <p:txBody>
          <a:bodyPr tIns="0" anchor="ctr">
            <a:norm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13" name="Picture 12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0"/>
            <a:ext cx="9157371" cy="1371599"/>
          </a:xfrm>
          <a:prstGeom prst="rect">
            <a:avLst/>
          </a:prstGeom>
        </p:spPr>
      </p:pic>
      <p:pic>
        <p:nvPicPr>
          <p:cNvPr id="14" name="Picture 13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1" y="3771901"/>
            <a:ext cx="9157371" cy="137159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2105025"/>
            <a:ext cx="9144000" cy="956120"/>
          </a:xfrm>
          <a:prstGeom prst="rect">
            <a:avLst/>
          </a:prstGeom>
        </p:spPr>
        <p:txBody>
          <a:bodyPr tIns="0" anchor="ctr">
            <a:normAutofit/>
          </a:bodyPr>
          <a:lstStyle>
            <a:lvl1pPr algn="ctr">
              <a:defRPr sz="2800" b="0" cap="none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cxnSp>
        <p:nvCxnSpPr>
          <p:cNvPr id="15" name="Straight Connector 14"/>
          <p:cNvCxnSpPr/>
          <p:nvPr userDrawn="1"/>
        </p:nvCxnSpPr>
        <p:spPr>
          <a:xfrm>
            <a:off x="-9329" y="3780234"/>
            <a:ext cx="9158733" cy="1191"/>
          </a:xfrm>
          <a:prstGeom prst="line">
            <a:avLst/>
          </a:prstGeom>
          <a:ln w="25400" cap="flat" cmpd="sng" algn="ctr">
            <a:solidFill>
              <a:srgbClr val="00B0F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 userDrawn="1"/>
        </p:nvCxnSpPr>
        <p:spPr>
          <a:xfrm>
            <a:off x="-9329" y="1367234"/>
            <a:ext cx="9158733" cy="1191"/>
          </a:xfrm>
          <a:prstGeom prst="line">
            <a:avLst/>
          </a:prstGeom>
          <a:ln w="25400" cap="flat" cmpd="sng" algn="ctr">
            <a:solidFill>
              <a:srgbClr val="00B0F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7" name="Picture 16">
            <a:extLst>
              <a:ext uri="{FF2B5EF4-FFF2-40B4-BE49-F238E27FC236}">
                <a16:creationId xmlns:a16="http://schemas.microsoft.com/office/drawing/2014/main" id="{54F72F09-2BBD-9049-A14A-1051BDD99E57}"/>
              </a:ext>
            </a:extLst>
          </p:cNvPr>
          <p:cNvPicPr>
            <a:picLocks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130186" y="4819791"/>
            <a:ext cx="914400" cy="2651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8810326"/>
      </p:ext>
    </p:extLst>
  </p:cSld>
  <p:clrMapOvr>
    <a:masterClrMapping/>
  </p:clrMapOvr>
  <p:transition spd="slow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0"/>
            <a:ext cx="9157371" cy="1371599"/>
          </a:xfrm>
          <a:prstGeom prst="rect">
            <a:avLst/>
          </a:prstGeom>
        </p:spPr>
      </p:pic>
      <p:pic>
        <p:nvPicPr>
          <p:cNvPr id="14" name="Picture 13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1" y="3771901"/>
            <a:ext cx="9157371" cy="1371599"/>
          </a:xfrm>
          <a:prstGeom prst="rect">
            <a:avLst/>
          </a:prstGeom>
        </p:spPr>
      </p:pic>
      <p:sp>
        <p:nvSpPr>
          <p:cNvPr id="12" name="Title 4"/>
          <p:cNvSpPr txBox="1">
            <a:spLocks/>
          </p:cNvSpPr>
          <p:nvPr userDrawn="1"/>
        </p:nvSpPr>
        <p:spPr>
          <a:xfrm>
            <a:off x="1" y="1371600"/>
            <a:ext cx="9143999" cy="2400300"/>
          </a:xfrm>
          <a:prstGeom prst="rect">
            <a:avLst/>
          </a:prstGeom>
          <a:gradFill flip="none" rotWithShape="1">
            <a:gsLst>
              <a:gs pos="0">
                <a:srgbClr val="006D9A">
                  <a:alpha val="50000"/>
                </a:srgbClr>
              </a:gs>
              <a:gs pos="50000">
                <a:schemeClr val="bg1"/>
              </a:gs>
              <a:gs pos="100000">
                <a:srgbClr val="006D9A">
                  <a:alpha val="50000"/>
                </a:srgbClr>
              </a:gs>
            </a:gsLst>
            <a:lin ang="5400000" scaled="0"/>
            <a:tileRect/>
          </a:gradFill>
        </p:spPr>
        <p:txBody>
          <a:bodyPr tIns="0" anchor="ctr">
            <a:norm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2105025"/>
            <a:ext cx="9144000" cy="956120"/>
          </a:xfrm>
          <a:prstGeom prst="rect">
            <a:avLst/>
          </a:prstGeom>
          <a:solidFill>
            <a:schemeClr val="bg1"/>
          </a:solidFill>
        </p:spPr>
        <p:txBody>
          <a:bodyPr tIns="0" anchor="ctr">
            <a:normAutofit/>
          </a:bodyPr>
          <a:lstStyle>
            <a:lvl1pPr algn="ctr">
              <a:defRPr sz="2800" b="0" cap="none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cxnSp>
        <p:nvCxnSpPr>
          <p:cNvPr id="15" name="Straight Connector 14"/>
          <p:cNvCxnSpPr/>
          <p:nvPr userDrawn="1"/>
        </p:nvCxnSpPr>
        <p:spPr>
          <a:xfrm>
            <a:off x="-7493" y="3780234"/>
            <a:ext cx="9158733" cy="1191"/>
          </a:xfrm>
          <a:prstGeom prst="line">
            <a:avLst/>
          </a:prstGeom>
          <a:ln w="25400" cap="flat" cmpd="sng" algn="ctr">
            <a:solidFill>
              <a:srgbClr val="00B0F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 userDrawn="1"/>
        </p:nvCxnSpPr>
        <p:spPr>
          <a:xfrm>
            <a:off x="-9329" y="1367234"/>
            <a:ext cx="9158733" cy="1191"/>
          </a:xfrm>
          <a:prstGeom prst="line">
            <a:avLst/>
          </a:prstGeom>
          <a:ln w="25400" cap="flat" cmpd="sng" algn="ctr">
            <a:solidFill>
              <a:srgbClr val="00B0F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7" name="Picture 16">
            <a:extLst>
              <a:ext uri="{FF2B5EF4-FFF2-40B4-BE49-F238E27FC236}">
                <a16:creationId xmlns:a16="http://schemas.microsoft.com/office/drawing/2014/main" id="{54F47EEC-7D64-BC44-B74A-8AB7EC9C1146}"/>
              </a:ext>
            </a:extLst>
          </p:cNvPr>
          <p:cNvPicPr>
            <a:picLocks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130186" y="4819791"/>
            <a:ext cx="914400" cy="2651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3079281"/>
      </p:ext>
    </p:extLst>
  </p:cSld>
  <p:clrMapOvr>
    <a:masterClrMapping/>
  </p:clrMapOvr>
  <p:transition spd="slow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ph-Image-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 userDrawn="1"/>
        </p:nvSpPr>
        <p:spPr>
          <a:xfrm>
            <a:off x="0" y="971551"/>
            <a:ext cx="9153144" cy="4192523"/>
          </a:xfrm>
          <a:prstGeom prst="rect">
            <a:avLst/>
          </a:prstGeom>
          <a:gradFill>
            <a:gsLst>
              <a:gs pos="0">
                <a:srgbClr val="004E66"/>
              </a:gs>
              <a:gs pos="100000">
                <a:srgbClr val="00779D"/>
              </a:gs>
            </a:gsLst>
          </a:gra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cxnSp>
        <p:nvCxnSpPr>
          <p:cNvPr id="19" name="Straight Connector 18"/>
          <p:cNvCxnSpPr/>
          <p:nvPr userDrawn="1"/>
        </p:nvCxnSpPr>
        <p:spPr>
          <a:xfrm>
            <a:off x="-9329" y="962025"/>
            <a:ext cx="9158733" cy="1191"/>
          </a:xfrm>
          <a:prstGeom prst="line">
            <a:avLst/>
          </a:prstGeom>
          <a:ln w="25400" cap="flat" cmpd="sng" algn="ctr">
            <a:solidFill>
              <a:srgbClr val="00B0F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1" name="Picture 20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0"/>
            <a:ext cx="9157371" cy="960120"/>
          </a:xfrm>
          <a:prstGeom prst="rect">
            <a:avLst/>
          </a:prstGeom>
        </p:spPr>
      </p:pic>
      <p:sp>
        <p:nvSpPr>
          <p:cNvPr id="24" name="Title 1"/>
          <p:cNvSpPr>
            <a:spLocks noGrp="1"/>
          </p:cNvSpPr>
          <p:nvPr>
            <p:ph type="title"/>
          </p:nvPr>
        </p:nvSpPr>
        <p:spPr>
          <a:xfrm>
            <a:off x="323850" y="171450"/>
            <a:ext cx="8515350" cy="74295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algn="l">
              <a:defRPr sz="2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0C5D8D2-47A9-4648-ADAF-AF4DDAB936D3}"/>
              </a:ext>
            </a:extLst>
          </p:cNvPr>
          <p:cNvPicPr>
            <a:picLocks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130186" y="4819791"/>
            <a:ext cx="914400" cy="265176"/>
          </a:xfrm>
          <a:prstGeom prst="rect">
            <a:avLst/>
          </a:prstGeom>
        </p:spPr>
      </p:pic>
      <p:sp>
        <p:nvSpPr>
          <p:cNvPr id="9" name="Text Placeholder 5">
            <a:extLst>
              <a:ext uri="{FF2B5EF4-FFF2-40B4-BE49-F238E27FC236}">
                <a16:creationId xmlns:a16="http://schemas.microsoft.com/office/drawing/2014/main" id="{42E694FF-BE93-494A-8335-D80A3BE9892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23849" y="4846321"/>
            <a:ext cx="7733363" cy="240029"/>
          </a:xfrm>
          <a:prstGeom prst="rect">
            <a:avLst/>
          </a:prstGeom>
        </p:spPr>
        <p:txBody>
          <a:bodyPr vert="horz" anchor="ctr"/>
          <a:lstStyle>
            <a:lvl1pPr marL="0" indent="0" algn="l">
              <a:spcBef>
                <a:spcPts val="0"/>
              </a:spcBef>
              <a:buNone/>
              <a:defRPr sz="1050" b="0" baseline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/>
              <a:t>Click to Add Source</a:t>
            </a:r>
          </a:p>
        </p:txBody>
      </p:sp>
    </p:spTree>
    <p:extLst>
      <p:ext uri="{BB962C8B-B14F-4D97-AF65-F5344CB8AC3E}">
        <p14:creationId xmlns:p14="http://schemas.microsoft.com/office/powerpoint/2010/main" val="2051987732"/>
      </p:ext>
    </p:extLst>
  </p:cSld>
  <p:clrMapOvr>
    <a:masterClrMapping/>
  </p:clrMapOvr>
  <p:transition spd="slow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ph-Image-Blac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 userDrawn="1"/>
        </p:nvSpPr>
        <p:spPr>
          <a:xfrm>
            <a:off x="0" y="971551"/>
            <a:ext cx="9153144" cy="4192523"/>
          </a:xfrm>
          <a:prstGeom prst="rect">
            <a:avLst/>
          </a:prstGeom>
          <a:solidFill>
            <a:schemeClr val="tx1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cxnSp>
        <p:nvCxnSpPr>
          <p:cNvPr id="19" name="Straight Connector 18"/>
          <p:cNvCxnSpPr/>
          <p:nvPr userDrawn="1"/>
        </p:nvCxnSpPr>
        <p:spPr>
          <a:xfrm>
            <a:off x="-9329" y="962025"/>
            <a:ext cx="9158733" cy="1191"/>
          </a:xfrm>
          <a:prstGeom prst="line">
            <a:avLst/>
          </a:prstGeom>
          <a:ln w="25400" cap="flat" cmpd="sng" algn="ctr">
            <a:solidFill>
              <a:srgbClr val="00B0F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1" name="Picture 20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0"/>
            <a:ext cx="9157371" cy="960120"/>
          </a:xfrm>
          <a:prstGeom prst="rect">
            <a:avLst/>
          </a:prstGeom>
        </p:spPr>
      </p:pic>
      <p:sp>
        <p:nvSpPr>
          <p:cNvPr id="24" name="Title 1"/>
          <p:cNvSpPr>
            <a:spLocks noGrp="1"/>
          </p:cNvSpPr>
          <p:nvPr>
            <p:ph type="title"/>
          </p:nvPr>
        </p:nvSpPr>
        <p:spPr>
          <a:xfrm>
            <a:off x="323850" y="171450"/>
            <a:ext cx="8515350" cy="74295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algn="l">
              <a:defRPr sz="2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0C5D8D2-47A9-4648-ADAF-AF4DDAB936D3}"/>
              </a:ext>
            </a:extLst>
          </p:cNvPr>
          <p:cNvPicPr>
            <a:picLocks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130186" y="4819791"/>
            <a:ext cx="914400" cy="265176"/>
          </a:xfrm>
          <a:prstGeom prst="rect">
            <a:avLst/>
          </a:prstGeom>
        </p:spPr>
      </p:pic>
      <p:sp>
        <p:nvSpPr>
          <p:cNvPr id="9" name="Text Placeholder 5">
            <a:extLst>
              <a:ext uri="{FF2B5EF4-FFF2-40B4-BE49-F238E27FC236}">
                <a16:creationId xmlns:a16="http://schemas.microsoft.com/office/drawing/2014/main" id="{42E694FF-BE93-494A-8335-D80A3BE9892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23849" y="4846321"/>
            <a:ext cx="7733363" cy="240029"/>
          </a:xfrm>
          <a:prstGeom prst="rect">
            <a:avLst/>
          </a:prstGeom>
        </p:spPr>
        <p:txBody>
          <a:bodyPr vert="horz" anchor="ctr"/>
          <a:lstStyle>
            <a:lvl1pPr marL="0" indent="0" algn="l">
              <a:spcBef>
                <a:spcPts val="0"/>
              </a:spcBef>
              <a:buNone/>
              <a:defRPr sz="1050" b="0" baseline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/>
              <a:t>Click to Add Source</a:t>
            </a:r>
          </a:p>
        </p:txBody>
      </p:sp>
    </p:spTree>
    <p:extLst>
      <p:ext uri="{BB962C8B-B14F-4D97-AF65-F5344CB8AC3E}">
        <p14:creationId xmlns:p14="http://schemas.microsoft.com/office/powerpoint/2010/main" val="3069492155"/>
      </p:ext>
    </p:extLst>
  </p:cSld>
  <p:clrMapOvr>
    <a:masterClrMapping/>
  </p:clrMapOvr>
  <p:transition spd="slow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-Lar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D53D4D4E-CA73-CE48-9341-CA63C4422E0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130186" y="4829794"/>
            <a:ext cx="914400" cy="268185"/>
          </a:xfrm>
          <a:prstGeom prst="rect">
            <a:avLst/>
          </a:prstGeom>
        </p:spPr>
      </p:pic>
      <p:pic>
        <p:nvPicPr>
          <p:cNvPr id="16" name="Picture 15"/>
          <p:cNvPicPr>
            <a:picLocks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0"/>
            <a:ext cx="9157371" cy="96012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23850" y="171450"/>
            <a:ext cx="8515350" cy="74295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algn="l">
              <a:defRPr sz="240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Large-Font Text Slide: click to add title</a:t>
            </a:r>
          </a:p>
        </p:txBody>
      </p:sp>
      <p:cxnSp>
        <p:nvCxnSpPr>
          <p:cNvPr id="17" name="Straight Connector 16"/>
          <p:cNvCxnSpPr/>
          <p:nvPr userDrawn="1"/>
        </p:nvCxnSpPr>
        <p:spPr>
          <a:xfrm>
            <a:off x="-9329" y="962025"/>
            <a:ext cx="9158733" cy="1191"/>
          </a:xfrm>
          <a:prstGeom prst="line">
            <a:avLst/>
          </a:prstGeom>
          <a:ln w="25400" cap="flat" cmpd="sng" algn="ctr">
            <a:solidFill>
              <a:srgbClr val="00B0F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ext Placeholder 5">
            <a:extLst>
              <a:ext uri="{FF2B5EF4-FFF2-40B4-BE49-F238E27FC236}">
                <a16:creationId xmlns:a16="http://schemas.microsoft.com/office/drawing/2014/main" id="{9A681A14-7A84-7F43-AE92-51583060A7F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23849" y="4846321"/>
            <a:ext cx="7733363" cy="240029"/>
          </a:xfrm>
          <a:prstGeom prst="rect">
            <a:avLst/>
          </a:prstGeom>
        </p:spPr>
        <p:txBody>
          <a:bodyPr vert="horz" anchor="ctr"/>
          <a:lstStyle>
            <a:lvl1pPr marL="0" indent="0" algn="l">
              <a:spcBef>
                <a:spcPts val="0"/>
              </a:spcBef>
              <a:buNone/>
              <a:defRPr sz="1050" b="0" baseline="0">
                <a:solidFill>
                  <a:srgbClr val="285078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/>
              <a:t>Click to Add Source</a:t>
            </a:r>
          </a:p>
        </p:txBody>
      </p:sp>
      <p:sp>
        <p:nvSpPr>
          <p:cNvPr id="9" name="Content Placeholder 3">
            <a:extLst>
              <a:ext uri="{FF2B5EF4-FFF2-40B4-BE49-F238E27FC236}">
                <a16:creationId xmlns:a16="http://schemas.microsoft.com/office/drawing/2014/main" id="{82568E9B-001A-3C4B-92D6-08A79194F9D9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323850" y="1135604"/>
            <a:ext cx="8515350" cy="3600450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marL="205740" indent="-171450">
              <a:lnSpc>
                <a:spcPct val="100000"/>
              </a:lnSpc>
              <a:spcBef>
                <a:spcPts val="1200"/>
              </a:spcBef>
              <a:buClr>
                <a:srgbClr val="0070C0"/>
              </a:buClr>
              <a:buSzPct val="100000"/>
              <a:buFont typeface="Arial"/>
              <a:buChar char="•"/>
              <a:defRPr sz="2400" baseline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62915" marR="0" indent="-171450" algn="l" defTabSz="6858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70C0"/>
              </a:buClr>
              <a:buSzPct val="100000"/>
              <a:buFont typeface="Lucida Grande"/>
              <a:buChar char="-"/>
              <a:tabLst/>
              <a:defRPr sz="2000" baseline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640080" indent="-137160">
              <a:lnSpc>
                <a:spcPct val="100000"/>
              </a:lnSpc>
              <a:spcBef>
                <a:spcPts val="300"/>
              </a:spcBef>
              <a:buClr>
                <a:srgbClr val="0070C0"/>
              </a:buClr>
              <a:buSzPct val="100000"/>
              <a:defRPr sz="18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500"/>
            </a:lvl4pPr>
            <a:lvl5pPr>
              <a:defRPr sz="15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dirty="0"/>
              <a:t>First Level Text (click Return TAB to get to next level text)</a:t>
            </a:r>
          </a:p>
          <a:p>
            <a:pPr lvl="1"/>
            <a:r>
              <a:rPr lang="en-US" dirty="0"/>
              <a:t>Second level (click shift TAB to get back to First Level)</a:t>
            </a:r>
          </a:p>
          <a:p>
            <a:pPr lvl="2"/>
            <a:r>
              <a:rPr lang="en-US" dirty="0"/>
              <a:t>Click Return Tab to get to Third-Level Text 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2396428"/>
      </p:ext>
    </p:extLst>
  </p:cSld>
  <p:clrMapOvr>
    <a:masterClrMapping/>
  </p:clrMapOvr>
  <p:transition spd="slow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pen Blue with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0"/>
            <a:ext cx="9157371" cy="515493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7E7F697-0452-FD41-8395-6BF13DCE8E98}"/>
              </a:ext>
            </a:extLst>
          </p:cNvPr>
          <p:cNvPicPr>
            <a:picLocks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130186" y="4819791"/>
            <a:ext cx="914400" cy="265176"/>
          </a:xfrm>
          <a:prstGeom prst="rect">
            <a:avLst/>
          </a:prstGeom>
        </p:spPr>
      </p:pic>
      <p:sp>
        <p:nvSpPr>
          <p:cNvPr id="7" name="Text Placeholder 5">
            <a:extLst>
              <a:ext uri="{FF2B5EF4-FFF2-40B4-BE49-F238E27FC236}">
                <a16:creationId xmlns:a16="http://schemas.microsoft.com/office/drawing/2014/main" id="{C5375E53-0C80-A84B-AAA8-6B394E1E6F30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23849" y="4846321"/>
            <a:ext cx="7733363" cy="240029"/>
          </a:xfrm>
          <a:prstGeom prst="rect">
            <a:avLst/>
          </a:prstGeom>
        </p:spPr>
        <p:txBody>
          <a:bodyPr vert="horz" anchor="ctr"/>
          <a:lstStyle>
            <a:lvl1pPr marL="0" indent="0" algn="l">
              <a:spcBef>
                <a:spcPts val="0"/>
              </a:spcBef>
              <a:buNone/>
              <a:defRPr sz="1050" b="0" baseline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/>
              <a:t>Click to Add Source</a:t>
            </a:r>
          </a:p>
        </p:txBody>
      </p:sp>
    </p:spTree>
    <p:extLst>
      <p:ext uri="{BB962C8B-B14F-4D97-AF65-F5344CB8AC3E}">
        <p14:creationId xmlns:p14="http://schemas.microsoft.com/office/powerpoint/2010/main" val="3193000395"/>
      </p:ext>
    </p:extLst>
  </p:cSld>
  <p:clrMapOvr>
    <a:masterClrMapping/>
  </p:clrMapOvr>
  <p:transition spd="slow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Open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Art band"/>
          <p:cNvPicPr>
            <a:picLocks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-9768" y="12"/>
            <a:ext cx="9162286" cy="1728216"/>
          </a:xfrm>
          <a:prstGeom prst="rect">
            <a:avLst/>
          </a:prstGeom>
        </p:spPr>
      </p:pic>
      <p:pic>
        <p:nvPicPr>
          <p:cNvPr id="15" name="Art band"/>
          <p:cNvPicPr>
            <a:picLocks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 flipV="1">
            <a:off x="-9768" y="1719655"/>
            <a:ext cx="9162286" cy="1728216"/>
          </a:xfrm>
          <a:prstGeom prst="rect">
            <a:avLst/>
          </a:prstGeom>
        </p:spPr>
      </p:pic>
      <p:pic>
        <p:nvPicPr>
          <p:cNvPr id="18" name="Art band"/>
          <p:cNvPicPr>
            <a:picLocks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-9768" y="3437819"/>
            <a:ext cx="9162286" cy="1714500"/>
          </a:xfrm>
          <a:prstGeom prst="rect">
            <a:avLst/>
          </a:prstGeom>
        </p:spPr>
      </p:pic>
      <p:sp>
        <p:nvSpPr>
          <p:cNvPr id="19" name="header whiteout"/>
          <p:cNvSpPr/>
          <p:nvPr userDrawn="1"/>
        </p:nvSpPr>
        <p:spPr>
          <a:xfrm>
            <a:off x="0" y="0"/>
            <a:ext cx="9162288" cy="5169282"/>
          </a:xfrm>
          <a:prstGeom prst="rect">
            <a:avLst/>
          </a:prstGeom>
          <a:gradFill flip="none" rotWithShape="1">
            <a:gsLst>
              <a:gs pos="0">
                <a:srgbClr val="124073">
                  <a:alpha val="12000"/>
                </a:srgbClr>
              </a:gs>
              <a:gs pos="100000">
                <a:srgbClr val="124073">
                  <a:alpha val="73000"/>
                </a:srgb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>
              <a:solidFill>
                <a:srgbClr val="12406A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8697942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hf hdr="0" dt="0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-Rectangl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33400" y="1950244"/>
            <a:ext cx="3657600" cy="514350"/>
          </a:xfrm>
          <a:prstGeom prst="rect">
            <a:avLst/>
          </a:prstGeom>
        </p:spPr>
        <p:txBody>
          <a:bodyPr tIns="0" anchor="t">
            <a:normAutofit/>
          </a:bodyPr>
          <a:lstStyle>
            <a:lvl1pPr algn="l">
              <a:defRPr sz="2400" b="0" cap="none">
                <a:solidFill>
                  <a:srgbClr val="003A7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Title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533400" y="1521619"/>
            <a:ext cx="3657600" cy="400050"/>
          </a:xfrm>
          <a:prstGeom prst="rect">
            <a:avLst/>
          </a:prstGeom>
        </p:spPr>
        <p:txBody>
          <a:bodyPr bIns="0" anchor="b"/>
          <a:lstStyle>
            <a:lvl1pPr marL="0" indent="0" algn="l">
              <a:buNone/>
              <a:defRPr sz="1800" cap="small" baseline="0">
                <a:solidFill>
                  <a:srgbClr val="003A7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subtitle</a:t>
            </a:r>
          </a:p>
        </p:txBody>
      </p:sp>
      <p:sp>
        <p:nvSpPr>
          <p:cNvPr id="14" name="Rectangle 13"/>
          <p:cNvSpPr/>
          <p:nvPr/>
        </p:nvSpPr>
        <p:spPr>
          <a:xfrm>
            <a:off x="9526" y="2571752"/>
            <a:ext cx="4572001" cy="1209674"/>
          </a:xfrm>
          <a:prstGeom prst="rect">
            <a:avLst/>
          </a:prstGeom>
          <a:solidFill>
            <a:srgbClr val="0070C0">
              <a:alpha val="15000"/>
            </a:srgbClr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5" name="Rectangle 14"/>
          <p:cNvSpPr/>
          <p:nvPr/>
        </p:nvSpPr>
        <p:spPr>
          <a:xfrm>
            <a:off x="4588934" y="1371600"/>
            <a:ext cx="4572001" cy="1185863"/>
          </a:xfrm>
          <a:prstGeom prst="rect">
            <a:avLst/>
          </a:prstGeom>
          <a:solidFill>
            <a:srgbClr val="0070C0">
              <a:alpha val="15000"/>
            </a:srgbClr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7" name="Content Placeholder 16"/>
          <p:cNvSpPr>
            <a:spLocks noGrp="1"/>
          </p:cNvSpPr>
          <p:nvPr>
            <p:ph sz="quarter" idx="10" hasCustomPrompt="1"/>
          </p:nvPr>
        </p:nvSpPr>
        <p:spPr>
          <a:xfrm>
            <a:off x="4876800" y="2686050"/>
            <a:ext cx="3962400" cy="914400"/>
          </a:xfrm>
          <a:prstGeom prst="rect">
            <a:avLst/>
          </a:prstGeom>
        </p:spPr>
        <p:txBody>
          <a:bodyPr/>
          <a:lstStyle>
            <a:lvl1pPr marL="171450" indent="-171450">
              <a:defRPr sz="1500">
                <a:solidFill>
                  <a:srgbClr val="003A7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edit text</a:t>
            </a:r>
          </a:p>
        </p:txBody>
      </p:sp>
      <p:pic>
        <p:nvPicPr>
          <p:cNvPr id="18" name="Picture 17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0"/>
            <a:ext cx="9157371" cy="1371599"/>
          </a:xfrm>
          <a:prstGeom prst="rect">
            <a:avLst/>
          </a:prstGeom>
        </p:spPr>
      </p:pic>
      <p:cxnSp>
        <p:nvCxnSpPr>
          <p:cNvPr id="21" name="Straight Connector 20"/>
          <p:cNvCxnSpPr/>
          <p:nvPr userDrawn="1"/>
        </p:nvCxnSpPr>
        <p:spPr>
          <a:xfrm>
            <a:off x="-9329" y="1367234"/>
            <a:ext cx="9158733" cy="1191"/>
          </a:xfrm>
          <a:prstGeom prst="line">
            <a:avLst/>
          </a:prstGeom>
          <a:ln w="25400" cap="flat" cmpd="sng" algn="ctr">
            <a:solidFill>
              <a:srgbClr val="00B0F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2" name="Picture 21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1" y="3771901"/>
            <a:ext cx="9157371" cy="1371599"/>
          </a:xfrm>
          <a:prstGeom prst="rect">
            <a:avLst/>
          </a:prstGeom>
        </p:spPr>
      </p:pic>
      <p:cxnSp>
        <p:nvCxnSpPr>
          <p:cNvPr id="23" name="Straight Connector 22"/>
          <p:cNvCxnSpPr/>
          <p:nvPr userDrawn="1"/>
        </p:nvCxnSpPr>
        <p:spPr>
          <a:xfrm>
            <a:off x="-9329" y="3780234"/>
            <a:ext cx="9158733" cy="1191"/>
          </a:xfrm>
          <a:prstGeom prst="line">
            <a:avLst/>
          </a:prstGeom>
          <a:ln w="25400" cap="flat" cmpd="sng" algn="ctr">
            <a:solidFill>
              <a:srgbClr val="00B0F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6" name="Picture 15">
            <a:extLst>
              <a:ext uri="{FF2B5EF4-FFF2-40B4-BE49-F238E27FC236}">
                <a16:creationId xmlns:a16="http://schemas.microsoft.com/office/drawing/2014/main" id="{91F3C7D4-0781-8845-8825-89A145A9DF09}"/>
              </a:ext>
            </a:extLst>
          </p:cNvPr>
          <p:cNvPicPr>
            <a:picLocks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130186" y="4819791"/>
            <a:ext cx="914400" cy="2651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1788918"/>
      </p:ext>
    </p:extLst>
  </p:cSld>
  <p:clrMapOvr>
    <a:masterClrMapping/>
  </p:clrMapOvr>
  <p:transition spd="slow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closure-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D53D4D4E-CA73-CE48-9341-CA63C4422E0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130186" y="4829794"/>
            <a:ext cx="914400" cy="268185"/>
          </a:xfrm>
          <a:prstGeom prst="rect">
            <a:avLst/>
          </a:prstGeom>
        </p:spPr>
      </p:pic>
      <p:pic>
        <p:nvPicPr>
          <p:cNvPr id="16" name="Picture 15"/>
          <p:cNvPicPr>
            <a:picLocks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0"/>
            <a:ext cx="9157371" cy="96012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23850" y="171450"/>
            <a:ext cx="8515350" cy="74295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algn="l">
              <a:defRPr sz="240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Disclosures</a:t>
            </a:r>
          </a:p>
        </p:txBody>
      </p:sp>
      <p:cxnSp>
        <p:nvCxnSpPr>
          <p:cNvPr id="17" name="Straight Connector 16"/>
          <p:cNvCxnSpPr/>
          <p:nvPr userDrawn="1"/>
        </p:nvCxnSpPr>
        <p:spPr>
          <a:xfrm>
            <a:off x="-9329" y="962025"/>
            <a:ext cx="9158733" cy="1191"/>
          </a:xfrm>
          <a:prstGeom prst="line">
            <a:avLst/>
          </a:prstGeom>
          <a:ln w="25400" cap="flat" cmpd="sng" algn="ctr">
            <a:solidFill>
              <a:srgbClr val="00B0F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Text Placeholder 5">
            <a:extLst>
              <a:ext uri="{FF2B5EF4-FFF2-40B4-BE49-F238E27FC236}">
                <a16:creationId xmlns:a16="http://schemas.microsoft.com/office/drawing/2014/main" id="{7E488213-315E-8B44-A5C0-27244905129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23849" y="4846321"/>
            <a:ext cx="7733363" cy="240029"/>
          </a:xfrm>
          <a:prstGeom prst="rect">
            <a:avLst/>
          </a:prstGeom>
        </p:spPr>
        <p:txBody>
          <a:bodyPr vert="horz" anchor="ctr"/>
          <a:lstStyle>
            <a:lvl1pPr marL="0" indent="0" algn="l">
              <a:spcBef>
                <a:spcPts val="0"/>
              </a:spcBef>
              <a:buNone/>
              <a:defRPr sz="1050" b="0" baseline="0">
                <a:solidFill>
                  <a:srgbClr val="285078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/>
              <a:t>Click to Add Source</a:t>
            </a:r>
          </a:p>
        </p:txBody>
      </p:sp>
      <p:sp>
        <p:nvSpPr>
          <p:cNvPr id="9" name="Content Placeholder 3">
            <a:extLst>
              <a:ext uri="{FF2B5EF4-FFF2-40B4-BE49-F238E27FC236}">
                <a16:creationId xmlns:a16="http://schemas.microsoft.com/office/drawing/2014/main" id="{73EF870E-42BF-9B46-A4A3-4BBBF5EE82C2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323850" y="1135604"/>
            <a:ext cx="8515350" cy="3600450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marL="205740" indent="-171450">
              <a:lnSpc>
                <a:spcPct val="100000"/>
              </a:lnSpc>
              <a:spcBef>
                <a:spcPts val="1200"/>
              </a:spcBef>
              <a:buClr>
                <a:srgbClr val="0070C0"/>
              </a:buClr>
              <a:buSzPct val="100000"/>
              <a:buFont typeface="Arial"/>
              <a:buChar char="•"/>
              <a:defRPr sz="2000" baseline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62915" marR="0" indent="-171450" algn="l" defTabSz="6858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70C0"/>
              </a:buClr>
              <a:buSzPct val="100000"/>
              <a:buFont typeface="Lucida Grande"/>
              <a:buChar char="-"/>
              <a:tabLst/>
              <a:defRPr sz="2000" baseline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640080" indent="-137160">
              <a:lnSpc>
                <a:spcPct val="100000"/>
              </a:lnSpc>
              <a:spcBef>
                <a:spcPts val="300"/>
              </a:spcBef>
              <a:buClr>
                <a:srgbClr val="0070C0"/>
              </a:buClr>
              <a:buSzPct val="100000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500"/>
            </a:lvl4pPr>
            <a:lvl5pPr>
              <a:defRPr sz="15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dirty="0"/>
              <a:t>First Level Text</a:t>
            </a:r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9809073"/>
      </p:ext>
    </p:extLst>
  </p:cSld>
  <p:clrMapOvr>
    <a:masterClrMapping/>
  </p:clrMapOvr>
  <p:transition spd="slow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-White with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C5658E2C-841F-2BA4-B375-A6E3ACABE37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130186" y="4829794"/>
            <a:ext cx="914400" cy="2681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3878355"/>
      </p:ext>
    </p:extLst>
  </p:cSld>
  <p:clrMapOvr>
    <a:masterClrMapping/>
  </p:clrMapOvr>
  <p:transition spd="slow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hite no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18344228"/>
      </p:ext>
    </p:extLst>
  </p:cSld>
  <p:clrMapOvr>
    <a:masterClrMapping/>
  </p:clrMapOvr>
  <p:transition spd="slow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nding-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F60F0B8B-66F2-DF43-BD77-6C2E0DA2E6A6}"/>
              </a:ext>
            </a:extLst>
          </p:cNvPr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0"/>
            <a:ext cx="9157371" cy="960120"/>
          </a:xfrm>
          <a:prstGeom prst="rect">
            <a:avLst/>
          </a:prstGeom>
        </p:spPr>
      </p:pic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6A83514E-98F2-2D45-9DA2-54F265280D68}"/>
              </a:ext>
            </a:extLst>
          </p:cNvPr>
          <p:cNvCxnSpPr>
            <a:cxnSpLocks/>
          </p:cNvCxnSpPr>
          <p:nvPr userDrawn="1"/>
        </p:nvCxnSpPr>
        <p:spPr>
          <a:xfrm>
            <a:off x="-14989" y="962025"/>
            <a:ext cx="9162862" cy="0"/>
          </a:xfrm>
          <a:prstGeom prst="line">
            <a:avLst/>
          </a:prstGeom>
          <a:ln w="25400">
            <a:solidFill>
              <a:srgbClr val="00B0F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2DA28F71-E8EE-4641-AAE6-AB4095216C3F}"/>
              </a:ext>
            </a:extLst>
          </p:cNvPr>
          <p:cNvSpPr txBox="1"/>
          <p:nvPr userDrawn="1"/>
        </p:nvSpPr>
        <p:spPr>
          <a:xfrm>
            <a:off x="458843" y="1375979"/>
            <a:ext cx="8229600" cy="12990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ts val="2400"/>
              </a:lnSpc>
              <a:spcBef>
                <a:spcPts val="0"/>
              </a:spcBef>
              <a:spcAft>
                <a:spcPct val="0"/>
              </a:spcAft>
              <a:buClr>
                <a:srgbClr val="434DA1"/>
              </a:buClr>
              <a:buSzPct val="125000"/>
              <a:buFont typeface="Arial"/>
              <a:buNone/>
              <a:tabLst/>
              <a:defRPr/>
            </a:pPr>
            <a:r>
              <a:rPr lang="en-US" sz="1800" b="1" i="0" dirty="0">
                <a:latin typeface="Arial" panose="020B0604020202020204" pitchFamily="34" charset="0"/>
                <a:cs typeface="Arial" panose="020B0604020202020204" pitchFamily="34" charset="0"/>
              </a:rPr>
              <a:t>Hepatitis </a:t>
            </a:r>
            <a:r>
              <a:rPr lang="en-US" sz="2000" b="1" i="0" dirty="0">
                <a:solidFill>
                  <a:srgbClr val="00546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en-US" sz="1800" b="1" i="0" dirty="0">
                <a:latin typeface="Arial" panose="020B0604020202020204" pitchFamily="34" charset="0"/>
                <a:cs typeface="Arial" panose="020B0604020202020204" pitchFamily="34" charset="0"/>
              </a:rPr>
              <a:t> Online </a:t>
            </a:r>
            <a:r>
              <a:rPr lang="en-US" sz="1800" i="0" dirty="0">
                <a:latin typeface="Arial" panose="020B0604020202020204" pitchFamily="34" charset="0"/>
                <a:cs typeface="Arial" panose="020B0604020202020204" pitchFamily="34" charset="0"/>
              </a:rPr>
              <a:t>is funded by a cooperative agreement from the Centers for Disease Control and Prevention (CDC-RFA- PS21-2105). This project is led by the University of Washington Infectious Diseases Education and Assessment (IDEA) Program. </a:t>
            </a:r>
            <a:endParaRPr lang="en-US" sz="1500" i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E24FC7B0-4199-894F-A8D2-4FF835667F61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505188" y="3229441"/>
            <a:ext cx="2120053" cy="621792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BED0061C-C01B-6147-BCD8-08FDF056E6F2}"/>
              </a:ext>
            </a:extLst>
          </p:cNvPr>
          <p:cNvSpPr/>
          <p:nvPr userDrawn="1"/>
        </p:nvSpPr>
        <p:spPr>
          <a:xfrm>
            <a:off x="295189" y="89397"/>
            <a:ext cx="8503918" cy="822624"/>
          </a:xfrm>
          <a:prstGeom prst="rect">
            <a:avLst/>
          </a:prstGeom>
        </p:spPr>
        <p:txBody>
          <a:bodyPr wrap="square" lIns="68580" anchor="ctr">
            <a:normAutofit/>
          </a:bodyPr>
          <a:lstStyle/>
          <a:p>
            <a:pPr defTabSz="342900">
              <a:spcAft>
                <a:spcPts val="0"/>
              </a:spcAft>
            </a:pPr>
            <a:r>
              <a:rPr lang="en-US" sz="2400" cap="none" baseline="0" dirty="0">
                <a:solidFill>
                  <a:schemeClr val="bg1"/>
                </a:solidFill>
                <a:latin typeface="Arial" pitchFamily="-108" charset="0"/>
                <a:ea typeface="ＭＳ Ｐゴシック" pitchFamily="-108" charset="-128"/>
                <a:cs typeface="ＭＳ Ｐゴシック" pitchFamily="-108" charset="-128"/>
              </a:rPr>
              <a:t>Acknowledgments</a:t>
            </a:r>
          </a:p>
        </p:txBody>
      </p:sp>
      <p:pic>
        <p:nvPicPr>
          <p:cNvPr id="29" name="Picture 28">
            <a:extLst>
              <a:ext uri="{FF2B5EF4-FFF2-40B4-BE49-F238E27FC236}">
                <a16:creationId xmlns:a16="http://schemas.microsoft.com/office/drawing/2014/main" id="{CFDD0DC4-87ED-2248-BCCC-3FFD6569F846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489589" y="3230381"/>
            <a:ext cx="2257262" cy="658368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5EAE2333-2F70-634E-82A6-B1B90516D6E6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6442226" y="3266416"/>
            <a:ext cx="2145931" cy="560724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C78746E0-C15F-CF49-965C-41A0CD08B991}"/>
              </a:ext>
            </a:extLst>
          </p:cNvPr>
          <p:cNvSpPr txBox="1"/>
          <p:nvPr userDrawn="1"/>
        </p:nvSpPr>
        <p:spPr>
          <a:xfrm>
            <a:off x="0" y="4636541"/>
            <a:ext cx="9151575" cy="56425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lIns="1188720" tIns="91440" rIns="1188720" bIns="137160" rtlCol="0" anchor="ctr">
            <a:spAutoFit/>
          </a:bodyPr>
          <a:lstStyle/>
          <a:p>
            <a:pPr algn="ctr">
              <a:lnSpc>
                <a:spcPts val="1300"/>
              </a:lnSpc>
            </a:pPr>
            <a:r>
              <a:rPr lang="en-US" sz="1100" i="1" dirty="0">
                <a:solidFill>
                  <a:schemeClr val="tx1"/>
                </a:solidFill>
                <a:latin typeface="+mn-lt"/>
              </a:rPr>
              <a:t>The contents in this presentation are those of the author(s) and do not necessarily represent the </a:t>
            </a:r>
            <a:br>
              <a:rPr lang="en-US" sz="1100" i="1" dirty="0">
                <a:solidFill>
                  <a:schemeClr val="tx1"/>
                </a:solidFill>
                <a:latin typeface="+mn-lt"/>
              </a:rPr>
            </a:br>
            <a:r>
              <a:rPr lang="en-US" sz="1100" i="1" dirty="0">
                <a:solidFill>
                  <a:schemeClr val="tx1"/>
                </a:solidFill>
                <a:latin typeface="+mn-lt"/>
              </a:rPr>
              <a:t>official position of views of, nor an endorsement, by the Centers for Disease Control and Prevention.</a:t>
            </a:r>
            <a:endParaRPr lang="en-US" sz="1100" i="1" dirty="0">
              <a:solidFill>
                <a:schemeClr val="tx1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565267516"/>
      </p:ext>
    </p:extLst>
  </p:cSld>
  <p:clrMapOvr>
    <a:masterClrMapping/>
  </p:clrMapOvr>
  <p:transition spd="slow"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_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0" name="Picture 279" descr="background.jpg"/>
          <p:cNvPicPr>
            <a:picLocks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invGray">
          <a:xfrm>
            <a:off x="-10751" y="699239"/>
            <a:ext cx="9154751" cy="3736555"/>
          </a:xfrm>
          <a:prstGeom prst="rect">
            <a:avLst/>
          </a:prstGeom>
          <a:noFill/>
          <a:ln>
            <a:noFill/>
          </a:ln>
          <a:effectLst/>
        </p:spPr>
      </p:pic>
      <p:sp>
        <p:nvSpPr>
          <p:cNvPr id="282" name="Title 1"/>
          <p:cNvSpPr>
            <a:spLocks noGrp="1"/>
          </p:cNvSpPr>
          <p:nvPr>
            <p:ph type="ctrTitle" hasCustomPrompt="1"/>
          </p:nvPr>
        </p:nvSpPr>
        <p:spPr>
          <a:xfrm>
            <a:off x="438219" y="931641"/>
            <a:ext cx="8222726" cy="1280160"/>
          </a:xfrm>
          <a:prstGeom prst="rect">
            <a:avLst/>
          </a:prstGeom>
        </p:spPr>
        <p:txBody>
          <a:bodyPr lIns="91440" anchor="ctr" anchorCtr="0">
            <a:normAutofit/>
          </a:bodyPr>
          <a:lstStyle>
            <a:lvl1pPr algn="l">
              <a:lnSpc>
                <a:spcPts val="3000"/>
              </a:lnSpc>
              <a:defRPr sz="2800" b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and Add Title of Talk</a:t>
            </a:r>
          </a:p>
        </p:txBody>
      </p:sp>
      <p:sp>
        <p:nvSpPr>
          <p:cNvPr id="273" name="Date"/>
          <p:cNvSpPr>
            <a:spLocks noGrp="1"/>
          </p:cNvSpPr>
          <p:nvPr>
            <p:ph type="body" sz="quarter" idx="14" hasCustomPrompt="1"/>
          </p:nvPr>
        </p:nvSpPr>
        <p:spPr>
          <a:xfrm>
            <a:off x="438219" y="4011411"/>
            <a:ext cx="7115526" cy="219455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l">
              <a:lnSpc>
                <a:spcPts val="1200"/>
              </a:lnSpc>
              <a:buNone/>
              <a:defRPr sz="1050" b="0" baseline="0">
                <a:solidFill>
                  <a:srgbClr val="6FC5FF"/>
                </a:solidFill>
                <a:latin typeface="Arial"/>
              </a:defRPr>
            </a:lvl1pPr>
          </a:lstStyle>
          <a:p>
            <a:pPr lvl="0"/>
            <a:r>
              <a:rPr lang="en-US" dirty="0"/>
              <a:t>Click and Add Last Updated Info</a:t>
            </a:r>
          </a:p>
        </p:txBody>
      </p:sp>
      <p:cxnSp>
        <p:nvCxnSpPr>
          <p:cNvPr id="30" name="Straight Connector 29"/>
          <p:cNvCxnSpPr/>
          <p:nvPr userDrawn="1"/>
        </p:nvCxnSpPr>
        <p:spPr>
          <a:xfrm>
            <a:off x="-14989" y="693842"/>
            <a:ext cx="9162862" cy="0"/>
          </a:xfrm>
          <a:prstGeom prst="line">
            <a:avLst/>
          </a:prstGeom>
          <a:ln w="12700">
            <a:solidFill>
              <a:srgbClr val="00B0F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 userDrawn="1"/>
        </p:nvCxnSpPr>
        <p:spPr>
          <a:xfrm>
            <a:off x="-14989" y="4428995"/>
            <a:ext cx="9162862" cy="0"/>
          </a:xfrm>
          <a:prstGeom prst="line">
            <a:avLst/>
          </a:prstGeom>
          <a:ln w="12700">
            <a:solidFill>
              <a:srgbClr val="00B0F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34" name="Logo Horizontal V2">
            <a:extLst>
              <a:ext uri="{FF2B5EF4-FFF2-40B4-BE49-F238E27FC236}">
                <a16:creationId xmlns:a16="http://schemas.microsoft.com/office/drawing/2014/main" id="{36276770-D6C1-3340-A54F-851A6FEB1936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534702" y="223067"/>
            <a:ext cx="3372064" cy="320040"/>
            <a:chOff x="960861" y="1655928"/>
            <a:chExt cx="4437220" cy="420624"/>
          </a:xfrm>
        </p:grpSpPr>
        <p:pic>
          <p:nvPicPr>
            <p:cNvPr id="35" name="Logomark V2">
              <a:extLst>
                <a:ext uri="{FF2B5EF4-FFF2-40B4-BE49-F238E27FC236}">
                  <a16:creationId xmlns:a16="http://schemas.microsoft.com/office/drawing/2014/main" id="{81839592-238C-D84C-B9A8-F93EC9CAD75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60861" y="1655928"/>
              <a:ext cx="428518" cy="420624"/>
            </a:xfrm>
            <a:prstGeom prst="rect">
              <a:avLst/>
            </a:prstGeom>
          </p:spPr>
        </p:pic>
        <p:grpSp>
          <p:nvGrpSpPr>
            <p:cNvPr id="60" name="Nat HIV Cur logo type horiz">
              <a:extLst>
                <a:ext uri="{FF2B5EF4-FFF2-40B4-BE49-F238E27FC236}">
                  <a16:creationId xmlns:a16="http://schemas.microsoft.com/office/drawing/2014/main" id="{C1E2FEF3-56D7-1447-AE74-4A8D4C99EB96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1476074" y="1719322"/>
              <a:ext cx="3922007" cy="292608"/>
              <a:chOff x="918" y="1071"/>
              <a:chExt cx="2989" cy="223"/>
            </a:xfrm>
          </p:grpSpPr>
          <p:sp>
            <p:nvSpPr>
              <p:cNvPr id="61" name="Freeform 29">
                <a:extLst>
                  <a:ext uri="{FF2B5EF4-FFF2-40B4-BE49-F238E27FC236}">
                    <a16:creationId xmlns:a16="http://schemas.microsoft.com/office/drawing/2014/main" id="{2D82EC55-D9F3-334B-ABD1-4980F106712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18" y="1076"/>
                <a:ext cx="173" cy="212"/>
              </a:xfrm>
              <a:custGeom>
                <a:avLst/>
                <a:gdLst>
                  <a:gd name="T0" fmla="*/ 248 w 288"/>
                  <a:gd name="T1" fmla="*/ 0 h 340"/>
                  <a:gd name="T2" fmla="*/ 248 w 288"/>
                  <a:gd name="T3" fmla="*/ 0 h 340"/>
                  <a:gd name="T4" fmla="*/ 248 w 288"/>
                  <a:gd name="T5" fmla="*/ 282 h 340"/>
                  <a:gd name="T6" fmla="*/ 247 w 288"/>
                  <a:gd name="T7" fmla="*/ 282 h 340"/>
                  <a:gd name="T8" fmla="*/ 50 w 288"/>
                  <a:gd name="T9" fmla="*/ 0 h 340"/>
                  <a:gd name="T10" fmla="*/ 0 w 288"/>
                  <a:gd name="T11" fmla="*/ 0 h 340"/>
                  <a:gd name="T12" fmla="*/ 0 w 288"/>
                  <a:gd name="T13" fmla="*/ 340 h 340"/>
                  <a:gd name="T14" fmla="*/ 40 w 288"/>
                  <a:gd name="T15" fmla="*/ 340 h 340"/>
                  <a:gd name="T16" fmla="*/ 40 w 288"/>
                  <a:gd name="T17" fmla="*/ 58 h 340"/>
                  <a:gd name="T18" fmla="*/ 41 w 288"/>
                  <a:gd name="T19" fmla="*/ 58 h 340"/>
                  <a:gd name="T20" fmla="*/ 238 w 288"/>
                  <a:gd name="T21" fmla="*/ 340 h 340"/>
                  <a:gd name="T22" fmla="*/ 288 w 288"/>
                  <a:gd name="T23" fmla="*/ 340 h 340"/>
                  <a:gd name="T24" fmla="*/ 288 w 288"/>
                  <a:gd name="T25" fmla="*/ 0 h 340"/>
                  <a:gd name="T26" fmla="*/ 248 w 288"/>
                  <a:gd name="T27" fmla="*/ 0 h 3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288" h="340">
                    <a:moveTo>
                      <a:pt x="248" y="0"/>
                    </a:moveTo>
                    <a:lnTo>
                      <a:pt x="248" y="0"/>
                    </a:lnTo>
                    <a:lnTo>
                      <a:pt x="248" y="282"/>
                    </a:lnTo>
                    <a:lnTo>
                      <a:pt x="247" y="282"/>
                    </a:lnTo>
                    <a:lnTo>
                      <a:pt x="50" y="0"/>
                    </a:lnTo>
                    <a:lnTo>
                      <a:pt x="0" y="0"/>
                    </a:lnTo>
                    <a:lnTo>
                      <a:pt x="0" y="340"/>
                    </a:lnTo>
                    <a:lnTo>
                      <a:pt x="40" y="340"/>
                    </a:lnTo>
                    <a:lnTo>
                      <a:pt x="40" y="58"/>
                    </a:lnTo>
                    <a:lnTo>
                      <a:pt x="41" y="58"/>
                    </a:lnTo>
                    <a:lnTo>
                      <a:pt x="238" y="340"/>
                    </a:lnTo>
                    <a:lnTo>
                      <a:pt x="288" y="340"/>
                    </a:lnTo>
                    <a:lnTo>
                      <a:pt x="288" y="0"/>
                    </a:lnTo>
                    <a:lnTo>
                      <a:pt x="248" y="0"/>
                    </a:lnTo>
                    <a:close/>
                  </a:path>
                </a:pathLst>
              </a:custGeom>
              <a:solidFill>
                <a:srgbClr val="1F3366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199"/>
              </a:p>
            </p:txBody>
          </p:sp>
          <p:sp>
            <p:nvSpPr>
              <p:cNvPr id="62" name="Freeform 30">
                <a:extLst>
                  <a:ext uri="{FF2B5EF4-FFF2-40B4-BE49-F238E27FC236}">
                    <a16:creationId xmlns:a16="http://schemas.microsoft.com/office/drawing/2014/main" id="{15A116DC-1D93-A94B-997A-1F8C8D806212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127" y="1144"/>
                <a:ext cx="119" cy="148"/>
              </a:xfrm>
              <a:custGeom>
                <a:avLst/>
                <a:gdLst>
                  <a:gd name="T0" fmla="*/ 11 w 197"/>
                  <a:gd name="T1" fmla="*/ 35 h 237"/>
                  <a:gd name="T2" fmla="*/ 11 w 197"/>
                  <a:gd name="T3" fmla="*/ 35 h 237"/>
                  <a:gd name="T4" fmla="*/ 100 w 197"/>
                  <a:gd name="T5" fmla="*/ 0 h 237"/>
                  <a:gd name="T6" fmla="*/ 194 w 197"/>
                  <a:gd name="T7" fmla="*/ 96 h 237"/>
                  <a:gd name="T8" fmla="*/ 194 w 197"/>
                  <a:gd name="T9" fmla="*/ 192 h 237"/>
                  <a:gd name="T10" fmla="*/ 197 w 197"/>
                  <a:gd name="T11" fmla="*/ 231 h 237"/>
                  <a:gd name="T12" fmla="*/ 161 w 197"/>
                  <a:gd name="T13" fmla="*/ 231 h 237"/>
                  <a:gd name="T14" fmla="*/ 159 w 197"/>
                  <a:gd name="T15" fmla="*/ 197 h 237"/>
                  <a:gd name="T16" fmla="*/ 158 w 197"/>
                  <a:gd name="T17" fmla="*/ 197 h 237"/>
                  <a:gd name="T18" fmla="*/ 84 w 197"/>
                  <a:gd name="T19" fmla="*/ 237 h 237"/>
                  <a:gd name="T20" fmla="*/ 0 w 197"/>
                  <a:gd name="T21" fmla="*/ 170 h 237"/>
                  <a:gd name="T22" fmla="*/ 142 w 197"/>
                  <a:gd name="T23" fmla="*/ 91 h 237"/>
                  <a:gd name="T24" fmla="*/ 156 w 197"/>
                  <a:gd name="T25" fmla="*/ 91 h 237"/>
                  <a:gd name="T26" fmla="*/ 156 w 197"/>
                  <a:gd name="T27" fmla="*/ 84 h 237"/>
                  <a:gd name="T28" fmla="*/ 101 w 197"/>
                  <a:gd name="T29" fmla="*/ 35 h 237"/>
                  <a:gd name="T30" fmla="*/ 34 w 197"/>
                  <a:gd name="T31" fmla="*/ 60 h 237"/>
                  <a:gd name="T32" fmla="*/ 11 w 197"/>
                  <a:gd name="T33" fmla="*/ 35 h 237"/>
                  <a:gd name="T34" fmla="*/ 119 w 197"/>
                  <a:gd name="T35" fmla="*/ 123 h 237"/>
                  <a:gd name="T36" fmla="*/ 119 w 197"/>
                  <a:gd name="T37" fmla="*/ 123 h 237"/>
                  <a:gd name="T38" fmla="*/ 41 w 197"/>
                  <a:gd name="T39" fmla="*/ 166 h 237"/>
                  <a:gd name="T40" fmla="*/ 90 w 197"/>
                  <a:gd name="T41" fmla="*/ 205 h 237"/>
                  <a:gd name="T42" fmla="*/ 156 w 197"/>
                  <a:gd name="T43" fmla="*/ 137 h 237"/>
                  <a:gd name="T44" fmla="*/ 156 w 197"/>
                  <a:gd name="T45" fmla="*/ 123 h 237"/>
                  <a:gd name="T46" fmla="*/ 119 w 197"/>
                  <a:gd name="T47" fmla="*/ 123 h 2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197" h="237">
                    <a:moveTo>
                      <a:pt x="11" y="35"/>
                    </a:moveTo>
                    <a:lnTo>
                      <a:pt x="11" y="35"/>
                    </a:lnTo>
                    <a:cubicBezTo>
                      <a:pt x="34" y="12"/>
                      <a:pt x="67" y="0"/>
                      <a:pt x="100" y="0"/>
                    </a:cubicBezTo>
                    <a:cubicBezTo>
                      <a:pt x="166" y="0"/>
                      <a:pt x="194" y="32"/>
                      <a:pt x="194" y="96"/>
                    </a:cubicBezTo>
                    <a:lnTo>
                      <a:pt x="194" y="192"/>
                    </a:lnTo>
                    <a:cubicBezTo>
                      <a:pt x="194" y="205"/>
                      <a:pt x="195" y="219"/>
                      <a:pt x="197" y="231"/>
                    </a:cubicBezTo>
                    <a:lnTo>
                      <a:pt x="161" y="231"/>
                    </a:lnTo>
                    <a:cubicBezTo>
                      <a:pt x="159" y="221"/>
                      <a:pt x="159" y="207"/>
                      <a:pt x="159" y="197"/>
                    </a:cubicBezTo>
                    <a:lnTo>
                      <a:pt x="158" y="197"/>
                    </a:lnTo>
                    <a:cubicBezTo>
                      <a:pt x="143" y="220"/>
                      <a:pt x="118" y="237"/>
                      <a:pt x="84" y="237"/>
                    </a:cubicBezTo>
                    <a:cubicBezTo>
                      <a:pt x="38" y="237"/>
                      <a:pt x="0" y="214"/>
                      <a:pt x="0" y="170"/>
                    </a:cubicBezTo>
                    <a:cubicBezTo>
                      <a:pt x="0" y="96"/>
                      <a:pt x="87" y="91"/>
                      <a:pt x="142" y="91"/>
                    </a:cubicBezTo>
                    <a:lnTo>
                      <a:pt x="156" y="91"/>
                    </a:lnTo>
                    <a:lnTo>
                      <a:pt x="156" y="84"/>
                    </a:lnTo>
                    <a:cubicBezTo>
                      <a:pt x="156" y="52"/>
                      <a:pt x="136" y="35"/>
                      <a:pt x="101" y="35"/>
                    </a:cubicBezTo>
                    <a:cubicBezTo>
                      <a:pt x="77" y="35"/>
                      <a:pt x="52" y="43"/>
                      <a:pt x="34" y="60"/>
                    </a:cubicBezTo>
                    <a:lnTo>
                      <a:pt x="11" y="35"/>
                    </a:lnTo>
                    <a:close/>
                    <a:moveTo>
                      <a:pt x="119" y="123"/>
                    </a:moveTo>
                    <a:lnTo>
                      <a:pt x="119" y="123"/>
                    </a:lnTo>
                    <a:cubicBezTo>
                      <a:pt x="71" y="123"/>
                      <a:pt x="41" y="136"/>
                      <a:pt x="41" y="166"/>
                    </a:cubicBezTo>
                    <a:cubicBezTo>
                      <a:pt x="41" y="194"/>
                      <a:pt x="62" y="205"/>
                      <a:pt x="90" y="205"/>
                    </a:cubicBezTo>
                    <a:cubicBezTo>
                      <a:pt x="133" y="205"/>
                      <a:pt x="155" y="174"/>
                      <a:pt x="156" y="137"/>
                    </a:cubicBezTo>
                    <a:lnTo>
                      <a:pt x="156" y="123"/>
                    </a:lnTo>
                    <a:lnTo>
                      <a:pt x="119" y="123"/>
                    </a:lnTo>
                    <a:close/>
                  </a:path>
                </a:pathLst>
              </a:custGeom>
              <a:solidFill>
                <a:srgbClr val="1F3366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199"/>
              </a:p>
            </p:txBody>
          </p:sp>
          <p:sp>
            <p:nvSpPr>
              <p:cNvPr id="63" name="Freeform 31">
                <a:extLst>
                  <a:ext uri="{FF2B5EF4-FFF2-40B4-BE49-F238E27FC236}">
                    <a16:creationId xmlns:a16="http://schemas.microsoft.com/office/drawing/2014/main" id="{8E6BFF9A-AE41-4C4B-98E4-D732660B99B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64" y="1108"/>
                <a:ext cx="93" cy="184"/>
              </a:xfrm>
              <a:custGeom>
                <a:avLst/>
                <a:gdLst>
                  <a:gd name="T0" fmla="*/ 152 w 154"/>
                  <a:gd name="T1" fmla="*/ 96 h 295"/>
                  <a:gd name="T2" fmla="*/ 152 w 154"/>
                  <a:gd name="T3" fmla="*/ 96 h 295"/>
                  <a:gd name="T4" fmla="*/ 86 w 154"/>
                  <a:gd name="T5" fmla="*/ 96 h 295"/>
                  <a:gd name="T6" fmla="*/ 86 w 154"/>
                  <a:gd name="T7" fmla="*/ 208 h 295"/>
                  <a:gd name="T8" fmla="*/ 120 w 154"/>
                  <a:gd name="T9" fmla="*/ 260 h 295"/>
                  <a:gd name="T10" fmla="*/ 153 w 154"/>
                  <a:gd name="T11" fmla="*/ 252 h 295"/>
                  <a:gd name="T12" fmla="*/ 154 w 154"/>
                  <a:gd name="T13" fmla="*/ 286 h 295"/>
                  <a:gd name="T14" fmla="*/ 111 w 154"/>
                  <a:gd name="T15" fmla="*/ 295 h 295"/>
                  <a:gd name="T16" fmla="*/ 49 w 154"/>
                  <a:gd name="T17" fmla="*/ 219 h 295"/>
                  <a:gd name="T18" fmla="*/ 49 w 154"/>
                  <a:gd name="T19" fmla="*/ 96 h 295"/>
                  <a:gd name="T20" fmla="*/ 0 w 154"/>
                  <a:gd name="T21" fmla="*/ 96 h 295"/>
                  <a:gd name="T22" fmla="*/ 0 w 154"/>
                  <a:gd name="T23" fmla="*/ 64 h 295"/>
                  <a:gd name="T24" fmla="*/ 49 w 154"/>
                  <a:gd name="T25" fmla="*/ 64 h 295"/>
                  <a:gd name="T26" fmla="*/ 49 w 154"/>
                  <a:gd name="T27" fmla="*/ 0 h 295"/>
                  <a:gd name="T28" fmla="*/ 86 w 154"/>
                  <a:gd name="T29" fmla="*/ 0 h 295"/>
                  <a:gd name="T30" fmla="*/ 86 w 154"/>
                  <a:gd name="T31" fmla="*/ 64 h 295"/>
                  <a:gd name="T32" fmla="*/ 152 w 154"/>
                  <a:gd name="T33" fmla="*/ 64 h 295"/>
                  <a:gd name="T34" fmla="*/ 152 w 154"/>
                  <a:gd name="T35" fmla="*/ 96 h 2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54" h="295">
                    <a:moveTo>
                      <a:pt x="152" y="96"/>
                    </a:moveTo>
                    <a:lnTo>
                      <a:pt x="152" y="96"/>
                    </a:lnTo>
                    <a:lnTo>
                      <a:pt x="86" y="96"/>
                    </a:lnTo>
                    <a:lnTo>
                      <a:pt x="86" y="208"/>
                    </a:lnTo>
                    <a:cubicBezTo>
                      <a:pt x="86" y="237"/>
                      <a:pt x="87" y="260"/>
                      <a:pt x="120" y="260"/>
                    </a:cubicBezTo>
                    <a:cubicBezTo>
                      <a:pt x="131" y="260"/>
                      <a:pt x="143" y="258"/>
                      <a:pt x="153" y="252"/>
                    </a:cubicBezTo>
                    <a:lnTo>
                      <a:pt x="154" y="286"/>
                    </a:lnTo>
                    <a:cubicBezTo>
                      <a:pt x="141" y="292"/>
                      <a:pt x="125" y="295"/>
                      <a:pt x="111" y="295"/>
                    </a:cubicBezTo>
                    <a:cubicBezTo>
                      <a:pt x="57" y="295"/>
                      <a:pt x="49" y="266"/>
                      <a:pt x="49" y="219"/>
                    </a:cubicBezTo>
                    <a:lnTo>
                      <a:pt x="49" y="96"/>
                    </a:lnTo>
                    <a:lnTo>
                      <a:pt x="0" y="96"/>
                    </a:lnTo>
                    <a:lnTo>
                      <a:pt x="0" y="64"/>
                    </a:lnTo>
                    <a:lnTo>
                      <a:pt x="49" y="64"/>
                    </a:lnTo>
                    <a:lnTo>
                      <a:pt x="49" y="0"/>
                    </a:lnTo>
                    <a:lnTo>
                      <a:pt x="86" y="0"/>
                    </a:lnTo>
                    <a:lnTo>
                      <a:pt x="86" y="64"/>
                    </a:lnTo>
                    <a:lnTo>
                      <a:pt x="152" y="64"/>
                    </a:lnTo>
                    <a:lnTo>
                      <a:pt x="152" y="96"/>
                    </a:lnTo>
                    <a:close/>
                  </a:path>
                </a:pathLst>
              </a:custGeom>
              <a:solidFill>
                <a:srgbClr val="1F3366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199"/>
              </a:p>
            </p:txBody>
          </p:sp>
          <p:sp>
            <p:nvSpPr>
              <p:cNvPr id="64" name="Freeform 32">
                <a:extLst>
                  <a:ext uri="{FF2B5EF4-FFF2-40B4-BE49-F238E27FC236}">
                    <a16:creationId xmlns:a16="http://schemas.microsoft.com/office/drawing/2014/main" id="{C6CA712E-CDC3-CB4E-A87C-D4084B6303AB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377" y="1076"/>
                <a:ext cx="34" cy="212"/>
              </a:xfrm>
              <a:custGeom>
                <a:avLst/>
                <a:gdLst>
                  <a:gd name="T0" fmla="*/ 27 w 55"/>
                  <a:gd name="T1" fmla="*/ 0 h 340"/>
                  <a:gd name="T2" fmla="*/ 27 w 55"/>
                  <a:gd name="T3" fmla="*/ 0 h 340"/>
                  <a:gd name="T4" fmla="*/ 55 w 55"/>
                  <a:gd name="T5" fmla="*/ 27 h 340"/>
                  <a:gd name="T6" fmla="*/ 27 w 55"/>
                  <a:gd name="T7" fmla="*/ 55 h 340"/>
                  <a:gd name="T8" fmla="*/ 0 w 55"/>
                  <a:gd name="T9" fmla="*/ 27 h 340"/>
                  <a:gd name="T10" fmla="*/ 27 w 55"/>
                  <a:gd name="T11" fmla="*/ 0 h 340"/>
                  <a:gd name="T12" fmla="*/ 9 w 55"/>
                  <a:gd name="T13" fmla="*/ 115 h 340"/>
                  <a:gd name="T14" fmla="*/ 9 w 55"/>
                  <a:gd name="T15" fmla="*/ 115 h 340"/>
                  <a:gd name="T16" fmla="*/ 46 w 55"/>
                  <a:gd name="T17" fmla="*/ 115 h 340"/>
                  <a:gd name="T18" fmla="*/ 46 w 55"/>
                  <a:gd name="T19" fmla="*/ 340 h 340"/>
                  <a:gd name="T20" fmla="*/ 9 w 55"/>
                  <a:gd name="T21" fmla="*/ 340 h 340"/>
                  <a:gd name="T22" fmla="*/ 9 w 55"/>
                  <a:gd name="T23" fmla="*/ 115 h 3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55" h="340">
                    <a:moveTo>
                      <a:pt x="27" y="0"/>
                    </a:moveTo>
                    <a:lnTo>
                      <a:pt x="27" y="0"/>
                    </a:lnTo>
                    <a:cubicBezTo>
                      <a:pt x="43" y="0"/>
                      <a:pt x="55" y="13"/>
                      <a:pt x="55" y="27"/>
                    </a:cubicBezTo>
                    <a:cubicBezTo>
                      <a:pt x="55" y="43"/>
                      <a:pt x="43" y="55"/>
                      <a:pt x="27" y="55"/>
                    </a:cubicBezTo>
                    <a:cubicBezTo>
                      <a:pt x="11" y="55"/>
                      <a:pt x="0" y="43"/>
                      <a:pt x="0" y="27"/>
                    </a:cubicBezTo>
                    <a:cubicBezTo>
                      <a:pt x="0" y="13"/>
                      <a:pt x="12" y="0"/>
                      <a:pt x="27" y="0"/>
                    </a:cubicBezTo>
                    <a:close/>
                    <a:moveTo>
                      <a:pt x="9" y="115"/>
                    </a:moveTo>
                    <a:lnTo>
                      <a:pt x="9" y="115"/>
                    </a:lnTo>
                    <a:lnTo>
                      <a:pt x="46" y="115"/>
                    </a:lnTo>
                    <a:lnTo>
                      <a:pt x="46" y="340"/>
                    </a:lnTo>
                    <a:lnTo>
                      <a:pt x="9" y="340"/>
                    </a:lnTo>
                    <a:lnTo>
                      <a:pt x="9" y="115"/>
                    </a:lnTo>
                    <a:close/>
                  </a:path>
                </a:pathLst>
              </a:custGeom>
              <a:solidFill>
                <a:srgbClr val="1F3366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199"/>
              </a:p>
            </p:txBody>
          </p:sp>
          <p:sp>
            <p:nvSpPr>
              <p:cNvPr id="65" name="Freeform 33">
                <a:extLst>
                  <a:ext uri="{FF2B5EF4-FFF2-40B4-BE49-F238E27FC236}">
                    <a16:creationId xmlns:a16="http://schemas.microsoft.com/office/drawing/2014/main" id="{F4E1210F-D833-3649-AD46-8162D23C3F8A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438" y="1144"/>
                <a:ext cx="144" cy="148"/>
              </a:xfrm>
              <a:custGeom>
                <a:avLst/>
                <a:gdLst>
                  <a:gd name="T0" fmla="*/ 120 w 240"/>
                  <a:gd name="T1" fmla="*/ 0 h 237"/>
                  <a:gd name="T2" fmla="*/ 120 w 240"/>
                  <a:gd name="T3" fmla="*/ 0 h 237"/>
                  <a:gd name="T4" fmla="*/ 240 w 240"/>
                  <a:gd name="T5" fmla="*/ 119 h 237"/>
                  <a:gd name="T6" fmla="*/ 120 w 240"/>
                  <a:gd name="T7" fmla="*/ 237 h 237"/>
                  <a:gd name="T8" fmla="*/ 0 w 240"/>
                  <a:gd name="T9" fmla="*/ 119 h 237"/>
                  <a:gd name="T10" fmla="*/ 120 w 240"/>
                  <a:gd name="T11" fmla="*/ 0 h 237"/>
                  <a:gd name="T12" fmla="*/ 120 w 240"/>
                  <a:gd name="T13" fmla="*/ 202 h 237"/>
                  <a:gd name="T14" fmla="*/ 120 w 240"/>
                  <a:gd name="T15" fmla="*/ 202 h 237"/>
                  <a:gd name="T16" fmla="*/ 200 w 240"/>
                  <a:gd name="T17" fmla="*/ 119 h 237"/>
                  <a:gd name="T18" fmla="*/ 120 w 240"/>
                  <a:gd name="T19" fmla="*/ 35 h 237"/>
                  <a:gd name="T20" fmla="*/ 41 w 240"/>
                  <a:gd name="T21" fmla="*/ 119 h 237"/>
                  <a:gd name="T22" fmla="*/ 120 w 240"/>
                  <a:gd name="T23" fmla="*/ 202 h 2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40" h="237">
                    <a:moveTo>
                      <a:pt x="120" y="0"/>
                    </a:moveTo>
                    <a:lnTo>
                      <a:pt x="120" y="0"/>
                    </a:lnTo>
                    <a:cubicBezTo>
                      <a:pt x="189" y="0"/>
                      <a:pt x="240" y="48"/>
                      <a:pt x="240" y="119"/>
                    </a:cubicBezTo>
                    <a:cubicBezTo>
                      <a:pt x="240" y="189"/>
                      <a:pt x="189" y="237"/>
                      <a:pt x="120" y="237"/>
                    </a:cubicBezTo>
                    <a:cubicBezTo>
                      <a:pt x="51" y="237"/>
                      <a:pt x="0" y="189"/>
                      <a:pt x="0" y="119"/>
                    </a:cubicBezTo>
                    <a:cubicBezTo>
                      <a:pt x="0" y="48"/>
                      <a:pt x="51" y="0"/>
                      <a:pt x="120" y="0"/>
                    </a:cubicBezTo>
                    <a:close/>
                    <a:moveTo>
                      <a:pt x="120" y="202"/>
                    </a:moveTo>
                    <a:lnTo>
                      <a:pt x="120" y="202"/>
                    </a:lnTo>
                    <a:cubicBezTo>
                      <a:pt x="169" y="202"/>
                      <a:pt x="200" y="166"/>
                      <a:pt x="200" y="119"/>
                    </a:cubicBezTo>
                    <a:cubicBezTo>
                      <a:pt x="200" y="72"/>
                      <a:pt x="169" y="35"/>
                      <a:pt x="120" y="35"/>
                    </a:cubicBezTo>
                    <a:cubicBezTo>
                      <a:pt x="72" y="35"/>
                      <a:pt x="41" y="72"/>
                      <a:pt x="41" y="119"/>
                    </a:cubicBezTo>
                    <a:cubicBezTo>
                      <a:pt x="41" y="166"/>
                      <a:pt x="72" y="202"/>
                      <a:pt x="120" y="202"/>
                    </a:cubicBezTo>
                    <a:close/>
                  </a:path>
                </a:pathLst>
              </a:custGeom>
              <a:solidFill>
                <a:srgbClr val="1F3366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199"/>
              </a:p>
            </p:txBody>
          </p:sp>
          <p:sp>
            <p:nvSpPr>
              <p:cNvPr id="66" name="Freeform 34">
                <a:extLst>
                  <a:ext uri="{FF2B5EF4-FFF2-40B4-BE49-F238E27FC236}">
                    <a16:creationId xmlns:a16="http://schemas.microsoft.com/office/drawing/2014/main" id="{0BA393B1-A90E-954A-9D8D-2FBFF223442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13" y="1144"/>
                <a:ext cx="119" cy="144"/>
              </a:xfrm>
              <a:custGeom>
                <a:avLst/>
                <a:gdLst>
                  <a:gd name="T0" fmla="*/ 2 w 198"/>
                  <a:gd name="T1" fmla="*/ 60 h 231"/>
                  <a:gd name="T2" fmla="*/ 2 w 198"/>
                  <a:gd name="T3" fmla="*/ 60 h 231"/>
                  <a:gd name="T4" fmla="*/ 0 w 198"/>
                  <a:gd name="T5" fmla="*/ 6 h 231"/>
                  <a:gd name="T6" fmla="*/ 36 w 198"/>
                  <a:gd name="T7" fmla="*/ 6 h 231"/>
                  <a:gd name="T8" fmla="*/ 37 w 198"/>
                  <a:gd name="T9" fmla="*/ 43 h 231"/>
                  <a:gd name="T10" fmla="*/ 38 w 198"/>
                  <a:gd name="T11" fmla="*/ 43 h 231"/>
                  <a:gd name="T12" fmla="*/ 112 w 198"/>
                  <a:gd name="T13" fmla="*/ 0 h 231"/>
                  <a:gd name="T14" fmla="*/ 198 w 198"/>
                  <a:gd name="T15" fmla="*/ 92 h 231"/>
                  <a:gd name="T16" fmla="*/ 198 w 198"/>
                  <a:gd name="T17" fmla="*/ 231 h 231"/>
                  <a:gd name="T18" fmla="*/ 160 w 198"/>
                  <a:gd name="T19" fmla="*/ 231 h 231"/>
                  <a:gd name="T20" fmla="*/ 160 w 198"/>
                  <a:gd name="T21" fmla="*/ 96 h 231"/>
                  <a:gd name="T22" fmla="*/ 109 w 198"/>
                  <a:gd name="T23" fmla="*/ 35 h 231"/>
                  <a:gd name="T24" fmla="*/ 39 w 198"/>
                  <a:gd name="T25" fmla="*/ 121 h 231"/>
                  <a:gd name="T26" fmla="*/ 39 w 198"/>
                  <a:gd name="T27" fmla="*/ 231 h 231"/>
                  <a:gd name="T28" fmla="*/ 2 w 198"/>
                  <a:gd name="T29" fmla="*/ 231 h 231"/>
                  <a:gd name="T30" fmla="*/ 2 w 198"/>
                  <a:gd name="T31" fmla="*/ 60 h 2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98" h="231">
                    <a:moveTo>
                      <a:pt x="2" y="60"/>
                    </a:moveTo>
                    <a:lnTo>
                      <a:pt x="2" y="60"/>
                    </a:lnTo>
                    <a:cubicBezTo>
                      <a:pt x="2" y="39"/>
                      <a:pt x="0" y="21"/>
                      <a:pt x="0" y="6"/>
                    </a:cubicBezTo>
                    <a:lnTo>
                      <a:pt x="36" y="6"/>
                    </a:lnTo>
                    <a:cubicBezTo>
                      <a:pt x="36" y="18"/>
                      <a:pt x="37" y="31"/>
                      <a:pt x="37" y="43"/>
                    </a:cubicBezTo>
                    <a:lnTo>
                      <a:pt x="38" y="43"/>
                    </a:lnTo>
                    <a:cubicBezTo>
                      <a:pt x="48" y="21"/>
                      <a:pt x="75" y="0"/>
                      <a:pt x="112" y="0"/>
                    </a:cubicBezTo>
                    <a:cubicBezTo>
                      <a:pt x="171" y="0"/>
                      <a:pt x="198" y="38"/>
                      <a:pt x="198" y="92"/>
                    </a:cubicBezTo>
                    <a:lnTo>
                      <a:pt x="198" y="231"/>
                    </a:lnTo>
                    <a:lnTo>
                      <a:pt x="160" y="231"/>
                    </a:lnTo>
                    <a:lnTo>
                      <a:pt x="160" y="96"/>
                    </a:lnTo>
                    <a:cubicBezTo>
                      <a:pt x="160" y="59"/>
                      <a:pt x="144" y="35"/>
                      <a:pt x="109" y="35"/>
                    </a:cubicBezTo>
                    <a:cubicBezTo>
                      <a:pt x="61" y="35"/>
                      <a:pt x="39" y="70"/>
                      <a:pt x="39" y="121"/>
                    </a:cubicBezTo>
                    <a:lnTo>
                      <a:pt x="39" y="231"/>
                    </a:lnTo>
                    <a:lnTo>
                      <a:pt x="2" y="231"/>
                    </a:lnTo>
                    <a:lnTo>
                      <a:pt x="2" y="60"/>
                    </a:lnTo>
                    <a:close/>
                  </a:path>
                </a:pathLst>
              </a:custGeom>
              <a:solidFill>
                <a:srgbClr val="1F3366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199"/>
              </a:p>
            </p:txBody>
          </p:sp>
          <p:sp>
            <p:nvSpPr>
              <p:cNvPr id="67" name="Freeform 35">
                <a:extLst>
                  <a:ext uri="{FF2B5EF4-FFF2-40B4-BE49-F238E27FC236}">
                    <a16:creationId xmlns:a16="http://schemas.microsoft.com/office/drawing/2014/main" id="{0275D4C4-B425-9A47-820C-FF178CC7F90C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764" y="1144"/>
                <a:ext cx="117" cy="148"/>
              </a:xfrm>
              <a:custGeom>
                <a:avLst/>
                <a:gdLst>
                  <a:gd name="T0" fmla="*/ 10 w 196"/>
                  <a:gd name="T1" fmla="*/ 35 h 237"/>
                  <a:gd name="T2" fmla="*/ 10 w 196"/>
                  <a:gd name="T3" fmla="*/ 35 h 237"/>
                  <a:gd name="T4" fmla="*/ 99 w 196"/>
                  <a:gd name="T5" fmla="*/ 0 h 237"/>
                  <a:gd name="T6" fmla="*/ 193 w 196"/>
                  <a:gd name="T7" fmla="*/ 96 h 237"/>
                  <a:gd name="T8" fmla="*/ 193 w 196"/>
                  <a:gd name="T9" fmla="*/ 192 h 237"/>
                  <a:gd name="T10" fmla="*/ 196 w 196"/>
                  <a:gd name="T11" fmla="*/ 231 h 237"/>
                  <a:gd name="T12" fmla="*/ 160 w 196"/>
                  <a:gd name="T13" fmla="*/ 231 h 237"/>
                  <a:gd name="T14" fmla="*/ 158 w 196"/>
                  <a:gd name="T15" fmla="*/ 197 h 237"/>
                  <a:gd name="T16" fmla="*/ 157 w 196"/>
                  <a:gd name="T17" fmla="*/ 197 h 237"/>
                  <a:gd name="T18" fmla="*/ 83 w 196"/>
                  <a:gd name="T19" fmla="*/ 237 h 237"/>
                  <a:gd name="T20" fmla="*/ 0 w 196"/>
                  <a:gd name="T21" fmla="*/ 170 h 237"/>
                  <a:gd name="T22" fmla="*/ 141 w 196"/>
                  <a:gd name="T23" fmla="*/ 91 h 237"/>
                  <a:gd name="T24" fmla="*/ 156 w 196"/>
                  <a:gd name="T25" fmla="*/ 91 h 237"/>
                  <a:gd name="T26" fmla="*/ 156 w 196"/>
                  <a:gd name="T27" fmla="*/ 84 h 237"/>
                  <a:gd name="T28" fmla="*/ 100 w 196"/>
                  <a:gd name="T29" fmla="*/ 35 h 237"/>
                  <a:gd name="T30" fmla="*/ 33 w 196"/>
                  <a:gd name="T31" fmla="*/ 60 h 237"/>
                  <a:gd name="T32" fmla="*/ 10 w 196"/>
                  <a:gd name="T33" fmla="*/ 35 h 237"/>
                  <a:gd name="T34" fmla="*/ 118 w 196"/>
                  <a:gd name="T35" fmla="*/ 123 h 237"/>
                  <a:gd name="T36" fmla="*/ 118 w 196"/>
                  <a:gd name="T37" fmla="*/ 123 h 237"/>
                  <a:gd name="T38" fmla="*/ 40 w 196"/>
                  <a:gd name="T39" fmla="*/ 166 h 237"/>
                  <a:gd name="T40" fmla="*/ 89 w 196"/>
                  <a:gd name="T41" fmla="*/ 205 h 237"/>
                  <a:gd name="T42" fmla="*/ 156 w 196"/>
                  <a:gd name="T43" fmla="*/ 137 h 237"/>
                  <a:gd name="T44" fmla="*/ 156 w 196"/>
                  <a:gd name="T45" fmla="*/ 123 h 237"/>
                  <a:gd name="T46" fmla="*/ 118 w 196"/>
                  <a:gd name="T47" fmla="*/ 123 h 2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196" h="237">
                    <a:moveTo>
                      <a:pt x="10" y="35"/>
                    </a:moveTo>
                    <a:lnTo>
                      <a:pt x="10" y="35"/>
                    </a:lnTo>
                    <a:cubicBezTo>
                      <a:pt x="33" y="12"/>
                      <a:pt x="66" y="0"/>
                      <a:pt x="99" y="0"/>
                    </a:cubicBezTo>
                    <a:cubicBezTo>
                      <a:pt x="165" y="0"/>
                      <a:pt x="193" y="32"/>
                      <a:pt x="193" y="96"/>
                    </a:cubicBezTo>
                    <a:lnTo>
                      <a:pt x="193" y="192"/>
                    </a:lnTo>
                    <a:cubicBezTo>
                      <a:pt x="193" y="205"/>
                      <a:pt x="194" y="219"/>
                      <a:pt x="196" y="231"/>
                    </a:cubicBezTo>
                    <a:lnTo>
                      <a:pt x="160" y="231"/>
                    </a:lnTo>
                    <a:cubicBezTo>
                      <a:pt x="158" y="221"/>
                      <a:pt x="158" y="207"/>
                      <a:pt x="158" y="197"/>
                    </a:cubicBezTo>
                    <a:lnTo>
                      <a:pt x="157" y="197"/>
                    </a:lnTo>
                    <a:cubicBezTo>
                      <a:pt x="142" y="220"/>
                      <a:pt x="117" y="237"/>
                      <a:pt x="83" y="237"/>
                    </a:cubicBezTo>
                    <a:cubicBezTo>
                      <a:pt x="38" y="237"/>
                      <a:pt x="0" y="214"/>
                      <a:pt x="0" y="170"/>
                    </a:cubicBezTo>
                    <a:cubicBezTo>
                      <a:pt x="0" y="96"/>
                      <a:pt x="86" y="91"/>
                      <a:pt x="141" y="91"/>
                    </a:cubicBezTo>
                    <a:lnTo>
                      <a:pt x="156" y="91"/>
                    </a:lnTo>
                    <a:lnTo>
                      <a:pt x="156" y="84"/>
                    </a:lnTo>
                    <a:cubicBezTo>
                      <a:pt x="156" y="52"/>
                      <a:pt x="135" y="35"/>
                      <a:pt x="100" y="35"/>
                    </a:cubicBezTo>
                    <a:cubicBezTo>
                      <a:pt x="76" y="35"/>
                      <a:pt x="51" y="43"/>
                      <a:pt x="33" y="60"/>
                    </a:cubicBezTo>
                    <a:lnTo>
                      <a:pt x="10" y="35"/>
                    </a:lnTo>
                    <a:close/>
                    <a:moveTo>
                      <a:pt x="118" y="123"/>
                    </a:moveTo>
                    <a:lnTo>
                      <a:pt x="118" y="123"/>
                    </a:lnTo>
                    <a:cubicBezTo>
                      <a:pt x="71" y="123"/>
                      <a:pt x="40" y="136"/>
                      <a:pt x="40" y="166"/>
                    </a:cubicBezTo>
                    <a:cubicBezTo>
                      <a:pt x="40" y="194"/>
                      <a:pt x="61" y="205"/>
                      <a:pt x="89" y="205"/>
                    </a:cubicBezTo>
                    <a:cubicBezTo>
                      <a:pt x="133" y="205"/>
                      <a:pt x="155" y="174"/>
                      <a:pt x="156" y="137"/>
                    </a:cubicBezTo>
                    <a:lnTo>
                      <a:pt x="156" y="123"/>
                    </a:lnTo>
                    <a:lnTo>
                      <a:pt x="118" y="123"/>
                    </a:lnTo>
                    <a:close/>
                  </a:path>
                </a:pathLst>
              </a:custGeom>
              <a:solidFill>
                <a:srgbClr val="1F3366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199"/>
              </a:p>
            </p:txBody>
          </p:sp>
          <p:sp>
            <p:nvSpPr>
              <p:cNvPr id="68" name="Freeform 36">
                <a:extLst>
                  <a:ext uri="{FF2B5EF4-FFF2-40B4-BE49-F238E27FC236}">
                    <a16:creationId xmlns:a16="http://schemas.microsoft.com/office/drawing/2014/main" id="{25A2CA33-6296-A243-9A04-02746CB4D38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20" y="1075"/>
                <a:ext cx="22" cy="213"/>
              </a:xfrm>
              <a:custGeom>
                <a:avLst/>
                <a:gdLst>
                  <a:gd name="T0" fmla="*/ 0 w 37"/>
                  <a:gd name="T1" fmla="*/ 341 h 341"/>
                  <a:gd name="T2" fmla="*/ 0 w 37"/>
                  <a:gd name="T3" fmla="*/ 341 h 341"/>
                  <a:gd name="T4" fmla="*/ 37 w 37"/>
                  <a:gd name="T5" fmla="*/ 341 h 341"/>
                  <a:gd name="T6" fmla="*/ 37 w 37"/>
                  <a:gd name="T7" fmla="*/ 0 h 341"/>
                  <a:gd name="T8" fmla="*/ 0 w 37"/>
                  <a:gd name="T9" fmla="*/ 0 h 341"/>
                  <a:gd name="T10" fmla="*/ 0 w 37"/>
                  <a:gd name="T11" fmla="*/ 341 h 3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7" h="341">
                    <a:moveTo>
                      <a:pt x="0" y="341"/>
                    </a:moveTo>
                    <a:lnTo>
                      <a:pt x="0" y="341"/>
                    </a:lnTo>
                    <a:lnTo>
                      <a:pt x="37" y="341"/>
                    </a:lnTo>
                    <a:lnTo>
                      <a:pt x="37" y="0"/>
                    </a:lnTo>
                    <a:lnTo>
                      <a:pt x="0" y="0"/>
                    </a:lnTo>
                    <a:lnTo>
                      <a:pt x="0" y="341"/>
                    </a:lnTo>
                    <a:close/>
                  </a:path>
                </a:pathLst>
              </a:custGeom>
              <a:solidFill>
                <a:srgbClr val="1F3366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199"/>
              </a:p>
            </p:txBody>
          </p:sp>
          <p:sp>
            <p:nvSpPr>
              <p:cNvPr id="69" name="Freeform 37">
                <a:extLst>
                  <a:ext uri="{FF2B5EF4-FFF2-40B4-BE49-F238E27FC236}">
                    <a16:creationId xmlns:a16="http://schemas.microsoft.com/office/drawing/2014/main" id="{5D4782A4-84D1-894A-9F0B-816F11B191F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51" y="1076"/>
                <a:ext cx="158" cy="212"/>
              </a:xfrm>
              <a:custGeom>
                <a:avLst/>
                <a:gdLst>
                  <a:gd name="T0" fmla="*/ 222 w 262"/>
                  <a:gd name="T1" fmla="*/ 0 h 340"/>
                  <a:gd name="T2" fmla="*/ 222 w 262"/>
                  <a:gd name="T3" fmla="*/ 0 h 340"/>
                  <a:gd name="T4" fmla="*/ 222 w 262"/>
                  <a:gd name="T5" fmla="*/ 144 h 340"/>
                  <a:gd name="T6" fmla="*/ 41 w 262"/>
                  <a:gd name="T7" fmla="*/ 144 h 340"/>
                  <a:gd name="T8" fmla="*/ 41 w 262"/>
                  <a:gd name="T9" fmla="*/ 0 h 340"/>
                  <a:gd name="T10" fmla="*/ 0 w 262"/>
                  <a:gd name="T11" fmla="*/ 0 h 340"/>
                  <a:gd name="T12" fmla="*/ 0 w 262"/>
                  <a:gd name="T13" fmla="*/ 340 h 340"/>
                  <a:gd name="T14" fmla="*/ 41 w 262"/>
                  <a:gd name="T15" fmla="*/ 340 h 340"/>
                  <a:gd name="T16" fmla="*/ 41 w 262"/>
                  <a:gd name="T17" fmla="*/ 181 h 340"/>
                  <a:gd name="T18" fmla="*/ 222 w 262"/>
                  <a:gd name="T19" fmla="*/ 181 h 340"/>
                  <a:gd name="T20" fmla="*/ 222 w 262"/>
                  <a:gd name="T21" fmla="*/ 340 h 340"/>
                  <a:gd name="T22" fmla="*/ 262 w 262"/>
                  <a:gd name="T23" fmla="*/ 340 h 340"/>
                  <a:gd name="T24" fmla="*/ 262 w 262"/>
                  <a:gd name="T25" fmla="*/ 0 h 340"/>
                  <a:gd name="T26" fmla="*/ 222 w 262"/>
                  <a:gd name="T27" fmla="*/ 0 h 3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262" h="340">
                    <a:moveTo>
                      <a:pt x="222" y="0"/>
                    </a:moveTo>
                    <a:lnTo>
                      <a:pt x="222" y="0"/>
                    </a:lnTo>
                    <a:lnTo>
                      <a:pt x="222" y="144"/>
                    </a:lnTo>
                    <a:lnTo>
                      <a:pt x="41" y="144"/>
                    </a:lnTo>
                    <a:lnTo>
                      <a:pt x="41" y="0"/>
                    </a:lnTo>
                    <a:lnTo>
                      <a:pt x="0" y="0"/>
                    </a:lnTo>
                    <a:lnTo>
                      <a:pt x="0" y="340"/>
                    </a:lnTo>
                    <a:lnTo>
                      <a:pt x="41" y="340"/>
                    </a:lnTo>
                    <a:lnTo>
                      <a:pt x="41" y="181"/>
                    </a:lnTo>
                    <a:lnTo>
                      <a:pt x="222" y="181"/>
                    </a:lnTo>
                    <a:lnTo>
                      <a:pt x="222" y="340"/>
                    </a:lnTo>
                    <a:lnTo>
                      <a:pt x="262" y="340"/>
                    </a:lnTo>
                    <a:lnTo>
                      <a:pt x="262" y="0"/>
                    </a:lnTo>
                    <a:lnTo>
                      <a:pt x="222" y="0"/>
                    </a:lnTo>
                    <a:close/>
                  </a:path>
                </a:pathLst>
              </a:custGeom>
              <a:solidFill>
                <a:srgbClr val="CF3829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199"/>
              </a:p>
            </p:txBody>
          </p:sp>
          <p:sp>
            <p:nvSpPr>
              <p:cNvPr id="70" name="Freeform 38">
                <a:extLst>
                  <a:ext uri="{FF2B5EF4-FFF2-40B4-BE49-F238E27FC236}">
                    <a16:creationId xmlns:a16="http://schemas.microsoft.com/office/drawing/2014/main" id="{89E9310D-6ED7-7643-911A-08AA490704D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57" y="1076"/>
                <a:ext cx="24" cy="212"/>
              </a:xfrm>
              <a:custGeom>
                <a:avLst/>
                <a:gdLst>
                  <a:gd name="T0" fmla="*/ 0 w 40"/>
                  <a:gd name="T1" fmla="*/ 340 h 340"/>
                  <a:gd name="T2" fmla="*/ 0 w 40"/>
                  <a:gd name="T3" fmla="*/ 340 h 340"/>
                  <a:gd name="T4" fmla="*/ 40 w 40"/>
                  <a:gd name="T5" fmla="*/ 340 h 340"/>
                  <a:gd name="T6" fmla="*/ 40 w 40"/>
                  <a:gd name="T7" fmla="*/ 0 h 340"/>
                  <a:gd name="T8" fmla="*/ 0 w 40"/>
                  <a:gd name="T9" fmla="*/ 0 h 340"/>
                  <a:gd name="T10" fmla="*/ 0 w 40"/>
                  <a:gd name="T11" fmla="*/ 340 h 3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0" h="340">
                    <a:moveTo>
                      <a:pt x="0" y="340"/>
                    </a:moveTo>
                    <a:lnTo>
                      <a:pt x="0" y="340"/>
                    </a:lnTo>
                    <a:lnTo>
                      <a:pt x="40" y="340"/>
                    </a:lnTo>
                    <a:lnTo>
                      <a:pt x="40" y="0"/>
                    </a:lnTo>
                    <a:lnTo>
                      <a:pt x="0" y="0"/>
                    </a:lnTo>
                    <a:lnTo>
                      <a:pt x="0" y="340"/>
                    </a:lnTo>
                    <a:close/>
                  </a:path>
                </a:pathLst>
              </a:custGeom>
              <a:solidFill>
                <a:srgbClr val="CF3829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199"/>
              </a:p>
            </p:txBody>
          </p:sp>
          <p:sp>
            <p:nvSpPr>
              <p:cNvPr id="71" name="Freeform 39">
                <a:extLst>
                  <a:ext uri="{FF2B5EF4-FFF2-40B4-BE49-F238E27FC236}">
                    <a16:creationId xmlns:a16="http://schemas.microsoft.com/office/drawing/2014/main" id="{E661FBB3-90AF-B24A-8B93-FA6EF953997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03" y="1076"/>
                <a:ext cx="182" cy="212"/>
              </a:xfrm>
              <a:custGeom>
                <a:avLst/>
                <a:gdLst>
                  <a:gd name="T0" fmla="*/ 260 w 302"/>
                  <a:gd name="T1" fmla="*/ 0 h 340"/>
                  <a:gd name="T2" fmla="*/ 260 w 302"/>
                  <a:gd name="T3" fmla="*/ 0 h 340"/>
                  <a:gd name="T4" fmla="*/ 152 w 302"/>
                  <a:gd name="T5" fmla="*/ 279 h 340"/>
                  <a:gd name="T6" fmla="*/ 151 w 302"/>
                  <a:gd name="T7" fmla="*/ 279 h 340"/>
                  <a:gd name="T8" fmla="*/ 46 w 302"/>
                  <a:gd name="T9" fmla="*/ 0 h 340"/>
                  <a:gd name="T10" fmla="*/ 0 w 302"/>
                  <a:gd name="T11" fmla="*/ 0 h 340"/>
                  <a:gd name="T12" fmla="*/ 131 w 302"/>
                  <a:gd name="T13" fmla="*/ 340 h 340"/>
                  <a:gd name="T14" fmla="*/ 169 w 302"/>
                  <a:gd name="T15" fmla="*/ 340 h 340"/>
                  <a:gd name="T16" fmla="*/ 302 w 302"/>
                  <a:gd name="T17" fmla="*/ 0 h 340"/>
                  <a:gd name="T18" fmla="*/ 260 w 302"/>
                  <a:gd name="T19" fmla="*/ 0 h 3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302" h="340">
                    <a:moveTo>
                      <a:pt x="260" y="0"/>
                    </a:moveTo>
                    <a:lnTo>
                      <a:pt x="260" y="0"/>
                    </a:lnTo>
                    <a:lnTo>
                      <a:pt x="152" y="279"/>
                    </a:lnTo>
                    <a:lnTo>
                      <a:pt x="151" y="279"/>
                    </a:lnTo>
                    <a:lnTo>
                      <a:pt x="46" y="0"/>
                    </a:lnTo>
                    <a:lnTo>
                      <a:pt x="0" y="0"/>
                    </a:lnTo>
                    <a:lnTo>
                      <a:pt x="131" y="340"/>
                    </a:lnTo>
                    <a:lnTo>
                      <a:pt x="169" y="340"/>
                    </a:lnTo>
                    <a:lnTo>
                      <a:pt x="302" y="0"/>
                    </a:lnTo>
                    <a:lnTo>
                      <a:pt x="260" y="0"/>
                    </a:lnTo>
                    <a:close/>
                  </a:path>
                </a:pathLst>
              </a:custGeom>
              <a:solidFill>
                <a:srgbClr val="CF3829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199"/>
              </a:p>
            </p:txBody>
          </p:sp>
          <p:sp>
            <p:nvSpPr>
              <p:cNvPr id="72" name="Freeform 40">
                <a:extLst>
                  <a:ext uri="{FF2B5EF4-FFF2-40B4-BE49-F238E27FC236}">
                    <a16:creationId xmlns:a16="http://schemas.microsoft.com/office/drawing/2014/main" id="{7CF13BEC-215D-E740-ADB5-1FF438BD2BC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56" y="1071"/>
                <a:ext cx="181" cy="223"/>
              </a:xfrm>
              <a:custGeom>
                <a:avLst/>
                <a:gdLst>
                  <a:gd name="T0" fmla="*/ 258 w 302"/>
                  <a:gd name="T1" fmla="*/ 78 h 357"/>
                  <a:gd name="T2" fmla="*/ 258 w 302"/>
                  <a:gd name="T3" fmla="*/ 78 h 357"/>
                  <a:gd name="T4" fmla="*/ 173 w 302"/>
                  <a:gd name="T5" fmla="*/ 37 h 357"/>
                  <a:gd name="T6" fmla="*/ 44 w 302"/>
                  <a:gd name="T7" fmla="*/ 178 h 357"/>
                  <a:gd name="T8" fmla="*/ 173 w 302"/>
                  <a:gd name="T9" fmla="*/ 319 h 357"/>
                  <a:gd name="T10" fmla="*/ 272 w 302"/>
                  <a:gd name="T11" fmla="*/ 272 h 357"/>
                  <a:gd name="T12" fmla="*/ 302 w 302"/>
                  <a:gd name="T13" fmla="*/ 297 h 357"/>
                  <a:gd name="T14" fmla="*/ 173 w 302"/>
                  <a:gd name="T15" fmla="*/ 357 h 357"/>
                  <a:gd name="T16" fmla="*/ 0 w 302"/>
                  <a:gd name="T17" fmla="*/ 178 h 357"/>
                  <a:gd name="T18" fmla="*/ 173 w 302"/>
                  <a:gd name="T19" fmla="*/ 0 h 357"/>
                  <a:gd name="T20" fmla="*/ 293 w 302"/>
                  <a:gd name="T21" fmla="*/ 53 h 357"/>
                  <a:gd name="T22" fmla="*/ 258 w 302"/>
                  <a:gd name="T23" fmla="*/ 78 h 3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302" h="357">
                    <a:moveTo>
                      <a:pt x="258" y="78"/>
                    </a:moveTo>
                    <a:lnTo>
                      <a:pt x="258" y="78"/>
                    </a:lnTo>
                    <a:cubicBezTo>
                      <a:pt x="238" y="51"/>
                      <a:pt x="206" y="37"/>
                      <a:pt x="173" y="37"/>
                    </a:cubicBezTo>
                    <a:cubicBezTo>
                      <a:pt x="97" y="37"/>
                      <a:pt x="44" y="104"/>
                      <a:pt x="44" y="178"/>
                    </a:cubicBezTo>
                    <a:cubicBezTo>
                      <a:pt x="44" y="257"/>
                      <a:pt x="97" y="319"/>
                      <a:pt x="173" y="319"/>
                    </a:cubicBezTo>
                    <a:cubicBezTo>
                      <a:pt x="215" y="319"/>
                      <a:pt x="248" y="302"/>
                      <a:pt x="272" y="272"/>
                    </a:cubicBezTo>
                    <a:lnTo>
                      <a:pt x="302" y="297"/>
                    </a:lnTo>
                    <a:cubicBezTo>
                      <a:pt x="272" y="338"/>
                      <a:pt x="227" y="357"/>
                      <a:pt x="173" y="357"/>
                    </a:cubicBezTo>
                    <a:cubicBezTo>
                      <a:pt x="76" y="357"/>
                      <a:pt x="0" y="281"/>
                      <a:pt x="0" y="178"/>
                    </a:cubicBezTo>
                    <a:cubicBezTo>
                      <a:pt x="0" y="78"/>
                      <a:pt x="72" y="0"/>
                      <a:pt x="173" y="0"/>
                    </a:cubicBezTo>
                    <a:cubicBezTo>
                      <a:pt x="219" y="0"/>
                      <a:pt x="264" y="15"/>
                      <a:pt x="293" y="53"/>
                    </a:cubicBezTo>
                    <a:lnTo>
                      <a:pt x="258" y="78"/>
                    </a:lnTo>
                    <a:close/>
                  </a:path>
                </a:pathLst>
              </a:custGeom>
              <a:solidFill>
                <a:srgbClr val="1F3366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199"/>
              </a:p>
            </p:txBody>
          </p:sp>
          <p:sp>
            <p:nvSpPr>
              <p:cNvPr id="73" name="Freeform 41">
                <a:extLst>
                  <a:ext uri="{FF2B5EF4-FFF2-40B4-BE49-F238E27FC236}">
                    <a16:creationId xmlns:a16="http://schemas.microsoft.com/office/drawing/2014/main" id="{B6EFA3B2-B10F-B64C-A028-86E7E9F8D4A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62" y="1148"/>
                <a:ext cx="119" cy="144"/>
              </a:xfrm>
              <a:custGeom>
                <a:avLst/>
                <a:gdLst>
                  <a:gd name="T0" fmla="*/ 196 w 198"/>
                  <a:gd name="T1" fmla="*/ 172 h 231"/>
                  <a:gd name="T2" fmla="*/ 196 w 198"/>
                  <a:gd name="T3" fmla="*/ 172 h 231"/>
                  <a:gd name="T4" fmla="*/ 198 w 198"/>
                  <a:gd name="T5" fmla="*/ 225 h 231"/>
                  <a:gd name="T6" fmla="*/ 162 w 198"/>
                  <a:gd name="T7" fmla="*/ 225 h 231"/>
                  <a:gd name="T8" fmla="*/ 161 w 198"/>
                  <a:gd name="T9" fmla="*/ 188 h 231"/>
                  <a:gd name="T10" fmla="*/ 160 w 198"/>
                  <a:gd name="T11" fmla="*/ 188 h 231"/>
                  <a:gd name="T12" fmla="*/ 85 w 198"/>
                  <a:gd name="T13" fmla="*/ 231 h 231"/>
                  <a:gd name="T14" fmla="*/ 0 w 198"/>
                  <a:gd name="T15" fmla="*/ 139 h 231"/>
                  <a:gd name="T16" fmla="*/ 0 w 198"/>
                  <a:gd name="T17" fmla="*/ 0 h 231"/>
                  <a:gd name="T18" fmla="*/ 37 w 198"/>
                  <a:gd name="T19" fmla="*/ 0 h 231"/>
                  <a:gd name="T20" fmla="*/ 37 w 198"/>
                  <a:gd name="T21" fmla="*/ 135 h 231"/>
                  <a:gd name="T22" fmla="*/ 89 w 198"/>
                  <a:gd name="T23" fmla="*/ 196 h 231"/>
                  <a:gd name="T24" fmla="*/ 158 w 198"/>
                  <a:gd name="T25" fmla="*/ 110 h 231"/>
                  <a:gd name="T26" fmla="*/ 158 w 198"/>
                  <a:gd name="T27" fmla="*/ 0 h 231"/>
                  <a:gd name="T28" fmla="*/ 196 w 198"/>
                  <a:gd name="T29" fmla="*/ 0 h 231"/>
                  <a:gd name="T30" fmla="*/ 196 w 198"/>
                  <a:gd name="T31" fmla="*/ 172 h 2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98" h="231">
                    <a:moveTo>
                      <a:pt x="196" y="172"/>
                    </a:moveTo>
                    <a:lnTo>
                      <a:pt x="196" y="172"/>
                    </a:lnTo>
                    <a:cubicBezTo>
                      <a:pt x="196" y="192"/>
                      <a:pt x="198" y="210"/>
                      <a:pt x="198" y="225"/>
                    </a:cubicBezTo>
                    <a:lnTo>
                      <a:pt x="162" y="225"/>
                    </a:lnTo>
                    <a:cubicBezTo>
                      <a:pt x="162" y="213"/>
                      <a:pt x="161" y="200"/>
                      <a:pt x="161" y="188"/>
                    </a:cubicBezTo>
                    <a:lnTo>
                      <a:pt x="160" y="188"/>
                    </a:lnTo>
                    <a:cubicBezTo>
                      <a:pt x="150" y="210"/>
                      <a:pt x="122" y="231"/>
                      <a:pt x="85" y="231"/>
                    </a:cubicBezTo>
                    <a:cubicBezTo>
                      <a:pt x="26" y="231"/>
                      <a:pt x="0" y="193"/>
                      <a:pt x="0" y="139"/>
                    </a:cubicBezTo>
                    <a:lnTo>
                      <a:pt x="0" y="0"/>
                    </a:lnTo>
                    <a:lnTo>
                      <a:pt x="37" y="0"/>
                    </a:lnTo>
                    <a:lnTo>
                      <a:pt x="37" y="135"/>
                    </a:lnTo>
                    <a:cubicBezTo>
                      <a:pt x="37" y="173"/>
                      <a:pt x="54" y="196"/>
                      <a:pt x="89" y="196"/>
                    </a:cubicBezTo>
                    <a:cubicBezTo>
                      <a:pt x="137" y="196"/>
                      <a:pt x="158" y="161"/>
                      <a:pt x="158" y="110"/>
                    </a:cubicBezTo>
                    <a:lnTo>
                      <a:pt x="158" y="0"/>
                    </a:lnTo>
                    <a:lnTo>
                      <a:pt x="196" y="0"/>
                    </a:lnTo>
                    <a:lnTo>
                      <a:pt x="196" y="172"/>
                    </a:lnTo>
                    <a:close/>
                  </a:path>
                </a:pathLst>
              </a:custGeom>
              <a:solidFill>
                <a:srgbClr val="1F3366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199"/>
              </a:p>
            </p:txBody>
          </p:sp>
          <p:sp>
            <p:nvSpPr>
              <p:cNvPr id="74" name="Freeform 42">
                <a:extLst>
                  <a:ext uri="{FF2B5EF4-FFF2-40B4-BE49-F238E27FC236}">
                    <a16:creationId xmlns:a16="http://schemas.microsoft.com/office/drawing/2014/main" id="{085BD827-E303-474A-8146-204B13D948F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19" y="1144"/>
                <a:ext cx="77" cy="144"/>
              </a:xfrm>
              <a:custGeom>
                <a:avLst/>
                <a:gdLst>
                  <a:gd name="T0" fmla="*/ 2 w 128"/>
                  <a:gd name="T1" fmla="*/ 60 h 231"/>
                  <a:gd name="T2" fmla="*/ 2 w 128"/>
                  <a:gd name="T3" fmla="*/ 60 h 231"/>
                  <a:gd name="T4" fmla="*/ 0 w 128"/>
                  <a:gd name="T5" fmla="*/ 6 h 231"/>
                  <a:gd name="T6" fmla="*/ 36 w 128"/>
                  <a:gd name="T7" fmla="*/ 6 h 231"/>
                  <a:gd name="T8" fmla="*/ 37 w 128"/>
                  <a:gd name="T9" fmla="*/ 43 h 231"/>
                  <a:gd name="T10" fmla="*/ 38 w 128"/>
                  <a:gd name="T11" fmla="*/ 43 h 231"/>
                  <a:gd name="T12" fmla="*/ 113 w 128"/>
                  <a:gd name="T13" fmla="*/ 0 h 231"/>
                  <a:gd name="T14" fmla="*/ 128 w 128"/>
                  <a:gd name="T15" fmla="*/ 3 h 231"/>
                  <a:gd name="T16" fmla="*/ 125 w 128"/>
                  <a:gd name="T17" fmla="*/ 41 h 231"/>
                  <a:gd name="T18" fmla="*/ 105 w 128"/>
                  <a:gd name="T19" fmla="*/ 38 h 231"/>
                  <a:gd name="T20" fmla="*/ 40 w 128"/>
                  <a:gd name="T21" fmla="*/ 121 h 231"/>
                  <a:gd name="T22" fmla="*/ 40 w 128"/>
                  <a:gd name="T23" fmla="*/ 231 h 231"/>
                  <a:gd name="T24" fmla="*/ 2 w 128"/>
                  <a:gd name="T25" fmla="*/ 231 h 231"/>
                  <a:gd name="T26" fmla="*/ 2 w 128"/>
                  <a:gd name="T27" fmla="*/ 60 h 2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28" h="231">
                    <a:moveTo>
                      <a:pt x="2" y="60"/>
                    </a:moveTo>
                    <a:lnTo>
                      <a:pt x="2" y="60"/>
                    </a:lnTo>
                    <a:cubicBezTo>
                      <a:pt x="2" y="39"/>
                      <a:pt x="0" y="21"/>
                      <a:pt x="0" y="6"/>
                    </a:cubicBezTo>
                    <a:lnTo>
                      <a:pt x="36" y="6"/>
                    </a:lnTo>
                    <a:cubicBezTo>
                      <a:pt x="36" y="18"/>
                      <a:pt x="37" y="31"/>
                      <a:pt x="37" y="43"/>
                    </a:cubicBezTo>
                    <a:lnTo>
                      <a:pt x="38" y="43"/>
                    </a:lnTo>
                    <a:cubicBezTo>
                      <a:pt x="48" y="21"/>
                      <a:pt x="76" y="0"/>
                      <a:pt x="113" y="0"/>
                    </a:cubicBezTo>
                    <a:cubicBezTo>
                      <a:pt x="117" y="0"/>
                      <a:pt x="123" y="1"/>
                      <a:pt x="128" y="3"/>
                    </a:cubicBezTo>
                    <a:lnTo>
                      <a:pt x="125" y="41"/>
                    </a:lnTo>
                    <a:cubicBezTo>
                      <a:pt x="119" y="39"/>
                      <a:pt x="112" y="38"/>
                      <a:pt x="105" y="38"/>
                    </a:cubicBezTo>
                    <a:cubicBezTo>
                      <a:pt x="60" y="38"/>
                      <a:pt x="40" y="70"/>
                      <a:pt x="40" y="121"/>
                    </a:cubicBezTo>
                    <a:lnTo>
                      <a:pt x="40" y="231"/>
                    </a:lnTo>
                    <a:lnTo>
                      <a:pt x="2" y="231"/>
                    </a:lnTo>
                    <a:lnTo>
                      <a:pt x="2" y="60"/>
                    </a:lnTo>
                    <a:close/>
                  </a:path>
                </a:pathLst>
              </a:custGeom>
              <a:solidFill>
                <a:srgbClr val="1F3366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199"/>
              </a:p>
            </p:txBody>
          </p:sp>
          <p:sp>
            <p:nvSpPr>
              <p:cNvPr id="75" name="Freeform 43">
                <a:extLst>
                  <a:ext uri="{FF2B5EF4-FFF2-40B4-BE49-F238E27FC236}">
                    <a16:creationId xmlns:a16="http://schemas.microsoft.com/office/drawing/2014/main" id="{B9386BEA-0416-8044-B3AE-E0BFF4BC25E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20" y="1144"/>
                <a:ext cx="77" cy="144"/>
              </a:xfrm>
              <a:custGeom>
                <a:avLst/>
                <a:gdLst>
                  <a:gd name="T0" fmla="*/ 2 w 128"/>
                  <a:gd name="T1" fmla="*/ 60 h 231"/>
                  <a:gd name="T2" fmla="*/ 2 w 128"/>
                  <a:gd name="T3" fmla="*/ 60 h 231"/>
                  <a:gd name="T4" fmla="*/ 0 w 128"/>
                  <a:gd name="T5" fmla="*/ 6 h 231"/>
                  <a:gd name="T6" fmla="*/ 36 w 128"/>
                  <a:gd name="T7" fmla="*/ 6 h 231"/>
                  <a:gd name="T8" fmla="*/ 37 w 128"/>
                  <a:gd name="T9" fmla="*/ 43 h 231"/>
                  <a:gd name="T10" fmla="*/ 38 w 128"/>
                  <a:gd name="T11" fmla="*/ 43 h 231"/>
                  <a:gd name="T12" fmla="*/ 112 w 128"/>
                  <a:gd name="T13" fmla="*/ 0 h 231"/>
                  <a:gd name="T14" fmla="*/ 128 w 128"/>
                  <a:gd name="T15" fmla="*/ 3 h 231"/>
                  <a:gd name="T16" fmla="*/ 125 w 128"/>
                  <a:gd name="T17" fmla="*/ 41 h 231"/>
                  <a:gd name="T18" fmla="*/ 105 w 128"/>
                  <a:gd name="T19" fmla="*/ 38 h 231"/>
                  <a:gd name="T20" fmla="*/ 40 w 128"/>
                  <a:gd name="T21" fmla="*/ 121 h 231"/>
                  <a:gd name="T22" fmla="*/ 40 w 128"/>
                  <a:gd name="T23" fmla="*/ 231 h 231"/>
                  <a:gd name="T24" fmla="*/ 2 w 128"/>
                  <a:gd name="T25" fmla="*/ 231 h 231"/>
                  <a:gd name="T26" fmla="*/ 2 w 128"/>
                  <a:gd name="T27" fmla="*/ 60 h 2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28" h="231">
                    <a:moveTo>
                      <a:pt x="2" y="60"/>
                    </a:moveTo>
                    <a:lnTo>
                      <a:pt x="2" y="60"/>
                    </a:lnTo>
                    <a:cubicBezTo>
                      <a:pt x="2" y="39"/>
                      <a:pt x="0" y="21"/>
                      <a:pt x="0" y="6"/>
                    </a:cubicBezTo>
                    <a:lnTo>
                      <a:pt x="36" y="6"/>
                    </a:lnTo>
                    <a:cubicBezTo>
                      <a:pt x="36" y="18"/>
                      <a:pt x="37" y="31"/>
                      <a:pt x="37" y="43"/>
                    </a:cubicBezTo>
                    <a:lnTo>
                      <a:pt x="38" y="43"/>
                    </a:lnTo>
                    <a:cubicBezTo>
                      <a:pt x="48" y="21"/>
                      <a:pt x="76" y="0"/>
                      <a:pt x="112" y="0"/>
                    </a:cubicBezTo>
                    <a:cubicBezTo>
                      <a:pt x="117" y="0"/>
                      <a:pt x="123" y="1"/>
                      <a:pt x="128" y="3"/>
                    </a:cubicBezTo>
                    <a:lnTo>
                      <a:pt x="125" y="41"/>
                    </a:lnTo>
                    <a:cubicBezTo>
                      <a:pt x="119" y="39"/>
                      <a:pt x="112" y="38"/>
                      <a:pt x="105" y="38"/>
                    </a:cubicBezTo>
                    <a:cubicBezTo>
                      <a:pt x="60" y="38"/>
                      <a:pt x="40" y="70"/>
                      <a:pt x="40" y="121"/>
                    </a:cubicBezTo>
                    <a:lnTo>
                      <a:pt x="40" y="231"/>
                    </a:lnTo>
                    <a:lnTo>
                      <a:pt x="2" y="231"/>
                    </a:lnTo>
                    <a:lnTo>
                      <a:pt x="2" y="60"/>
                    </a:lnTo>
                    <a:close/>
                  </a:path>
                </a:pathLst>
              </a:custGeom>
              <a:solidFill>
                <a:srgbClr val="1F3366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199"/>
              </a:p>
            </p:txBody>
          </p:sp>
          <p:sp>
            <p:nvSpPr>
              <p:cNvPr id="76" name="Freeform 44">
                <a:extLst>
                  <a:ext uri="{FF2B5EF4-FFF2-40B4-BE49-F238E27FC236}">
                    <a16:creationId xmlns:a16="http://schemas.microsoft.com/office/drawing/2014/main" id="{F81FD0E8-C4A2-BD45-8584-EE692F73E63F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3117" y="1076"/>
                <a:ext cx="33" cy="212"/>
              </a:xfrm>
              <a:custGeom>
                <a:avLst/>
                <a:gdLst>
                  <a:gd name="T0" fmla="*/ 27 w 55"/>
                  <a:gd name="T1" fmla="*/ 0 h 340"/>
                  <a:gd name="T2" fmla="*/ 27 w 55"/>
                  <a:gd name="T3" fmla="*/ 0 h 340"/>
                  <a:gd name="T4" fmla="*/ 55 w 55"/>
                  <a:gd name="T5" fmla="*/ 27 h 340"/>
                  <a:gd name="T6" fmla="*/ 27 w 55"/>
                  <a:gd name="T7" fmla="*/ 55 h 340"/>
                  <a:gd name="T8" fmla="*/ 0 w 55"/>
                  <a:gd name="T9" fmla="*/ 27 h 340"/>
                  <a:gd name="T10" fmla="*/ 27 w 55"/>
                  <a:gd name="T11" fmla="*/ 0 h 340"/>
                  <a:gd name="T12" fmla="*/ 9 w 55"/>
                  <a:gd name="T13" fmla="*/ 115 h 340"/>
                  <a:gd name="T14" fmla="*/ 9 w 55"/>
                  <a:gd name="T15" fmla="*/ 115 h 340"/>
                  <a:gd name="T16" fmla="*/ 46 w 55"/>
                  <a:gd name="T17" fmla="*/ 115 h 340"/>
                  <a:gd name="T18" fmla="*/ 46 w 55"/>
                  <a:gd name="T19" fmla="*/ 340 h 340"/>
                  <a:gd name="T20" fmla="*/ 9 w 55"/>
                  <a:gd name="T21" fmla="*/ 340 h 340"/>
                  <a:gd name="T22" fmla="*/ 9 w 55"/>
                  <a:gd name="T23" fmla="*/ 115 h 3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55" h="340">
                    <a:moveTo>
                      <a:pt x="27" y="0"/>
                    </a:moveTo>
                    <a:lnTo>
                      <a:pt x="27" y="0"/>
                    </a:lnTo>
                    <a:cubicBezTo>
                      <a:pt x="43" y="0"/>
                      <a:pt x="55" y="13"/>
                      <a:pt x="55" y="27"/>
                    </a:cubicBezTo>
                    <a:cubicBezTo>
                      <a:pt x="55" y="43"/>
                      <a:pt x="43" y="55"/>
                      <a:pt x="27" y="55"/>
                    </a:cubicBezTo>
                    <a:cubicBezTo>
                      <a:pt x="12" y="55"/>
                      <a:pt x="0" y="43"/>
                      <a:pt x="0" y="27"/>
                    </a:cubicBezTo>
                    <a:cubicBezTo>
                      <a:pt x="0" y="13"/>
                      <a:pt x="12" y="0"/>
                      <a:pt x="27" y="0"/>
                    </a:cubicBezTo>
                    <a:close/>
                    <a:moveTo>
                      <a:pt x="9" y="115"/>
                    </a:moveTo>
                    <a:lnTo>
                      <a:pt x="9" y="115"/>
                    </a:lnTo>
                    <a:lnTo>
                      <a:pt x="46" y="115"/>
                    </a:lnTo>
                    <a:lnTo>
                      <a:pt x="46" y="340"/>
                    </a:lnTo>
                    <a:lnTo>
                      <a:pt x="9" y="340"/>
                    </a:lnTo>
                    <a:lnTo>
                      <a:pt x="9" y="115"/>
                    </a:lnTo>
                    <a:close/>
                  </a:path>
                </a:pathLst>
              </a:custGeom>
              <a:solidFill>
                <a:srgbClr val="1F3366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199"/>
              </a:p>
            </p:txBody>
          </p:sp>
          <p:sp>
            <p:nvSpPr>
              <p:cNvPr id="77" name="Freeform 45">
                <a:extLst>
                  <a:ext uri="{FF2B5EF4-FFF2-40B4-BE49-F238E27FC236}">
                    <a16:creationId xmlns:a16="http://schemas.microsoft.com/office/drawing/2014/main" id="{4FD148FC-617A-9C4C-B529-5DCD4ED3FBE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77" y="1144"/>
                <a:ext cx="122" cy="148"/>
              </a:xfrm>
              <a:custGeom>
                <a:avLst/>
                <a:gdLst>
                  <a:gd name="T0" fmla="*/ 173 w 203"/>
                  <a:gd name="T1" fmla="*/ 62 h 237"/>
                  <a:gd name="T2" fmla="*/ 173 w 203"/>
                  <a:gd name="T3" fmla="*/ 62 h 237"/>
                  <a:gd name="T4" fmla="*/ 116 w 203"/>
                  <a:gd name="T5" fmla="*/ 35 h 237"/>
                  <a:gd name="T6" fmla="*/ 41 w 203"/>
                  <a:gd name="T7" fmla="*/ 119 h 237"/>
                  <a:gd name="T8" fmla="*/ 116 w 203"/>
                  <a:gd name="T9" fmla="*/ 202 h 237"/>
                  <a:gd name="T10" fmla="*/ 174 w 203"/>
                  <a:gd name="T11" fmla="*/ 174 h 237"/>
                  <a:gd name="T12" fmla="*/ 201 w 203"/>
                  <a:gd name="T13" fmla="*/ 201 h 237"/>
                  <a:gd name="T14" fmla="*/ 116 w 203"/>
                  <a:gd name="T15" fmla="*/ 237 h 237"/>
                  <a:gd name="T16" fmla="*/ 0 w 203"/>
                  <a:gd name="T17" fmla="*/ 119 h 237"/>
                  <a:gd name="T18" fmla="*/ 116 w 203"/>
                  <a:gd name="T19" fmla="*/ 0 h 237"/>
                  <a:gd name="T20" fmla="*/ 203 w 203"/>
                  <a:gd name="T21" fmla="*/ 36 h 237"/>
                  <a:gd name="T22" fmla="*/ 173 w 203"/>
                  <a:gd name="T23" fmla="*/ 62 h 2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03" h="237">
                    <a:moveTo>
                      <a:pt x="173" y="62"/>
                    </a:moveTo>
                    <a:lnTo>
                      <a:pt x="173" y="62"/>
                    </a:lnTo>
                    <a:cubicBezTo>
                      <a:pt x="157" y="43"/>
                      <a:pt x="139" y="35"/>
                      <a:pt x="116" y="35"/>
                    </a:cubicBezTo>
                    <a:cubicBezTo>
                      <a:pt x="66" y="35"/>
                      <a:pt x="41" y="72"/>
                      <a:pt x="41" y="119"/>
                    </a:cubicBezTo>
                    <a:cubicBezTo>
                      <a:pt x="41" y="165"/>
                      <a:pt x="71" y="202"/>
                      <a:pt x="116" y="202"/>
                    </a:cubicBezTo>
                    <a:cubicBezTo>
                      <a:pt x="141" y="202"/>
                      <a:pt x="160" y="193"/>
                      <a:pt x="174" y="174"/>
                    </a:cubicBezTo>
                    <a:lnTo>
                      <a:pt x="201" y="201"/>
                    </a:lnTo>
                    <a:cubicBezTo>
                      <a:pt x="180" y="226"/>
                      <a:pt x="149" y="237"/>
                      <a:pt x="116" y="237"/>
                    </a:cubicBezTo>
                    <a:cubicBezTo>
                      <a:pt x="47" y="237"/>
                      <a:pt x="0" y="188"/>
                      <a:pt x="0" y="119"/>
                    </a:cubicBezTo>
                    <a:cubicBezTo>
                      <a:pt x="0" y="50"/>
                      <a:pt x="47" y="0"/>
                      <a:pt x="116" y="0"/>
                    </a:cubicBezTo>
                    <a:cubicBezTo>
                      <a:pt x="150" y="0"/>
                      <a:pt x="180" y="12"/>
                      <a:pt x="203" y="36"/>
                    </a:cubicBezTo>
                    <a:lnTo>
                      <a:pt x="173" y="62"/>
                    </a:lnTo>
                    <a:close/>
                  </a:path>
                </a:pathLst>
              </a:custGeom>
              <a:solidFill>
                <a:srgbClr val="1F3366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199"/>
              </a:p>
            </p:txBody>
          </p:sp>
          <p:sp>
            <p:nvSpPr>
              <p:cNvPr id="78" name="Freeform 46">
                <a:extLst>
                  <a:ext uri="{FF2B5EF4-FFF2-40B4-BE49-F238E27FC236}">
                    <a16:creationId xmlns:a16="http://schemas.microsoft.com/office/drawing/2014/main" id="{4F31E82C-2B6A-1143-83B8-0C0EDD6D01D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23" y="1148"/>
                <a:ext cx="118" cy="144"/>
              </a:xfrm>
              <a:custGeom>
                <a:avLst/>
                <a:gdLst>
                  <a:gd name="T0" fmla="*/ 195 w 197"/>
                  <a:gd name="T1" fmla="*/ 172 h 231"/>
                  <a:gd name="T2" fmla="*/ 195 w 197"/>
                  <a:gd name="T3" fmla="*/ 172 h 231"/>
                  <a:gd name="T4" fmla="*/ 197 w 197"/>
                  <a:gd name="T5" fmla="*/ 225 h 231"/>
                  <a:gd name="T6" fmla="*/ 162 w 197"/>
                  <a:gd name="T7" fmla="*/ 225 h 231"/>
                  <a:gd name="T8" fmla="*/ 161 w 197"/>
                  <a:gd name="T9" fmla="*/ 188 h 231"/>
                  <a:gd name="T10" fmla="*/ 160 w 197"/>
                  <a:gd name="T11" fmla="*/ 188 h 231"/>
                  <a:gd name="T12" fmla="*/ 85 w 197"/>
                  <a:gd name="T13" fmla="*/ 231 h 231"/>
                  <a:gd name="T14" fmla="*/ 0 w 197"/>
                  <a:gd name="T15" fmla="*/ 139 h 231"/>
                  <a:gd name="T16" fmla="*/ 0 w 197"/>
                  <a:gd name="T17" fmla="*/ 0 h 231"/>
                  <a:gd name="T18" fmla="*/ 37 w 197"/>
                  <a:gd name="T19" fmla="*/ 0 h 231"/>
                  <a:gd name="T20" fmla="*/ 37 w 197"/>
                  <a:gd name="T21" fmla="*/ 135 h 231"/>
                  <a:gd name="T22" fmla="*/ 88 w 197"/>
                  <a:gd name="T23" fmla="*/ 196 h 231"/>
                  <a:gd name="T24" fmla="*/ 158 w 197"/>
                  <a:gd name="T25" fmla="*/ 110 h 231"/>
                  <a:gd name="T26" fmla="*/ 158 w 197"/>
                  <a:gd name="T27" fmla="*/ 0 h 231"/>
                  <a:gd name="T28" fmla="*/ 195 w 197"/>
                  <a:gd name="T29" fmla="*/ 0 h 231"/>
                  <a:gd name="T30" fmla="*/ 195 w 197"/>
                  <a:gd name="T31" fmla="*/ 172 h 2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97" h="231">
                    <a:moveTo>
                      <a:pt x="195" y="172"/>
                    </a:moveTo>
                    <a:lnTo>
                      <a:pt x="195" y="172"/>
                    </a:lnTo>
                    <a:cubicBezTo>
                      <a:pt x="195" y="192"/>
                      <a:pt x="197" y="210"/>
                      <a:pt x="197" y="225"/>
                    </a:cubicBezTo>
                    <a:lnTo>
                      <a:pt x="162" y="225"/>
                    </a:lnTo>
                    <a:cubicBezTo>
                      <a:pt x="162" y="213"/>
                      <a:pt x="161" y="200"/>
                      <a:pt x="161" y="188"/>
                    </a:cubicBezTo>
                    <a:lnTo>
                      <a:pt x="160" y="188"/>
                    </a:lnTo>
                    <a:cubicBezTo>
                      <a:pt x="150" y="210"/>
                      <a:pt x="122" y="231"/>
                      <a:pt x="85" y="231"/>
                    </a:cubicBezTo>
                    <a:cubicBezTo>
                      <a:pt x="26" y="231"/>
                      <a:pt x="0" y="193"/>
                      <a:pt x="0" y="139"/>
                    </a:cubicBezTo>
                    <a:lnTo>
                      <a:pt x="0" y="0"/>
                    </a:lnTo>
                    <a:lnTo>
                      <a:pt x="37" y="0"/>
                    </a:lnTo>
                    <a:lnTo>
                      <a:pt x="37" y="135"/>
                    </a:lnTo>
                    <a:cubicBezTo>
                      <a:pt x="37" y="173"/>
                      <a:pt x="53" y="196"/>
                      <a:pt x="88" y="196"/>
                    </a:cubicBezTo>
                    <a:cubicBezTo>
                      <a:pt x="137" y="196"/>
                      <a:pt x="158" y="161"/>
                      <a:pt x="158" y="110"/>
                    </a:cubicBezTo>
                    <a:lnTo>
                      <a:pt x="158" y="0"/>
                    </a:lnTo>
                    <a:lnTo>
                      <a:pt x="195" y="0"/>
                    </a:lnTo>
                    <a:lnTo>
                      <a:pt x="195" y="172"/>
                    </a:lnTo>
                    <a:close/>
                  </a:path>
                </a:pathLst>
              </a:custGeom>
              <a:solidFill>
                <a:srgbClr val="1F3366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199"/>
              </a:p>
            </p:txBody>
          </p:sp>
          <p:sp>
            <p:nvSpPr>
              <p:cNvPr id="79" name="Freeform 47">
                <a:extLst>
                  <a:ext uri="{FF2B5EF4-FFF2-40B4-BE49-F238E27FC236}">
                    <a16:creationId xmlns:a16="http://schemas.microsoft.com/office/drawing/2014/main" id="{3E333870-3067-8043-945C-370F52125AD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82" y="1075"/>
                <a:ext cx="23" cy="213"/>
              </a:xfrm>
              <a:custGeom>
                <a:avLst/>
                <a:gdLst>
                  <a:gd name="T0" fmla="*/ 0 w 38"/>
                  <a:gd name="T1" fmla="*/ 341 h 341"/>
                  <a:gd name="T2" fmla="*/ 0 w 38"/>
                  <a:gd name="T3" fmla="*/ 341 h 341"/>
                  <a:gd name="T4" fmla="*/ 38 w 38"/>
                  <a:gd name="T5" fmla="*/ 341 h 341"/>
                  <a:gd name="T6" fmla="*/ 38 w 38"/>
                  <a:gd name="T7" fmla="*/ 0 h 341"/>
                  <a:gd name="T8" fmla="*/ 0 w 38"/>
                  <a:gd name="T9" fmla="*/ 0 h 341"/>
                  <a:gd name="T10" fmla="*/ 0 w 38"/>
                  <a:gd name="T11" fmla="*/ 341 h 3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8" h="341">
                    <a:moveTo>
                      <a:pt x="0" y="341"/>
                    </a:moveTo>
                    <a:lnTo>
                      <a:pt x="0" y="341"/>
                    </a:lnTo>
                    <a:lnTo>
                      <a:pt x="38" y="341"/>
                    </a:lnTo>
                    <a:lnTo>
                      <a:pt x="38" y="0"/>
                    </a:lnTo>
                    <a:lnTo>
                      <a:pt x="0" y="0"/>
                    </a:lnTo>
                    <a:lnTo>
                      <a:pt x="0" y="341"/>
                    </a:lnTo>
                    <a:close/>
                  </a:path>
                </a:pathLst>
              </a:custGeom>
              <a:solidFill>
                <a:srgbClr val="1F3366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199"/>
              </a:p>
            </p:txBody>
          </p:sp>
          <p:sp>
            <p:nvSpPr>
              <p:cNvPr id="80" name="Freeform 48">
                <a:extLst>
                  <a:ext uri="{FF2B5EF4-FFF2-40B4-BE49-F238E27FC236}">
                    <a16:creationId xmlns:a16="http://schemas.microsoft.com/office/drawing/2014/main" id="{8B38150E-C5A0-BA4B-9BCA-9440B6046F0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45" y="1148"/>
                <a:ext cx="119" cy="144"/>
              </a:xfrm>
              <a:custGeom>
                <a:avLst/>
                <a:gdLst>
                  <a:gd name="T0" fmla="*/ 195 w 197"/>
                  <a:gd name="T1" fmla="*/ 172 h 231"/>
                  <a:gd name="T2" fmla="*/ 195 w 197"/>
                  <a:gd name="T3" fmla="*/ 172 h 231"/>
                  <a:gd name="T4" fmla="*/ 197 w 197"/>
                  <a:gd name="T5" fmla="*/ 225 h 231"/>
                  <a:gd name="T6" fmla="*/ 162 w 197"/>
                  <a:gd name="T7" fmla="*/ 225 h 231"/>
                  <a:gd name="T8" fmla="*/ 161 w 197"/>
                  <a:gd name="T9" fmla="*/ 188 h 231"/>
                  <a:gd name="T10" fmla="*/ 160 w 197"/>
                  <a:gd name="T11" fmla="*/ 188 h 231"/>
                  <a:gd name="T12" fmla="*/ 85 w 197"/>
                  <a:gd name="T13" fmla="*/ 231 h 231"/>
                  <a:gd name="T14" fmla="*/ 0 w 197"/>
                  <a:gd name="T15" fmla="*/ 139 h 231"/>
                  <a:gd name="T16" fmla="*/ 0 w 197"/>
                  <a:gd name="T17" fmla="*/ 0 h 231"/>
                  <a:gd name="T18" fmla="*/ 37 w 197"/>
                  <a:gd name="T19" fmla="*/ 0 h 231"/>
                  <a:gd name="T20" fmla="*/ 37 w 197"/>
                  <a:gd name="T21" fmla="*/ 135 h 231"/>
                  <a:gd name="T22" fmla="*/ 88 w 197"/>
                  <a:gd name="T23" fmla="*/ 196 h 231"/>
                  <a:gd name="T24" fmla="*/ 158 w 197"/>
                  <a:gd name="T25" fmla="*/ 110 h 231"/>
                  <a:gd name="T26" fmla="*/ 158 w 197"/>
                  <a:gd name="T27" fmla="*/ 0 h 231"/>
                  <a:gd name="T28" fmla="*/ 195 w 197"/>
                  <a:gd name="T29" fmla="*/ 0 h 231"/>
                  <a:gd name="T30" fmla="*/ 195 w 197"/>
                  <a:gd name="T31" fmla="*/ 172 h 2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97" h="231">
                    <a:moveTo>
                      <a:pt x="195" y="172"/>
                    </a:moveTo>
                    <a:lnTo>
                      <a:pt x="195" y="172"/>
                    </a:lnTo>
                    <a:cubicBezTo>
                      <a:pt x="195" y="192"/>
                      <a:pt x="197" y="210"/>
                      <a:pt x="197" y="225"/>
                    </a:cubicBezTo>
                    <a:lnTo>
                      <a:pt x="162" y="225"/>
                    </a:lnTo>
                    <a:cubicBezTo>
                      <a:pt x="162" y="213"/>
                      <a:pt x="161" y="200"/>
                      <a:pt x="161" y="188"/>
                    </a:cubicBezTo>
                    <a:lnTo>
                      <a:pt x="160" y="188"/>
                    </a:lnTo>
                    <a:cubicBezTo>
                      <a:pt x="150" y="210"/>
                      <a:pt x="122" y="231"/>
                      <a:pt x="85" y="231"/>
                    </a:cubicBezTo>
                    <a:cubicBezTo>
                      <a:pt x="26" y="231"/>
                      <a:pt x="0" y="193"/>
                      <a:pt x="0" y="139"/>
                    </a:cubicBezTo>
                    <a:lnTo>
                      <a:pt x="0" y="0"/>
                    </a:lnTo>
                    <a:lnTo>
                      <a:pt x="37" y="0"/>
                    </a:lnTo>
                    <a:lnTo>
                      <a:pt x="37" y="135"/>
                    </a:lnTo>
                    <a:cubicBezTo>
                      <a:pt x="37" y="173"/>
                      <a:pt x="53" y="196"/>
                      <a:pt x="88" y="196"/>
                    </a:cubicBezTo>
                    <a:cubicBezTo>
                      <a:pt x="137" y="196"/>
                      <a:pt x="158" y="161"/>
                      <a:pt x="158" y="110"/>
                    </a:cubicBezTo>
                    <a:lnTo>
                      <a:pt x="158" y="0"/>
                    </a:lnTo>
                    <a:lnTo>
                      <a:pt x="195" y="0"/>
                    </a:lnTo>
                    <a:lnTo>
                      <a:pt x="195" y="172"/>
                    </a:lnTo>
                    <a:close/>
                  </a:path>
                </a:pathLst>
              </a:custGeom>
              <a:solidFill>
                <a:srgbClr val="1F3366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199"/>
              </a:p>
            </p:txBody>
          </p:sp>
          <p:sp>
            <p:nvSpPr>
              <p:cNvPr id="81" name="Freeform 49">
                <a:extLst>
                  <a:ext uri="{FF2B5EF4-FFF2-40B4-BE49-F238E27FC236}">
                    <a16:creationId xmlns:a16="http://schemas.microsoft.com/office/drawing/2014/main" id="{634336A8-D539-9647-A61C-45738281A1C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02" y="1144"/>
                <a:ext cx="205" cy="144"/>
              </a:xfrm>
              <a:custGeom>
                <a:avLst/>
                <a:gdLst>
                  <a:gd name="T0" fmla="*/ 2 w 340"/>
                  <a:gd name="T1" fmla="*/ 60 h 231"/>
                  <a:gd name="T2" fmla="*/ 2 w 340"/>
                  <a:gd name="T3" fmla="*/ 60 h 231"/>
                  <a:gd name="T4" fmla="*/ 0 w 340"/>
                  <a:gd name="T5" fmla="*/ 6 h 231"/>
                  <a:gd name="T6" fmla="*/ 36 w 340"/>
                  <a:gd name="T7" fmla="*/ 6 h 231"/>
                  <a:gd name="T8" fmla="*/ 37 w 340"/>
                  <a:gd name="T9" fmla="*/ 43 h 231"/>
                  <a:gd name="T10" fmla="*/ 37 w 340"/>
                  <a:gd name="T11" fmla="*/ 43 h 231"/>
                  <a:gd name="T12" fmla="*/ 112 w 340"/>
                  <a:gd name="T13" fmla="*/ 0 h 231"/>
                  <a:gd name="T14" fmla="*/ 183 w 340"/>
                  <a:gd name="T15" fmla="*/ 43 h 231"/>
                  <a:gd name="T16" fmla="*/ 254 w 340"/>
                  <a:gd name="T17" fmla="*/ 0 h 231"/>
                  <a:gd name="T18" fmla="*/ 340 w 340"/>
                  <a:gd name="T19" fmla="*/ 95 h 231"/>
                  <a:gd name="T20" fmla="*/ 340 w 340"/>
                  <a:gd name="T21" fmla="*/ 231 h 231"/>
                  <a:gd name="T22" fmla="*/ 302 w 340"/>
                  <a:gd name="T23" fmla="*/ 231 h 231"/>
                  <a:gd name="T24" fmla="*/ 302 w 340"/>
                  <a:gd name="T25" fmla="*/ 96 h 231"/>
                  <a:gd name="T26" fmla="*/ 248 w 340"/>
                  <a:gd name="T27" fmla="*/ 35 h 231"/>
                  <a:gd name="T28" fmla="*/ 190 w 340"/>
                  <a:gd name="T29" fmla="*/ 101 h 231"/>
                  <a:gd name="T30" fmla="*/ 190 w 340"/>
                  <a:gd name="T31" fmla="*/ 231 h 231"/>
                  <a:gd name="T32" fmla="*/ 152 w 340"/>
                  <a:gd name="T33" fmla="*/ 231 h 231"/>
                  <a:gd name="T34" fmla="*/ 152 w 340"/>
                  <a:gd name="T35" fmla="*/ 104 h 231"/>
                  <a:gd name="T36" fmla="*/ 109 w 340"/>
                  <a:gd name="T37" fmla="*/ 35 h 231"/>
                  <a:gd name="T38" fmla="*/ 39 w 340"/>
                  <a:gd name="T39" fmla="*/ 121 h 231"/>
                  <a:gd name="T40" fmla="*/ 39 w 340"/>
                  <a:gd name="T41" fmla="*/ 231 h 231"/>
                  <a:gd name="T42" fmla="*/ 2 w 340"/>
                  <a:gd name="T43" fmla="*/ 231 h 231"/>
                  <a:gd name="T44" fmla="*/ 2 w 340"/>
                  <a:gd name="T45" fmla="*/ 60 h 2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340" h="231">
                    <a:moveTo>
                      <a:pt x="2" y="60"/>
                    </a:moveTo>
                    <a:lnTo>
                      <a:pt x="2" y="60"/>
                    </a:lnTo>
                    <a:cubicBezTo>
                      <a:pt x="2" y="39"/>
                      <a:pt x="0" y="21"/>
                      <a:pt x="0" y="6"/>
                    </a:cubicBezTo>
                    <a:lnTo>
                      <a:pt x="36" y="6"/>
                    </a:lnTo>
                    <a:cubicBezTo>
                      <a:pt x="36" y="18"/>
                      <a:pt x="37" y="31"/>
                      <a:pt x="37" y="43"/>
                    </a:cubicBezTo>
                    <a:lnTo>
                      <a:pt x="37" y="43"/>
                    </a:lnTo>
                    <a:cubicBezTo>
                      <a:pt x="48" y="21"/>
                      <a:pt x="75" y="0"/>
                      <a:pt x="112" y="0"/>
                    </a:cubicBezTo>
                    <a:cubicBezTo>
                      <a:pt x="161" y="0"/>
                      <a:pt x="176" y="28"/>
                      <a:pt x="183" y="43"/>
                    </a:cubicBezTo>
                    <a:cubicBezTo>
                      <a:pt x="200" y="17"/>
                      <a:pt x="220" y="0"/>
                      <a:pt x="254" y="0"/>
                    </a:cubicBezTo>
                    <a:cubicBezTo>
                      <a:pt x="319" y="0"/>
                      <a:pt x="340" y="36"/>
                      <a:pt x="340" y="95"/>
                    </a:cubicBezTo>
                    <a:lnTo>
                      <a:pt x="340" y="231"/>
                    </a:lnTo>
                    <a:lnTo>
                      <a:pt x="302" y="231"/>
                    </a:lnTo>
                    <a:lnTo>
                      <a:pt x="302" y="96"/>
                    </a:lnTo>
                    <a:cubicBezTo>
                      <a:pt x="302" y="65"/>
                      <a:pt x="291" y="35"/>
                      <a:pt x="248" y="35"/>
                    </a:cubicBezTo>
                    <a:cubicBezTo>
                      <a:pt x="216" y="35"/>
                      <a:pt x="190" y="61"/>
                      <a:pt x="190" y="101"/>
                    </a:cubicBezTo>
                    <a:lnTo>
                      <a:pt x="190" y="231"/>
                    </a:lnTo>
                    <a:lnTo>
                      <a:pt x="152" y="231"/>
                    </a:lnTo>
                    <a:lnTo>
                      <a:pt x="152" y="104"/>
                    </a:lnTo>
                    <a:cubicBezTo>
                      <a:pt x="152" y="54"/>
                      <a:pt x="140" y="35"/>
                      <a:pt x="109" y="35"/>
                    </a:cubicBezTo>
                    <a:cubicBezTo>
                      <a:pt x="61" y="35"/>
                      <a:pt x="39" y="70"/>
                      <a:pt x="39" y="121"/>
                    </a:cubicBezTo>
                    <a:lnTo>
                      <a:pt x="39" y="231"/>
                    </a:lnTo>
                    <a:lnTo>
                      <a:pt x="2" y="231"/>
                    </a:lnTo>
                    <a:lnTo>
                      <a:pt x="2" y="60"/>
                    </a:lnTo>
                    <a:close/>
                  </a:path>
                </a:pathLst>
              </a:custGeom>
              <a:solidFill>
                <a:srgbClr val="1F3366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199"/>
              </a:p>
            </p:txBody>
          </p:sp>
        </p:grpSp>
      </p:grpSp>
      <p:pic>
        <p:nvPicPr>
          <p:cNvPr id="32" name="Picture 31" descr="AETC_Program-color-outline-01.png">
            <a:extLst>
              <a:ext uri="{FF2B5EF4-FFF2-40B4-BE49-F238E27FC236}">
                <a16:creationId xmlns:a16="http://schemas.microsoft.com/office/drawing/2014/main" id="{400B0881-8D63-A24F-AB7E-31C0F39579C7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684" y="4585350"/>
            <a:ext cx="1092764" cy="419187"/>
          </a:xfrm>
          <a:prstGeom prst="rect">
            <a:avLst/>
          </a:prstGeom>
        </p:spPr>
      </p:pic>
      <p:sp>
        <p:nvSpPr>
          <p:cNvPr id="33" name="Text Placeholder 15">
            <a:extLst>
              <a:ext uri="{FF2B5EF4-FFF2-40B4-BE49-F238E27FC236}">
                <a16:creationId xmlns:a16="http://schemas.microsoft.com/office/drawing/2014/main" id="{DE11159E-F35E-AD4D-B16A-15ECC19E36AA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38219" y="2351569"/>
            <a:ext cx="7108856" cy="1554480"/>
          </a:xfrm>
          <a:prstGeom prst="rect">
            <a:avLst/>
          </a:prstGeom>
        </p:spPr>
        <p:txBody>
          <a:bodyPr lIns="91440" tIns="91440" rIns="91440" bIns="91440" anchor="ctr" anchorCtr="0">
            <a:noAutofit/>
          </a:bodyPr>
          <a:lstStyle>
            <a:lvl1pPr marL="0" indent="0" algn="l">
              <a:lnSpc>
                <a:spcPts val="2000"/>
              </a:lnSpc>
              <a:spcBef>
                <a:spcPts val="0"/>
              </a:spcBef>
              <a:spcAft>
                <a:spcPts val="0"/>
              </a:spcAft>
              <a:buNone/>
              <a:defRPr sz="1800" baseline="0">
                <a:solidFill>
                  <a:schemeClr val="bg1">
                    <a:lumMod val="95000"/>
                  </a:schemeClr>
                </a:solidFill>
                <a:latin typeface="Arial"/>
              </a:defRPr>
            </a:lvl1pPr>
            <a:lvl2pPr marL="0" indent="0" algn="l">
              <a:spcBef>
                <a:spcPts val="0"/>
              </a:spcBef>
              <a:buNone/>
              <a:defRPr sz="1350" i="1">
                <a:solidFill>
                  <a:schemeClr val="accent2"/>
                </a:solidFill>
                <a:latin typeface="Arial"/>
              </a:defRPr>
            </a:lvl2pPr>
            <a:lvl3pPr marL="0" indent="0" algn="l">
              <a:spcBef>
                <a:spcPts val="0"/>
              </a:spcBef>
              <a:buNone/>
              <a:defRPr sz="1200" i="1">
                <a:solidFill>
                  <a:schemeClr val="accent2"/>
                </a:solidFill>
                <a:latin typeface="Arial"/>
              </a:defRPr>
            </a:lvl3pPr>
            <a:lvl4pPr marL="471488" indent="0" algn="ctr">
              <a:buNone/>
              <a:defRPr/>
            </a:lvl4pPr>
            <a:lvl5pPr marL="602456" indent="0" algn="ctr">
              <a:buNone/>
              <a:defRPr/>
            </a:lvl5pPr>
          </a:lstStyle>
          <a:p>
            <a:pPr lvl="0"/>
            <a:r>
              <a:rPr lang="en-US" dirty="0"/>
              <a:t>Click and Add Speaker Info</a:t>
            </a:r>
          </a:p>
        </p:txBody>
      </p:sp>
    </p:spTree>
    <p:extLst>
      <p:ext uri="{BB962C8B-B14F-4D97-AF65-F5344CB8AC3E}">
        <p14:creationId xmlns:p14="http://schemas.microsoft.com/office/powerpoint/2010/main" val="749461120"/>
      </p:ext>
    </p:extLst>
  </p:cSld>
  <p:clrMapOvr>
    <a:masterClrMapping/>
  </p:clrMapOvr>
  <p:transition spd="slow"/>
  <p:extLst>
    <p:ext uri="{DCECCB84-F9BA-43D5-87BE-67443E8EF086}">
      <p15:sldGuideLst xmlns:p15="http://schemas.microsoft.com/office/powerpoint/2012/main">
        <p15:guide id="1" orient="horz" pos="162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Disclos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5509BA65-A34C-F344-8542-C4A4DC949BD8}"/>
              </a:ext>
            </a:extLst>
          </p:cNvPr>
          <p:cNvSpPr/>
          <p:nvPr userDrawn="1"/>
        </p:nvSpPr>
        <p:spPr>
          <a:xfrm>
            <a:off x="0" y="925693"/>
            <a:ext cx="9162288" cy="4224528"/>
          </a:xfrm>
          <a:prstGeom prst="rect">
            <a:avLst/>
          </a:prstGeom>
          <a:gradFill>
            <a:gsLst>
              <a:gs pos="0">
                <a:srgbClr val="003860"/>
              </a:gs>
              <a:gs pos="100000">
                <a:srgbClr val="005EA1"/>
              </a:gs>
            </a:gsLst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pic>
        <p:nvPicPr>
          <p:cNvPr id="10" name="Picture 9" descr="background.jpg"/>
          <p:cNvPicPr>
            <a:picLocks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invGray">
          <a:xfrm>
            <a:off x="-1" y="0"/>
            <a:ext cx="9162288" cy="923544"/>
          </a:xfrm>
          <a:prstGeom prst="rect">
            <a:avLst/>
          </a:prstGeom>
        </p:spPr>
      </p:pic>
      <p:sp>
        <p:nvSpPr>
          <p:cNvPr id="57" name="Rectangle 56"/>
          <p:cNvSpPr/>
          <p:nvPr/>
        </p:nvSpPr>
        <p:spPr>
          <a:xfrm>
            <a:off x="323850" y="269271"/>
            <a:ext cx="8503918" cy="461665"/>
          </a:xfrm>
          <a:prstGeom prst="rect">
            <a:avLst/>
          </a:prstGeom>
        </p:spPr>
        <p:txBody>
          <a:bodyPr wrap="square" lIns="68580" anchor="ctr">
            <a:spAutoFit/>
          </a:bodyPr>
          <a:lstStyle/>
          <a:p>
            <a:pPr defTabSz="342900">
              <a:spcAft>
                <a:spcPts val="0"/>
              </a:spcAft>
            </a:pPr>
            <a:r>
              <a:rPr lang="en-US" sz="2400" cap="none" baseline="0" dirty="0">
                <a:solidFill>
                  <a:schemeClr val="bg1"/>
                </a:solidFill>
                <a:latin typeface="Arial" pitchFamily="-108" charset="0"/>
                <a:ea typeface="ＭＳ Ｐゴシック" pitchFamily="-108" charset="-128"/>
                <a:cs typeface="ＭＳ Ｐゴシック" pitchFamily="-108" charset="-128"/>
              </a:rPr>
              <a:t>Disclosures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23850" y="1266332"/>
            <a:ext cx="8515350" cy="2804922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algn="l">
              <a:defRPr sz="2000" baseline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en-US" dirty="0"/>
              <a:t>Type in Speaker name, disclosure information</a:t>
            </a:r>
          </a:p>
        </p:txBody>
      </p:sp>
      <p:cxnSp>
        <p:nvCxnSpPr>
          <p:cNvPr id="9" name="Straight Connector 8"/>
          <p:cNvCxnSpPr/>
          <p:nvPr/>
        </p:nvCxnSpPr>
        <p:spPr>
          <a:xfrm>
            <a:off x="1" y="920736"/>
            <a:ext cx="9162862" cy="0"/>
          </a:xfrm>
          <a:prstGeom prst="line">
            <a:avLst/>
          </a:prstGeom>
          <a:ln w="19050">
            <a:solidFill>
              <a:srgbClr val="00B0F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08239063"/>
      </p:ext>
    </p:extLst>
  </p:cSld>
  <p:clrMapOvr>
    <a:masterClrMapping/>
  </p:clrMapOvr>
  <p:transition spd="slow"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ext-Large Fo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background.jpg"/>
          <p:cNvPicPr>
            <a:picLocks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invGray">
          <a:xfrm>
            <a:off x="-1" y="0"/>
            <a:ext cx="9162288" cy="92354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23850" y="89379"/>
            <a:ext cx="8497062" cy="818388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algn="l">
              <a:defRPr sz="2400" baseline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en-US" dirty="0"/>
              <a:t>Text Slide: click to enter title</a:t>
            </a:r>
          </a:p>
        </p:txBody>
      </p:sp>
      <p:sp>
        <p:nvSpPr>
          <p:cNvPr id="13" name="Text Placeholder 5"/>
          <p:cNvSpPr>
            <a:spLocks noGrp="1"/>
          </p:cNvSpPr>
          <p:nvPr>
            <p:ph type="body" sz="quarter" idx="14" hasCustomPrompt="1"/>
          </p:nvPr>
        </p:nvSpPr>
        <p:spPr>
          <a:xfrm>
            <a:off x="323850" y="4846321"/>
            <a:ext cx="7357838" cy="240029"/>
          </a:xfrm>
          <a:prstGeom prst="rect">
            <a:avLst/>
          </a:prstGeom>
        </p:spPr>
        <p:txBody>
          <a:bodyPr vert="horz" anchor="ctr"/>
          <a:lstStyle>
            <a:lvl1pPr marL="0" indent="0" algn="l">
              <a:spcBef>
                <a:spcPts val="0"/>
              </a:spcBef>
              <a:buNone/>
              <a:defRPr sz="1050" b="0" baseline="0">
                <a:solidFill>
                  <a:srgbClr val="285078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/>
              <a:t>Click to Add Source</a:t>
            </a:r>
          </a:p>
        </p:txBody>
      </p:sp>
      <p:sp>
        <p:nvSpPr>
          <p:cNvPr id="31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323850" y="1135604"/>
            <a:ext cx="8515350" cy="3600450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marL="205740" indent="-171450">
              <a:lnSpc>
                <a:spcPct val="100000"/>
              </a:lnSpc>
              <a:spcBef>
                <a:spcPts val="1200"/>
              </a:spcBef>
              <a:buClr>
                <a:srgbClr val="0070C0"/>
              </a:buClr>
              <a:buSzPct val="100000"/>
              <a:buFont typeface="Arial"/>
              <a:buChar char="•"/>
              <a:defRPr sz="2400" baseline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62915" marR="0" indent="-171450" algn="l" defTabSz="6858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70C0"/>
              </a:buClr>
              <a:buSzPct val="100000"/>
              <a:buFont typeface="Lucida Grande"/>
              <a:buChar char="-"/>
              <a:tabLst/>
              <a:defRPr sz="2000" baseline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720090" indent="-102870">
              <a:lnSpc>
                <a:spcPct val="100000"/>
              </a:lnSpc>
              <a:spcBef>
                <a:spcPts val="300"/>
              </a:spcBef>
              <a:buClr>
                <a:schemeClr val="bg2"/>
              </a:buClr>
              <a:buSzPct val="70000"/>
              <a:defRPr sz="1500">
                <a:solidFill>
                  <a:srgbClr val="000000"/>
                </a:solidFill>
              </a:defRPr>
            </a:lvl3pPr>
            <a:lvl4pPr>
              <a:defRPr sz="1500"/>
            </a:lvl4pPr>
            <a:lvl5pPr>
              <a:defRPr sz="15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dirty="0"/>
              <a:t>Click to enter first level text; hit return then tab for 2nd level</a:t>
            </a:r>
          </a:p>
          <a:p>
            <a:pPr lvl="1"/>
            <a:r>
              <a:rPr lang="en-US" dirty="0"/>
              <a:t>Line 2</a:t>
            </a:r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cxnSp>
        <p:nvCxnSpPr>
          <p:cNvPr id="32" name="Straight Connector 31"/>
          <p:cNvCxnSpPr/>
          <p:nvPr/>
        </p:nvCxnSpPr>
        <p:spPr>
          <a:xfrm>
            <a:off x="-11287" y="920736"/>
            <a:ext cx="9162862" cy="0"/>
          </a:xfrm>
          <a:prstGeom prst="line">
            <a:avLst/>
          </a:prstGeom>
          <a:ln w="19050">
            <a:solidFill>
              <a:srgbClr val="00B0F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33" name="Logo Stacked V2">
            <a:extLst>
              <a:ext uri="{FF2B5EF4-FFF2-40B4-BE49-F238E27FC236}">
                <a16:creationId xmlns:a16="http://schemas.microsoft.com/office/drawing/2014/main" id="{8AD091C3-F2F4-054F-AB2C-405BCCFB00C6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8071600" y="4860986"/>
            <a:ext cx="993262" cy="226314"/>
            <a:chOff x="680865" y="3439338"/>
            <a:chExt cx="4686473" cy="1068091"/>
          </a:xfrm>
        </p:grpSpPr>
        <p:pic>
          <p:nvPicPr>
            <p:cNvPr id="34" name="Logomark V2">
              <a:extLst>
                <a:ext uri="{FF2B5EF4-FFF2-40B4-BE49-F238E27FC236}">
                  <a16:creationId xmlns:a16="http://schemas.microsoft.com/office/drawing/2014/main" id="{12B22797-3CF9-CA4F-B64D-405CE639D94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80865" y="3439338"/>
              <a:ext cx="1088136" cy="1068091"/>
            </a:xfrm>
            <a:prstGeom prst="rect">
              <a:avLst/>
            </a:prstGeom>
          </p:spPr>
        </p:pic>
        <p:grpSp>
          <p:nvGrpSpPr>
            <p:cNvPr id="35" name="Nat HIV Cur logo type stacked">
              <a:extLst>
                <a:ext uri="{FF2B5EF4-FFF2-40B4-BE49-F238E27FC236}">
                  <a16:creationId xmlns:a16="http://schemas.microsoft.com/office/drawing/2014/main" id="{AC161F93-9767-3F49-9BB6-E37AC685FDC0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1898650" y="3455065"/>
              <a:ext cx="3468688" cy="1036638"/>
              <a:chOff x="1196" y="1585"/>
              <a:chExt cx="2185" cy="653"/>
            </a:xfrm>
          </p:grpSpPr>
          <p:sp>
            <p:nvSpPr>
              <p:cNvPr id="36" name="Freeform 5">
                <a:extLst>
                  <a:ext uri="{FF2B5EF4-FFF2-40B4-BE49-F238E27FC236}">
                    <a16:creationId xmlns:a16="http://schemas.microsoft.com/office/drawing/2014/main" id="{96DA80F4-6D70-0A45-A009-D5A3A5C9750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12" y="1585"/>
                <a:ext cx="243" cy="286"/>
              </a:xfrm>
              <a:custGeom>
                <a:avLst/>
                <a:gdLst>
                  <a:gd name="T0" fmla="*/ 347 w 403"/>
                  <a:gd name="T1" fmla="*/ 0 h 474"/>
                  <a:gd name="T2" fmla="*/ 347 w 403"/>
                  <a:gd name="T3" fmla="*/ 0 h 474"/>
                  <a:gd name="T4" fmla="*/ 347 w 403"/>
                  <a:gd name="T5" fmla="*/ 394 h 474"/>
                  <a:gd name="T6" fmla="*/ 345 w 403"/>
                  <a:gd name="T7" fmla="*/ 394 h 474"/>
                  <a:gd name="T8" fmla="*/ 71 w 403"/>
                  <a:gd name="T9" fmla="*/ 0 h 474"/>
                  <a:gd name="T10" fmla="*/ 0 w 403"/>
                  <a:gd name="T11" fmla="*/ 0 h 474"/>
                  <a:gd name="T12" fmla="*/ 0 w 403"/>
                  <a:gd name="T13" fmla="*/ 474 h 474"/>
                  <a:gd name="T14" fmla="*/ 56 w 403"/>
                  <a:gd name="T15" fmla="*/ 474 h 474"/>
                  <a:gd name="T16" fmla="*/ 56 w 403"/>
                  <a:gd name="T17" fmla="*/ 81 h 474"/>
                  <a:gd name="T18" fmla="*/ 57 w 403"/>
                  <a:gd name="T19" fmla="*/ 81 h 474"/>
                  <a:gd name="T20" fmla="*/ 332 w 403"/>
                  <a:gd name="T21" fmla="*/ 474 h 474"/>
                  <a:gd name="T22" fmla="*/ 403 w 403"/>
                  <a:gd name="T23" fmla="*/ 474 h 474"/>
                  <a:gd name="T24" fmla="*/ 403 w 403"/>
                  <a:gd name="T25" fmla="*/ 0 h 474"/>
                  <a:gd name="T26" fmla="*/ 347 w 403"/>
                  <a:gd name="T27" fmla="*/ 0 h 4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403" h="474">
                    <a:moveTo>
                      <a:pt x="347" y="0"/>
                    </a:moveTo>
                    <a:lnTo>
                      <a:pt x="347" y="0"/>
                    </a:lnTo>
                    <a:lnTo>
                      <a:pt x="347" y="394"/>
                    </a:lnTo>
                    <a:lnTo>
                      <a:pt x="345" y="394"/>
                    </a:lnTo>
                    <a:lnTo>
                      <a:pt x="71" y="0"/>
                    </a:lnTo>
                    <a:lnTo>
                      <a:pt x="0" y="0"/>
                    </a:lnTo>
                    <a:lnTo>
                      <a:pt x="0" y="474"/>
                    </a:lnTo>
                    <a:lnTo>
                      <a:pt x="56" y="474"/>
                    </a:lnTo>
                    <a:lnTo>
                      <a:pt x="56" y="81"/>
                    </a:lnTo>
                    <a:lnTo>
                      <a:pt x="57" y="81"/>
                    </a:lnTo>
                    <a:lnTo>
                      <a:pt x="332" y="474"/>
                    </a:lnTo>
                    <a:lnTo>
                      <a:pt x="403" y="474"/>
                    </a:lnTo>
                    <a:lnTo>
                      <a:pt x="403" y="0"/>
                    </a:lnTo>
                    <a:lnTo>
                      <a:pt x="347" y="0"/>
                    </a:lnTo>
                    <a:close/>
                  </a:path>
                </a:pathLst>
              </a:custGeom>
              <a:solidFill>
                <a:srgbClr val="1F3366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37" name="Freeform 6">
                <a:extLst>
                  <a:ext uri="{FF2B5EF4-FFF2-40B4-BE49-F238E27FC236}">
                    <a16:creationId xmlns:a16="http://schemas.microsoft.com/office/drawing/2014/main" id="{4EB67E84-2B30-1D4A-AF29-BCA3E68FFE40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503" y="1677"/>
                <a:ext cx="165" cy="199"/>
              </a:xfrm>
              <a:custGeom>
                <a:avLst/>
                <a:gdLst>
                  <a:gd name="T0" fmla="*/ 14 w 275"/>
                  <a:gd name="T1" fmla="*/ 48 h 329"/>
                  <a:gd name="T2" fmla="*/ 14 w 275"/>
                  <a:gd name="T3" fmla="*/ 48 h 329"/>
                  <a:gd name="T4" fmla="*/ 139 w 275"/>
                  <a:gd name="T5" fmla="*/ 0 h 329"/>
                  <a:gd name="T6" fmla="*/ 270 w 275"/>
                  <a:gd name="T7" fmla="*/ 132 h 329"/>
                  <a:gd name="T8" fmla="*/ 270 w 275"/>
                  <a:gd name="T9" fmla="*/ 267 h 329"/>
                  <a:gd name="T10" fmla="*/ 275 w 275"/>
                  <a:gd name="T11" fmla="*/ 321 h 329"/>
                  <a:gd name="T12" fmla="*/ 225 w 275"/>
                  <a:gd name="T13" fmla="*/ 321 h 329"/>
                  <a:gd name="T14" fmla="*/ 221 w 275"/>
                  <a:gd name="T15" fmla="*/ 274 h 329"/>
                  <a:gd name="T16" fmla="*/ 220 w 275"/>
                  <a:gd name="T17" fmla="*/ 274 h 329"/>
                  <a:gd name="T18" fmla="*/ 117 w 275"/>
                  <a:gd name="T19" fmla="*/ 329 h 329"/>
                  <a:gd name="T20" fmla="*/ 0 w 275"/>
                  <a:gd name="T21" fmla="*/ 236 h 329"/>
                  <a:gd name="T22" fmla="*/ 198 w 275"/>
                  <a:gd name="T23" fmla="*/ 126 h 329"/>
                  <a:gd name="T24" fmla="*/ 218 w 275"/>
                  <a:gd name="T25" fmla="*/ 126 h 329"/>
                  <a:gd name="T26" fmla="*/ 218 w 275"/>
                  <a:gd name="T27" fmla="*/ 117 h 329"/>
                  <a:gd name="T28" fmla="*/ 140 w 275"/>
                  <a:gd name="T29" fmla="*/ 48 h 329"/>
                  <a:gd name="T30" fmla="*/ 47 w 275"/>
                  <a:gd name="T31" fmla="*/ 82 h 329"/>
                  <a:gd name="T32" fmla="*/ 14 w 275"/>
                  <a:gd name="T33" fmla="*/ 48 h 329"/>
                  <a:gd name="T34" fmla="*/ 166 w 275"/>
                  <a:gd name="T35" fmla="*/ 171 h 329"/>
                  <a:gd name="T36" fmla="*/ 166 w 275"/>
                  <a:gd name="T37" fmla="*/ 171 h 329"/>
                  <a:gd name="T38" fmla="*/ 57 w 275"/>
                  <a:gd name="T39" fmla="*/ 231 h 329"/>
                  <a:gd name="T40" fmla="*/ 125 w 275"/>
                  <a:gd name="T41" fmla="*/ 285 h 329"/>
                  <a:gd name="T42" fmla="*/ 218 w 275"/>
                  <a:gd name="T43" fmla="*/ 191 h 329"/>
                  <a:gd name="T44" fmla="*/ 218 w 275"/>
                  <a:gd name="T45" fmla="*/ 171 h 329"/>
                  <a:gd name="T46" fmla="*/ 166 w 275"/>
                  <a:gd name="T47" fmla="*/ 171 h 3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275" h="329">
                    <a:moveTo>
                      <a:pt x="14" y="48"/>
                    </a:moveTo>
                    <a:lnTo>
                      <a:pt x="14" y="48"/>
                    </a:lnTo>
                    <a:cubicBezTo>
                      <a:pt x="47" y="15"/>
                      <a:pt x="93" y="0"/>
                      <a:pt x="139" y="0"/>
                    </a:cubicBezTo>
                    <a:cubicBezTo>
                      <a:pt x="231" y="0"/>
                      <a:pt x="270" y="44"/>
                      <a:pt x="270" y="132"/>
                    </a:cubicBezTo>
                    <a:lnTo>
                      <a:pt x="270" y="267"/>
                    </a:lnTo>
                    <a:cubicBezTo>
                      <a:pt x="270" y="285"/>
                      <a:pt x="272" y="305"/>
                      <a:pt x="275" y="321"/>
                    </a:cubicBezTo>
                    <a:lnTo>
                      <a:pt x="225" y="321"/>
                    </a:lnTo>
                    <a:cubicBezTo>
                      <a:pt x="221" y="307"/>
                      <a:pt x="221" y="288"/>
                      <a:pt x="221" y="274"/>
                    </a:cubicBezTo>
                    <a:lnTo>
                      <a:pt x="220" y="274"/>
                    </a:lnTo>
                    <a:cubicBezTo>
                      <a:pt x="199" y="306"/>
                      <a:pt x="164" y="329"/>
                      <a:pt x="117" y="329"/>
                    </a:cubicBezTo>
                    <a:cubicBezTo>
                      <a:pt x="53" y="329"/>
                      <a:pt x="0" y="297"/>
                      <a:pt x="0" y="236"/>
                    </a:cubicBezTo>
                    <a:cubicBezTo>
                      <a:pt x="0" y="132"/>
                      <a:pt x="121" y="126"/>
                      <a:pt x="198" y="126"/>
                    </a:cubicBezTo>
                    <a:lnTo>
                      <a:pt x="218" y="126"/>
                    </a:lnTo>
                    <a:lnTo>
                      <a:pt x="218" y="117"/>
                    </a:lnTo>
                    <a:cubicBezTo>
                      <a:pt x="218" y="72"/>
                      <a:pt x="189" y="48"/>
                      <a:pt x="140" y="48"/>
                    </a:cubicBezTo>
                    <a:cubicBezTo>
                      <a:pt x="107" y="48"/>
                      <a:pt x="72" y="60"/>
                      <a:pt x="47" y="82"/>
                    </a:cubicBezTo>
                    <a:lnTo>
                      <a:pt x="14" y="48"/>
                    </a:lnTo>
                    <a:close/>
                    <a:moveTo>
                      <a:pt x="166" y="171"/>
                    </a:moveTo>
                    <a:lnTo>
                      <a:pt x="166" y="171"/>
                    </a:lnTo>
                    <a:cubicBezTo>
                      <a:pt x="99" y="171"/>
                      <a:pt x="57" y="189"/>
                      <a:pt x="57" y="231"/>
                    </a:cubicBezTo>
                    <a:cubicBezTo>
                      <a:pt x="57" y="270"/>
                      <a:pt x="86" y="285"/>
                      <a:pt x="125" y="285"/>
                    </a:cubicBezTo>
                    <a:cubicBezTo>
                      <a:pt x="186" y="285"/>
                      <a:pt x="216" y="242"/>
                      <a:pt x="218" y="191"/>
                    </a:cubicBezTo>
                    <a:lnTo>
                      <a:pt x="218" y="171"/>
                    </a:lnTo>
                    <a:lnTo>
                      <a:pt x="166" y="171"/>
                    </a:lnTo>
                    <a:close/>
                  </a:path>
                </a:pathLst>
              </a:custGeom>
              <a:solidFill>
                <a:srgbClr val="1F3366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38" name="Freeform 7">
                <a:extLst>
                  <a:ext uri="{FF2B5EF4-FFF2-40B4-BE49-F238E27FC236}">
                    <a16:creationId xmlns:a16="http://schemas.microsoft.com/office/drawing/2014/main" id="{94608186-686B-DE41-AFF4-5168A1F1713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92" y="1628"/>
                <a:ext cx="129" cy="248"/>
              </a:xfrm>
              <a:custGeom>
                <a:avLst/>
                <a:gdLst>
                  <a:gd name="T0" fmla="*/ 213 w 216"/>
                  <a:gd name="T1" fmla="*/ 133 h 410"/>
                  <a:gd name="T2" fmla="*/ 213 w 216"/>
                  <a:gd name="T3" fmla="*/ 133 h 410"/>
                  <a:gd name="T4" fmla="*/ 121 w 216"/>
                  <a:gd name="T5" fmla="*/ 133 h 410"/>
                  <a:gd name="T6" fmla="*/ 121 w 216"/>
                  <a:gd name="T7" fmla="*/ 290 h 410"/>
                  <a:gd name="T8" fmla="*/ 168 w 216"/>
                  <a:gd name="T9" fmla="*/ 362 h 410"/>
                  <a:gd name="T10" fmla="*/ 214 w 216"/>
                  <a:gd name="T11" fmla="*/ 351 h 410"/>
                  <a:gd name="T12" fmla="*/ 216 w 216"/>
                  <a:gd name="T13" fmla="*/ 399 h 410"/>
                  <a:gd name="T14" fmla="*/ 155 w 216"/>
                  <a:gd name="T15" fmla="*/ 410 h 410"/>
                  <a:gd name="T16" fmla="*/ 69 w 216"/>
                  <a:gd name="T17" fmla="*/ 305 h 410"/>
                  <a:gd name="T18" fmla="*/ 69 w 216"/>
                  <a:gd name="T19" fmla="*/ 133 h 410"/>
                  <a:gd name="T20" fmla="*/ 0 w 216"/>
                  <a:gd name="T21" fmla="*/ 133 h 410"/>
                  <a:gd name="T22" fmla="*/ 0 w 216"/>
                  <a:gd name="T23" fmla="*/ 89 h 410"/>
                  <a:gd name="T24" fmla="*/ 69 w 216"/>
                  <a:gd name="T25" fmla="*/ 89 h 410"/>
                  <a:gd name="T26" fmla="*/ 69 w 216"/>
                  <a:gd name="T27" fmla="*/ 0 h 410"/>
                  <a:gd name="T28" fmla="*/ 121 w 216"/>
                  <a:gd name="T29" fmla="*/ 0 h 410"/>
                  <a:gd name="T30" fmla="*/ 121 w 216"/>
                  <a:gd name="T31" fmla="*/ 89 h 410"/>
                  <a:gd name="T32" fmla="*/ 213 w 216"/>
                  <a:gd name="T33" fmla="*/ 89 h 410"/>
                  <a:gd name="T34" fmla="*/ 213 w 216"/>
                  <a:gd name="T35" fmla="*/ 133 h 4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216" h="410">
                    <a:moveTo>
                      <a:pt x="213" y="133"/>
                    </a:moveTo>
                    <a:lnTo>
                      <a:pt x="213" y="133"/>
                    </a:lnTo>
                    <a:lnTo>
                      <a:pt x="121" y="133"/>
                    </a:lnTo>
                    <a:lnTo>
                      <a:pt x="121" y="290"/>
                    </a:lnTo>
                    <a:cubicBezTo>
                      <a:pt x="121" y="330"/>
                      <a:pt x="121" y="362"/>
                      <a:pt x="168" y="362"/>
                    </a:cubicBezTo>
                    <a:cubicBezTo>
                      <a:pt x="183" y="362"/>
                      <a:pt x="200" y="359"/>
                      <a:pt x="214" y="351"/>
                    </a:cubicBezTo>
                    <a:lnTo>
                      <a:pt x="216" y="399"/>
                    </a:lnTo>
                    <a:cubicBezTo>
                      <a:pt x="198" y="407"/>
                      <a:pt x="174" y="410"/>
                      <a:pt x="155" y="410"/>
                    </a:cubicBezTo>
                    <a:cubicBezTo>
                      <a:pt x="81" y="410"/>
                      <a:pt x="69" y="370"/>
                      <a:pt x="69" y="305"/>
                    </a:cubicBezTo>
                    <a:lnTo>
                      <a:pt x="69" y="133"/>
                    </a:lnTo>
                    <a:lnTo>
                      <a:pt x="0" y="133"/>
                    </a:lnTo>
                    <a:lnTo>
                      <a:pt x="0" y="89"/>
                    </a:lnTo>
                    <a:lnTo>
                      <a:pt x="69" y="89"/>
                    </a:lnTo>
                    <a:lnTo>
                      <a:pt x="69" y="0"/>
                    </a:lnTo>
                    <a:lnTo>
                      <a:pt x="121" y="0"/>
                    </a:lnTo>
                    <a:lnTo>
                      <a:pt x="121" y="89"/>
                    </a:lnTo>
                    <a:lnTo>
                      <a:pt x="213" y="89"/>
                    </a:lnTo>
                    <a:lnTo>
                      <a:pt x="213" y="133"/>
                    </a:lnTo>
                    <a:close/>
                  </a:path>
                </a:pathLst>
              </a:custGeom>
              <a:solidFill>
                <a:srgbClr val="1F3366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39" name="Freeform 8">
                <a:extLst>
                  <a:ext uri="{FF2B5EF4-FFF2-40B4-BE49-F238E27FC236}">
                    <a16:creationId xmlns:a16="http://schemas.microsoft.com/office/drawing/2014/main" id="{91A12339-6B49-9949-8EB6-199393E1C46D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848" y="1585"/>
                <a:ext cx="46" cy="286"/>
              </a:xfrm>
              <a:custGeom>
                <a:avLst/>
                <a:gdLst>
                  <a:gd name="T0" fmla="*/ 38 w 76"/>
                  <a:gd name="T1" fmla="*/ 0 h 474"/>
                  <a:gd name="T2" fmla="*/ 38 w 76"/>
                  <a:gd name="T3" fmla="*/ 0 h 474"/>
                  <a:gd name="T4" fmla="*/ 76 w 76"/>
                  <a:gd name="T5" fmla="*/ 39 h 474"/>
                  <a:gd name="T6" fmla="*/ 38 w 76"/>
                  <a:gd name="T7" fmla="*/ 77 h 474"/>
                  <a:gd name="T8" fmla="*/ 0 w 76"/>
                  <a:gd name="T9" fmla="*/ 39 h 474"/>
                  <a:gd name="T10" fmla="*/ 38 w 76"/>
                  <a:gd name="T11" fmla="*/ 0 h 474"/>
                  <a:gd name="T12" fmla="*/ 12 w 76"/>
                  <a:gd name="T13" fmla="*/ 161 h 474"/>
                  <a:gd name="T14" fmla="*/ 12 w 76"/>
                  <a:gd name="T15" fmla="*/ 161 h 474"/>
                  <a:gd name="T16" fmla="*/ 64 w 76"/>
                  <a:gd name="T17" fmla="*/ 161 h 474"/>
                  <a:gd name="T18" fmla="*/ 64 w 76"/>
                  <a:gd name="T19" fmla="*/ 474 h 474"/>
                  <a:gd name="T20" fmla="*/ 12 w 76"/>
                  <a:gd name="T21" fmla="*/ 474 h 474"/>
                  <a:gd name="T22" fmla="*/ 12 w 76"/>
                  <a:gd name="T23" fmla="*/ 161 h 4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76" h="474">
                    <a:moveTo>
                      <a:pt x="38" y="0"/>
                    </a:moveTo>
                    <a:lnTo>
                      <a:pt x="38" y="0"/>
                    </a:lnTo>
                    <a:cubicBezTo>
                      <a:pt x="59" y="0"/>
                      <a:pt x="76" y="18"/>
                      <a:pt x="76" y="39"/>
                    </a:cubicBezTo>
                    <a:cubicBezTo>
                      <a:pt x="76" y="61"/>
                      <a:pt x="60" y="77"/>
                      <a:pt x="38" y="77"/>
                    </a:cubicBezTo>
                    <a:cubicBezTo>
                      <a:pt x="16" y="77"/>
                      <a:pt x="0" y="61"/>
                      <a:pt x="0" y="39"/>
                    </a:cubicBezTo>
                    <a:cubicBezTo>
                      <a:pt x="0" y="18"/>
                      <a:pt x="16" y="0"/>
                      <a:pt x="38" y="0"/>
                    </a:cubicBezTo>
                    <a:close/>
                    <a:moveTo>
                      <a:pt x="12" y="161"/>
                    </a:moveTo>
                    <a:lnTo>
                      <a:pt x="12" y="161"/>
                    </a:lnTo>
                    <a:lnTo>
                      <a:pt x="64" y="161"/>
                    </a:lnTo>
                    <a:lnTo>
                      <a:pt x="64" y="474"/>
                    </a:lnTo>
                    <a:lnTo>
                      <a:pt x="12" y="474"/>
                    </a:lnTo>
                    <a:lnTo>
                      <a:pt x="12" y="161"/>
                    </a:lnTo>
                    <a:close/>
                  </a:path>
                </a:pathLst>
              </a:custGeom>
              <a:solidFill>
                <a:srgbClr val="1F3366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40" name="Freeform 9">
                <a:extLst>
                  <a:ext uri="{FF2B5EF4-FFF2-40B4-BE49-F238E27FC236}">
                    <a16:creationId xmlns:a16="http://schemas.microsoft.com/office/drawing/2014/main" id="{F834D26B-B1CF-894E-A652-E19964D342C9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930" y="1677"/>
                <a:ext cx="201" cy="199"/>
              </a:xfrm>
              <a:custGeom>
                <a:avLst/>
                <a:gdLst>
                  <a:gd name="T0" fmla="*/ 168 w 335"/>
                  <a:gd name="T1" fmla="*/ 0 h 329"/>
                  <a:gd name="T2" fmla="*/ 168 w 335"/>
                  <a:gd name="T3" fmla="*/ 0 h 329"/>
                  <a:gd name="T4" fmla="*/ 335 w 335"/>
                  <a:gd name="T5" fmla="*/ 165 h 329"/>
                  <a:gd name="T6" fmla="*/ 168 w 335"/>
                  <a:gd name="T7" fmla="*/ 329 h 329"/>
                  <a:gd name="T8" fmla="*/ 0 w 335"/>
                  <a:gd name="T9" fmla="*/ 165 h 329"/>
                  <a:gd name="T10" fmla="*/ 168 w 335"/>
                  <a:gd name="T11" fmla="*/ 0 h 329"/>
                  <a:gd name="T12" fmla="*/ 168 w 335"/>
                  <a:gd name="T13" fmla="*/ 281 h 329"/>
                  <a:gd name="T14" fmla="*/ 168 w 335"/>
                  <a:gd name="T15" fmla="*/ 281 h 329"/>
                  <a:gd name="T16" fmla="*/ 279 w 335"/>
                  <a:gd name="T17" fmla="*/ 165 h 329"/>
                  <a:gd name="T18" fmla="*/ 168 w 335"/>
                  <a:gd name="T19" fmla="*/ 48 h 329"/>
                  <a:gd name="T20" fmla="*/ 57 w 335"/>
                  <a:gd name="T21" fmla="*/ 165 h 329"/>
                  <a:gd name="T22" fmla="*/ 168 w 335"/>
                  <a:gd name="T23" fmla="*/ 281 h 3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335" h="329">
                    <a:moveTo>
                      <a:pt x="168" y="0"/>
                    </a:moveTo>
                    <a:lnTo>
                      <a:pt x="168" y="0"/>
                    </a:lnTo>
                    <a:cubicBezTo>
                      <a:pt x="264" y="0"/>
                      <a:pt x="335" y="67"/>
                      <a:pt x="335" y="165"/>
                    </a:cubicBezTo>
                    <a:cubicBezTo>
                      <a:pt x="335" y="262"/>
                      <a:pt x="264" y="329"/>
                      <a:pt x="168" y="329"/>
                    </a:cubicBezTo>
                    <a:cubicBezTo>
                      <a:pt x="71" y="329"/>
                      <a:pt x="0" y="262"/>
                      <a:pt x="0" y="165"/>
                    </a:cubicBezTo>
                    <a:cubicBezTo>
                      <a:pt x="0" y="67"/>
                      <a:pt x="71" y="0"/>
                      <a:pt x="168" y="0"/>
                    </a:cubicBezTo>
                    <a:close/>
                    <a:moveTo>
                      <a:pt x="168" y="281"/>
                    </a:moveTo>
                    <a:lnTo>
                      <a:pt x="168" y="281"/>
                    </a:lnTo>
                    <a:cubicBezTo>
                      <a:pt x="235" y="281"/>
                      <a:pt x="279" y="230"/>
                      <a:pt x="279" y="165"/>
                    </a:cubicBezTo>
                    <a:cubicBezTo>
                      <a:pt x="279" y="99"/>
                      <a:pt x="235" y="48"/>
                      <a:pt x="168" y="48"/>
                    </a:cubicBezTo>
                    <a:cubicBezTo>
                      <a:pt x="100" y="48"/>
                      <a:pt x="57" y="99"/>
                      <a:pt x="57" y="165"/>
                    </a:cubicBezTo>
                    <a:cubicBezTo>
                      <a:pt x="57" y="230"/>
                      <a:pt x="100" y="281"/>
                      <a:pt x="168" y="281"/>
                    </a:cubicBezTo>
                    <a:close/>
                  </a:path>
                </a:pathLst>
              </a:custGeom>
              <a:solidFill>
                <a:srgbClr val="1F3366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41" name="Freeform 10">
                <a:extLst>
                  <a:ext uri="{FF2B5EF4-FFF2-40B4-BE49-F238E27FC236}">
                    <a16:creationId xmlns:a16="http://schemas.microsoft.com/office/drawing/2014/main" id="{618B8A8B-1CA6-154F-9CA2-0CA470F2E7C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73" y="1677"/>
                <a:ext cx="166" cy="194"/>
              </a:xfrm>
              <a:custGeom>
                <a:avLst/>
                <a:gdLst>
                  <a:gd name="T0" fmla="*/ 3 w 276"/>
                  <a:gd name="T1" fmla="*/ 82 h 321"/>
                  <a:gd name="T2" fmla="*/ 3 w 276"/>
                  <a:gd name="T3" fmla="*/ 82 h 321"/>
                  <a:gd name="T4" fmla="*/ 0 w 276"/>
                  <a:gd name="T5" fmla="*/ 8 h 321"/>
                  <a:gd name="T6" fmla="*/ 50 w 276"/>
                  <a:gd name="T7" fmla="*/ 8 h 321"/>
                  <a:gd name="T8" fmla="*/ 51 w 276"/>
                  <a:gd name="T9" fmla="*/ 60 h 321"/>
                  <a:gd name="T10" fmla="*/ 52 w 276"/>
                  <a:gd name="T11" fmla="*/ 60 h 321"/>
                  <a:gd name="T12" fmla="*/ 157 w 276"/>
                  <a:gd name="T13" fmla="*/ 0 h 321"/>
                  <a:gd name="T14" fmla="*/ 276 w 276"/>
                  <a:gd name="T15" fmla="*/ 128 h 321"/>
                  <a:gd name="T16" fmla="*/ 276 w 276"/>
                  <a:gd name="T17" fmla="*/ 321 h 321"/>
                  <a:gd name="T18" fmla="*/ 224 w 276"/>
                  <a:gd name="T19" fmla="*/ 321 h 321"/>
                  <a:gd name="T20" fmla="*/ 224 w 276"/>
                  <a:gd name="T21" fmla="*/ 133 h 321"/>
                  <a:gd name="T22" fmla="*/ 152 w 276"/>
                  <a:gd name="T23" fmla="*/ 48 h 321"/>
                  <a:gd name="T24" fmla="*/ 55 w 276"/>
                  <a:gd name="T25" fmla="*/ 169 h 321"/>
                  <a:gd name="T26" fmla="*/ 55 w 276"/>
                  <a:gd name="T27" fmla="*/ 321 h 321"/>
                  <a:gd name="T28" fmla="*/ 3 w 276"/>
                  <a:gd name="T29" fmla="*/ 321 h 321"/>
                  <a:gd name="T30" fmla="*/ 3 w 276"/>
                  <a:gd name="T31" fmla="*/ 82 h 3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276" h="321">
                    <a:moveTo>
                      <a:pt x="3" y="82"/>
                    </a:moveTo>
                    <a:lnTo>
                      <a:pt x="3" y="82"/>
                    </a:lnTo>
                    <a:cubicBezTo>
                      <a:pt x="3" y="54"/>
                      <a:pt x="0" y="29"/>
                      <a:pt x="0" y="8"/>
                    </a:cubicBezTo>
                    <a:lnTo>
                      <a:pt x="50" y="8"/>
                    </a:lnTo>
                    <a:cubicBezTo>
                      <a:pt x="50" y="25"/>
                      <a:pt x="51" y="42"/>
                      <a:pt x="51" y="60"/>
                    </a:cubicBezTo>
                    <a:lnTo>
                      <a:pt x="52" y="60"/>
                    </a:lnTo>
                    <a:cubicBezTo>
                      <a:pt x="66" y="29"/>
                      <a:pt x="105" y="0"/>
                      <a:pt x="157" y="0"/>
                    </a:cubicBezTo>
                    <a:cubicBezTo>
                      <a:pt x="239" y="0"/>
                      <a:pt x="276" y="52"/>
                      <a:pt x="276" y="128"/>
                    </a:cubicBezTo>
                    <a:lnTo>
                      <a:pt x="276" y="321"/>
                    </a:lnTo>
                    <a:lnTo>
                      <a:pt x="224" y="321"/>
                    </a:lnTo>
                    <a:lnTo>
                      <a:pt x="224" y="133"/>
                    </a:lnTo>
                    <a:cubicBezTo>
                      <a:pt x="224" y="81"/>
                      <a:pt x="201" y="48"/>
                      <a:pt x="152" y="48"/>
                    </a:cubicBezTo>
                    <a:cubicBezTo>
                      <a:pt x="84" y="48"/>
                      <a:pt x="55" y="97"/>
                      <a:pt x="55" y="169"/>
                    </a:cubicBezTo>
                    <a:lnTo>
                      <a:pt x="55" y="321"/>
                    </a:lnTo>
                    <a:lnTo>
                      <a:pt x="3" y="321"/>
                    </a:lnTo>
                    <a:lnTo>
                      <a:pt x="3" y="82"/>
                    </a:lnTo>
                    <a:close/>
                  </a:path>
                </a:pathLst>
              </a:custGeom>
              <a:solidFill>
                <a:srgbClr val="1F3366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42" name="Freeform 11">
                <a:extLst>
                  <a:ext uri="{FF2B5EF4-FFF2-40B4-BE49-F238E27FC236}">
                    <a16:creationId xmlns:a16="http://schemas.microsoft.com/office/drawing/2014/main" id="{03F41026-0E7A-0444-9EA4-EA9255BA0611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2380" y="1677"/>
                <a:ext cx="165" cy="199"/>
              </a:xfrm>
              <a:custGeom>
                <a:avLst/>
                <a:gdLst>
                  <a:gd name="T0" fmla="*/ 14 w 274"/>
                  <a:gd name="T1" fmla="*/ 48 h 329"/>
                  <a:gd name="T2" fmla="*/ 14 w 274"/>
                  <a:gd name="T3" fmla="*/ 48 h 329"/>
                  <a:gd name="T4" fmla="*/ 139 w 274"/>
                  <a:gd name="T5" fmla="*/ 0 h 329"/>
                  <a:gd name="T6" fmla="*/ 270 w 274"/>
                  <a:gd name="T7" fmla="*/ 132 h 329"/>
                  <a:gd name="T8" fmla="*/ 270 w 274"/>
                  <a:gd name="T9" fmla="*/ 267 h 329"/>
                  <a:gd name="T10" fmla="*/ 274 w 274"/>
                  <a:gd name="T11" fmla="*/ 321 h 329"/>
                  <a:gd name="T12" fmla="*/ 224 w 274"/>
                  <a:gd name="T13" fmla="*/ 321 h 329"/>
                  <a:gd name="T14" fmla="*/ 221 w 274"/>
                  <a:gd name="T15" fmla="*/ 274 h 329"/>
                  <a:gd name="T16" fmla="*/ 219 w 274"/>
                  <a:gd name="T17" fmla="*/ 274 h 329"/>
                  <a:gd name="T18" fmla="*/ 116 w 274"/>
                  <a:gd name="T19" fmla="*/ 329 h 329"/>
                  <a:gd name="T20" fmla="*/ 0 w 274"/>
                  <a:gd name="T21" fmla="*/ 236 h 329"/>
                  <a:gd name="T22" fmla="*/ 197 w 274"/>
                  <a:gd name="T23" fmla="*/ 126 h 329"/>
                  <a:gd name="T24" fmla="*/ 217 w 274"/>
                  <a:gd name="T25" fmla="*/ 126 h 329"/>
                  <a:gd name="T26" fmla="*/ 217 w 274"/>
                  <a:gd name="T27" fmla="*/ 117 h 329"/>
                  <a:gd name="T28" fmla="*/ 140 w 274"/>
                  <a:gd name="T29" fmla="*/ 48 h 329"/>
                  <a:gd name="T30" fmla="*/ 47 w 274"/>
                  <a:gd name="T31" fmla="*/ 82 h 329"/>
                  <a:gd name="T32" fmla="*/ 14 w 274"/>
                  <a:gd name="T33" fmla="*/ 48 h 329"/>
                  <a:gd name="T34" fmla="*/ 165 w 274"/>
                  <a:gd name="T35" fmla="*/ 171 h 329"/>
                  <a:gd name="T36" fmla="*/ 165 w 274"/>
                  <a:gd name="T37" fmla="*/ 171 h 329"/>
                  <a:gd name="T38" fmla="*/ 56 w 274"/>
                  <a:gd name="T39" fmla="*/ 231 h 329"/>
                  <a:gd name="T40" fmla="*/ 125 w 274"/>
                  <a:gd name="T41" fmla="*/ 285 h 329"/>
                  <a:gd name="T42" fmla="*/ 217 w 274"/>
                  <a:gd name="T43" fmla="*/ 191 h 329"/>
                  <a:gd name="T44" fmla="*/ 217 w 274"/>
                  <a:gd name="T45" fmla="*/ 171 h 329"/>
                  <a:gd name="T46" fmla="*/ 165 w 274"/>
                  <a:gd name="T47" fmla="*/ 171 h 3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274" h="329">
                    <a:moveTo>
                      <a:pt x="14" y="48"/>
                    </a:moveTo>
                    <a:lnTo>
                      <a:pt x="14" y="48"/>
                    </a:lnTo>
                    <a:cubicBezTo>
                      <a:pt x="46" y="15"/>
                      <a:pt x="93" y="0"/>
                      <a:pt x="139" y="0"/>
                    </a:cubicBezTo>
                    <a:cubicBezTo>
                      <a:pt x="231" y="0"/>
                      <a:pt x="270" y="44"/>
                      <a:pt x="270" y="132"/>
                    </a:cubicBezTo>
                    <a:lnTo>
                      <a:pt x="270" y="267"/>
                    </a:lnTo>
                    <a:cubicBezTo>
                      <a:pt x="270" y="285"/>
                      <a:pt x="272" y="305"/>
                      <a:pt x="274" y="321"/>
                    </a:cubicBezTo>
                    <a:lnTo>
                      <a:pt x="224" y="321"/>
                    </a:lnTo>
                    <a:cubicBezTo>
                      <a:pt x="221" y="307"/>
                      <a:pt x="221" y="288"/>
                      <a:pt x="221" y="274"/>
                    </a:cubicBezTo>
                    <a:lnTo>
                      <a:pt x="219" y="274"/>
                    </a:lnTo>
                    <a:cubicBezTo>
                      <a:pt x="199" y="306"/>
                      <a:pt x="164" y="329"/>
                      <a:pt x="116" y="329"/>
                    </a:cubicBezTo>
                    <a:cubicBezTo>
                      <a:pt x="53" y="329"/>
                      <a:pt x="0" y="297"/>
                      <a:pt x="0" y="236"/>
                    </a:cubicBezTo>
                    <a:cubicBezTo>
                      <a:pt x="0" y="132"/>
                      <a:pt x="120" y="126"/>
                      <a:pt x="197" y="126"/>
                    </a:cubicBezTo>
                    <a:lnTo>
                      <a:pt x="217" y="126"/>
                    </a:lnTo>
                    <a:lnTo>
                      <a:pt x="217" y="117"/>
                    </a:lnTo>
                    <a:cubicBezTo>
                      <a:pt x="217" y="72"/>
                      <a:pt x="189" y="48"/>
                      <a:pt x="140" y="48"/>
                    </a:cubicBezTo>
                    <a:cubicBezTo>
                      <a:pt x="106" y="48"/>
                      <a:pt x="72" y="60"/>
                      <a:pt x="47" y="82"/>
                    </a:cubicBezTo>
                    <a:lnTo>
                      <a:pt x="14" y="48"/>
                    </a:lnTo>
                    <a:close/>
                    <a:moveTo>
                      <a:pt x="165" y="171"/>
                    </a:moveTo>
                    <a:lnTo>
                      <a:pt x="165" y="171"/>
                    </a:lnTo>
                    <a:cubicBezTo>
                      <a:pt x="99" y="171"/>
                      <a:pt x="56" y="189"/>
                      <a:pt x="56" y="231"/>
                    </a:cubicBezTo>
                    <a:cubicBezTo>
                      <a:pt x="56" y="270"/>
                      <a:pt x="86" y="285"/>
                      <a:pt x="125" y="285"/>
                    </a:cubicBezTo>
                    <a:cubicBezTo>
                      <a:pt x="185" y="285"/>
                      <a:pt x="216" y="242"/>
                      <a:pt x="217" y="191"/>
                    </a:cubicBezTo>
                    <a:lnTo>
                      <a:pt x="217" y="171"/>
                    </a:lnTo>
                    <a:lnTo>
                      <a:pt x="165" y="171"/>
                    </a:lnTo>
                    <a:close/>
                  </a:path>
                </a:pathLst>
              </a:custGeom>
              <a:solidFill>
                <a:srgbClr val="1F3366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43" name="Freeform 12">
                <a:extLst>
                  <a:ext uri="{FF2B5EF4-FFF2-40B4-BE49-F238E27FC236}">
                    <a16:creationId xmlns:a16="http://schemas.microsoft.com/office/drawing/2014/main" id="{05598A25-4488-014A-8224-7F86B2B1C27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97" y="1585"/>
                <a:ext cx="31" cy="286"/>
              </a:xfrm>
              <a:custGeom>
                <a:avLst/>
                <a:gdLst>
                  <a:gd name="T0" fmla="*/ 0 w 52"/>
                  <a:gd name="T1" fmla="*/ 474 h 474"/>
                  <a:gd name="T2" fmla="*/ 0 w 52"/>
                  <a:gd name="T3" fmla="*/ 474 h 474"/>
                  <a:gd name="T4" fmla="*/ 52 w 52"/>
                  <a:gd name="T5" fmla="*/ 474 h 474"/>
                  <a:gd name="T6" fmla="*/ 52 w 52"/>
                  <a:gd name="T7" fmla="*/ 0 h 474"/>
                  <a:gd name="T8" fmla="*/ 0 w 52"/>
                  <a:gd name="T9" fmla="*/ 0 h 474"/>
                  <a:gd name="T10" fmla="*/ 0 w 52"/>
                  <a:gd name="T11" fmla="*/ 474 h 4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2" h="474">
                    <a:moveTo>
                      <a:pt x="0" y="474"/>
                    </a:moveTo>
                    <a:lnTo>
                      <a:pt x="0" y="474"/>
                    </a:lnTo>
                    <a:lnTo>
                      <a:pt x="52" y="474"/>
                    </a:lnTo>
                    <a:lnTo>
                      <a:pt x="52" y="0"/>
                    </a:lnTo>
                    <a:lnTo>
                      <a:pt x="0" y="0"/>
                    </a:lnTo>
                    <a:lnTo>
                      <a:pt x="0" y="474"/>
                    </a:lnTo>
                    <a:close/>
                  </a:path>
                </a:pathLst>
              </a:custGeom>
              <a:solidFill>
                <a:srgbClr val="1F3366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44" name="Freeform 13">
                <a:extLst>
                  <a:ext uri="{FF2B5EF4-FFF2-40B4-BE49-F238E27FC236}">
                    <a16:creationId xmlns:a16="http://schemas.microsoft.com/office/drawing/2014/main" id="{F9646493-198E-3D4D-A144-2A022AA8F3B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80" y="1585"/>
                <a:ext cx="220" cy="286"/>
              </a:xfrm>
              <a:custGeom>
                <a:avLst/>
                <a:gdLst>
                  <a:gd name="T0" fmla="*/ 310 w 366"/>
                  <a:gd name="T1" fmla="*/ 0 h 474"/>
                  <a:gd name="T2" fmla="*/ 310 w 366"/>
                  <a:gd name="T3" fmla="*/ 0 h 474"/>
                  <a:gd name="T4" fmla="*/ 310 w 366"/>
                  <a:gd name="T5" fmla="*/ 201 h 474"/>
                  <a:gd name="T6" fmla="*/ 57 w 366"/>
                  <a:gd name="T7" fmla="*/ 201 h 474"/>
                  <a:gd name="T8" fmla="*/ 57 w 366"/>
                  <a:gd name="T9" fmla="*/ 0 h 474"/>
                  <a:gd name="T10" fmla="*/ 0 w 366"/>
                  <a:gd name="T11" fmla="*/ 0 h 474"/>
                  <a:gd name="T12" fmla="*/ 0 w 366"/>
                  <a:gd name="T13" fmla="*/ 474 h 474"/>
                  <a:gd name="T14" fmla="*/ 57 w 366"/>
                  <a:gd name="T15" fmla="*/ 474 h 474"/>
                  <a:gd name="T16" fmla="*/ 57 w 366"/>
                  <a:gd name="T17" fmla="*/ 253 h 474"/>
                  <a:gd name="T18" fmla="*/ 310 w 366"/>
                  <a:gd name="T19" fmla="*/ 253 h 474"/>
                  <a:gd name="T20" fmla="*/ 310 w 366"/>
                  <a:gd name="T21" fmla="*/ 474 h 474"/>
                  <a:gd name="T22" fmla="*/ 366 w 366"/>
                  <a:gd name="T23" fmla="*/ 474 h 474"/>
                  <a:gd name="T24" fmla="*/ 366 w 366"/>
                  <a:gd name="T25" fmla="*/ 0 h 474"/>
                  <a:gd name="T26" fmla="*/ 310 w 366"/>
                  <a:gd name="T27" fmla="*/ 0 h 4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366" h="474">
                    <a:moveTo>
                      <a:pt x="310" y="0"/>
                    </a:moveTo>
                    <a:lnTo>
                      <a:pt x="310" y="0"/>
                    </a:lnTo>
                    <a:lnTo>
                      <a:pt x="310" y="201"/>
                    </a:lnTo>
                    <a:lnTo>
                      <a:pt x="57" y="201"/>
                    </a:lnTo>
                    <a:lnTo>
                      <a:pt x="57" y="0"/>
                    </a:lnTo>
                    <a:lnTo>
                      <a:pt x="0" y="0"/>
                    </a:lnTo>
                    <a:lnTo>
                      <a:pt x="0" y="474"/>
                    </a:lnTo>
                    <a:lnTo>
                      <a:pt x="57" y="474"/>
                    </a:lnTo>
                    <a:lnTo>
                      <a:pt x="57" y="253"/>
                    </a:lnTo>
                    <a:lnTo>
                      <a:pt x="310" y="253"/>
                    </a:lnTo>
                    <a:lnTo>
                      <a:pt x="310" y="474"/>
                    </a:lnTo>
                    <a:lnTo>
                      <a:pt x="366" y="474"/>
                    </a:lnTo>
                    <a:lnTo>
                      <a:pt x="366" y="0"/>
                    </a:lnTo>
                    <a:lnTo>
                      <a:pt x="310" y="0"/>
                    </a:lnTo>
                    <a:close/>
                  </a:path>
                </a:pathLst>
              </a:custGeom>
              <a:solidFill>
                <a:srgbClr val="CF3829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45" name="Freeform 14">
                <a:extLst>
                  <a:ext uri="{FF2B5EF4-FFF2-40B4-BE49-F238E27FC236}">
                    <a16:creationId xmlns:a16="http://schemas.microsoft.com/office/drawing/2014/main" id="{5D2F2B50-510B-1D4F-9FD2-C0DCF626F1A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65" y="1585"/>
                <a:ext cx="33" cy="286"/>
              </a:xfrm>
              <a:custGeom>
                <a:avLst/>
                <a:gdLst>
                  <a:gd name="T0" fmla="*/ 0 w 56"/>
                  <a:gd name="T1" fmla="*/ 474 h 474"/>
                  <a:gd name="T2" fmla="*/ 0 w 56"/>
                  <a:gd name="T3" fmla="*/ 474 h 474"/>
                  <a:gd name="T4" fmla="*/ 56 w 56"/>
                  <a:gd name="T5" fmla="*/ 474 h 474"/>
                  <a:gd name="T6" fmla="*/ 56 w 56"/>
                  <a:gd name="T7" fmla="*/ 0 h 474"/>
                  <a:gd name="T8" fmla="*/ 0 w 56"/>
                  <a:gd name="T9" fmla="*/ 0 h 474"/>
                  <a:gd name="T10" fmla="*/ 0 w 56"/>
                  <a:gd name="T11" fmla="*/ 474 h 4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6" h="474">
                    <a:moveTo>
                      <a:pt x="0" y="474"/>
                    </a:moveTo>
                    <a:lnTo>
                      <a:pt x="0" y="474"/>
                    </a:lnTo>
                    <a:lnTo>
                      <a:pt x="56" y="474"/>
                    </a:lnTo>
                    <a:lnTo>
                      <a:pt x="56" y="0"/>
                    </a:lnTo>
                    <a:lnTo>
                      <a:pt x="0" y="0"/>
                    </a:lnTo>
                    <a:lnTo>
                      <a:pt x="0" y="474"/>
                    </a:lnTo>
                    <a:close/>
                  </a:path>
                </a:pathLst>
              </a:custGeom>
              <a:solidFill>
                <a:srgbClr val="CF3829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46" name="Freeform 15">
                <a:extLst>
                  <a:ext uri="{FF2B5EF4-FFF2-40B4-BE49-F238E27FC236}">
                    <a16:creationId xmlns:a16="http://schemas.microsoft.com/office/drawing/2014/main" id="{4D6466F1-ED21-F246-94BA-C3FA1F3BFE4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28" y="1585"/>
                <a:ext cx="253" cy="286"/>
              </a:xfrm>
              <a:custGeom>
                <a:avLst/>
                <a:gdLst>
                  <a:gd name="T0" fmla="*/ 361 w 421"/>
                  <a:gd name="T1" fmla="*/ 0 h 474"/>
                  <a:gd name="T2" fmla="*/ 361 w 421"/>
                  <a:gd name="T3" fmla="*/ 0 h 474"/>
                  <a:gd name="T4" fmla="*/ 211 w 421"/>
                  <a:gd name="T5" fmla="*/ 390 h 474"/>
                  <a:gd name="T6" fmla="*/ 209 w 421"/>
                  <a:gd name="T7" fmla="*/ 390 h 474"/>
                  <a:gd name="T8" fmla="*/ 63 w 421"/>
                  <a:gd name="T9" fmla="*/ 0 h 474"/>
                  <a:gd name="T10" fmla="*/ 0 w 421"/>
                  <a:gd name="T11" fmla="*/ 0 h 474"/>
                  <a:gd name="T12" fmla="*/ 181 w 421"/>
                  <a:gd name="T13" fmla="*/ 474 h 474"/>
                  <a:gd name="T14" fmla="*/ 235 w 421"/>
                  <a:gd name="T15" fmla="*/ 474 h 474"/>
                  <a:gd name="T16" fmla="*/ 421 w 421"/>
                  <a:gd name="T17" fmla="*/ 0 h 474"/>
                  <a:gd name="T18" fmla="*/ 361 w 421"/>
                  <a:gd name="T19" fmla="*/ 0 h 4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21" h="474">
                    <a:moveTo>
                      <a:pt x="361" y="0"/>
                    </a:moveTo>
                    <a:lnTo>
                      <a:pt x="361" y="0"/>
                    </a:lnTo>
                    <a:lnTo>
                      <a:pt x="211" y="390"/>
                    </a:lnTo>
                    <a:lnTo>
                      <a:pt x="209" y="390"/>
                    </a:lnTo>
                    <a:lnTo>
                      <a:pt x="63" y="0"/>
                    </a:lnTo>
                    <a:lnTo>
                      <a:pt x="0" y="0"/>
                    </a:lnTo>
                    <a:lnTo>
                      <a:pt x="181" y="474"/>
                    </a:lnTo>
                    <a:lnTo>
                      <a:pt x="235" y="474"/>
                    </a:lnTo>
                    <a:lnTo>
                      <a:pt x="421" y="0"/>
                    </a:lnTo>
                    <a:lnTo>
                      <a:pt x="361" y="0"/>
                    </a:lnTo>
                    <a:close/>
                  </a:path>
                </a:pathLst>
              </a:custGeom>
              <a:solidFill>
                <a:srgbClr val="CF3829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47" name="Freeform 16">
                <a:extLst>
                  <a:ext uri="{FF2B5EF4-FFF2-40B4-BE49-F238E27FC236}">
                    <a16:creationId xmlns:a16="http://schemas.microsoft.com/office/drawing/2014/main" id="{29BD78D5-AFE1-134D-91DD-455D1F6B6A5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96" y="1938"/>
                <a:ext cx="253" cy="300"/>
              </a:xfrm>
              <a:custGeom>
                <a:avLst/>
                <a:gdLst>
                  <a:gd name="T0" fmla="*/ 359 w 420"/>
                  <a:gd name="T1" fmla="*/ 109 h 497"/>
                  <a:gd name="T2" fmla="*/ 359 w 420"/>
                  <a:gd name="T3" fmla="*/ 109 h 497"/>
                  <a:gd name="T4" fmla="*/ 240 w 420"/>
                  <a:gd name="T5" fmla="*/ 52 h 497"/>
                  <a:gd name="T6" fmla="*/ 60 w 420"/>
                  <a:gd name="T7" fmla="*/ 249 h 497"/>
                  <a:gd name="T8" fmla="*/ 240 w 420"/>
                  <a:gd name="T9" fmla="*/ 445 h 497"/>
                  <a:gd name="T10" fmla="*/ 378 w 420"/>
                  <a:gd name="T11" fmla="*/ 379 h 497"/>
                  <a:gd name="T12" fmla="*/ 420 w 420"/>
                  <a:gd name="T13" fmla="*/ 415 h 497"/>
                  <a:gd name="T14" fmla="*/ 240 w 420"/>
                  <a:gd name="T15" fmla="*/ 497 h 497"/>
                  <a:gd name="T16" fmla="*/ 0 w 420"/>
                  <a:gd name="T17" fmla="*/ 249 h 497"/>
                  <a:gd name="T18" fmla="*/ 240 w 420"/>
                  <a:gd name="T19" fmla="*/ 0 h 497"/>
                  <a:gd name="T20" fmla="*/ 408 w 420"/>
                  <a:gd name="T21" fmla="*/ 74 h 497"/>
                  <a:gd name="T22" fmla="*/ 359 w 420"/>
                  <a:gd name="T23" fmla="*/ 109 h 4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420" h="497">
                    <a:moveTo>
                      <a:pt x="359" y="109"/>
                    </a:moveTo>
                    <a:lnTo>
                      <a:pt x="359" y="109"/>
                    </a:lnTo>
                    <a:cubicBezTo>
                      <a:pt x="331" y="71"/>
                      <a:pt x="286" y="52"/>
                      <a:pt x="240" y="52"/>
                    </a:cubicBezTo>
                    <a:cubicBezTo>
                      <a:pt x="135" y="52"/>
                      <a:pt x="60" y="145"/>
                      <a:pt x="60" y="249"/>
                    </a:cubicBezTo>
                    <a:cubicBezTo>
                      <a:pt x="60" y="358"/>
                      <a:pt x="134" y="445"/>
                      <a:pt x="240" y="445"/>
                    </a:cubicBezTo>
                    <a:cubicBezTo>
                      <a:pt x="298" y="445"/>
                      <a:pt x="344" y="422"/>
                      <a:pt x="378" y="379"/>
                    </a:cubicBezTo>
                    <a:lnTo>
                      <a:pt x="420" y="415"/>
                    </a:lnTo>
                    <a:cubicBezTo>
                      <a:pt x="378" y="471"/>
                      <a:pt x="316" y="497"/>
                      <a:pt x="240" y="497"/>
                    </a:cubicBezTo>
                    <a:cubicBezTo>
                      <a:pt x="105" y="497"/>
                      <a:pt x="0" y="392"/>
                      <a:pt x="0" y="249"/>
                    </a:cubicBezTo>
                    <a:cubicBezTo>
                      <a:pt x="0" y="109"/>
                      <a:pt x="100" y="0"/>
                      <a:pt x="240" y="0"/>
                    </a:cubicBezTo>
                    <a:cubicBezTo>
                      <a:pt x="305" y="0"/>
                      <a:pt x="368" y="22"/>
                      <a:pt x="408" y="74"/>
                    </a:cubicBezTo>
                    <a:lnTo>
                      <a:pt x="359" y="109"/>
                    </a:lnTo>
                    <a:close/>
                  </a:path>
                </a:pathLst>
              </a:custGeom>
              <a:solidFill>
                <a:srgbClr val="1F3366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48" name="Freeform 17">
                <a:extLst>
                  <a:ext uri="{FF2B5EF4-FFF2-40B4-BE49-F238E27FC236}">
                    <a16:creationId xmlns:a16="http://schemas.microsoft.com/office/drawing/2014/main" id="{B72C7B5C-9B25-F74A-9B3C-69E7155B91F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82" y="2042"/>
                <a:ext cx="166" cy="194"/>
              </a:xfrm>
              <a:custGeom>
                <a:avLst/>
                <a:gdLst>
                  <a:gd name="T0" fmla="*/ 273 w 276"/>
                  <a:gd name="T1" fmla="*/ 239 h 321"/>
                  <a:gd name="T2" fmla="*/ 273 w 276"/>
                  <a:gd name="T3" fmla="*/ 239 h 321"/>
                  <a:gd name="T4" fmla="*/ 276 w 276"/>
                  <a:gd name="T5" fmla="*/ 313 h 321"/>
                  <a:gd name="T6" fmla="*/ 226 w 276"/>
                  <a:gd name="T7" fmla="*/ 313 h 321"/>
                  <a:gd name="T8" fmla="*/ 225 w 276"/>
                  <a:gd name="T9" fmla="*/ 262 h 321"/>
                  <a:gd name="T10" fmla="*/ 224 w 276"/>
                  <a:gd name="T11" fmla="*/ 262 h 321"/>
                  <a:gd name="T12" fmla="*/ 119 w 276"/>
                  <a:gd name="T13" fmla="*/ 321 h 321"/>
                  <a:gd name="T14" fmla="*/ 0 w 276"/>
                  <a:gd name="T15" fmla="*/ 194 h 321"/>
                  <a:gd name="T16" fmla="*/ 0 w 276"/>
                  <a:gd name="T17" fmla="*/ 0 h 321"/>
                  <a:gd name="T18" fmla="*/ 52 w 276"/>
                  <a:gd name="T19" fmla="*/ 0 h 321"/>
                  <a:gd name="T20" fmla="*/ 52 w 276"/>
                  <a:gd name="T21" fmla="*/ 188 h 321"/>
                  <a:gd name="T22" fmla="*/ 124 w 276"/>
                  <a:gd name="T23" fmla="*/ 273 h 321"/>
                  <a:gd name="T24" fmla="*/ 221 w 276"/>
                  <a:gd name="T25" fmla="*/ 153 h 321"/>
                  <a:gd name="T26" fmla="*/ 221 w 276"/>
                  <a:gd name="T27" fmla="*/ 0 h 321"/>
                  <a:gd name="T28" fmla="*/ 273 w 276"/>
                  <a:gd name="T29" fmla="*/ 0 h 321"/>
                  <a:gd name="T30" fmla="*/ 273 w 276"/>
                  <a:gd name="T31" fmla="*/ 239 h 3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276" h="321">
                    <a:moveTo>
                      <a:pt x="273" y="239"/>
                    </a:moveTo>
                    <a:lnTo>
                      <a:pt x="273" y="239"/>
                    </a:lnTo>
                    <a:cubicBezTo>
                      <a:pt x="273" y="268"/>
                      <a:pt x="276" y="293"/>
                      <a:pt x="276" y="313"/>
                    </a:cubicBezTo>
                    <a:lnTo>
                      <a:pt x="226" y="313"/>
                    </a:lnTo>
                    <a:cubicBezTo>
                      <a:pt x="226" y="297"/>
                      <a:pt x="225" y="279"/>
                      <a:pt x="225" y="262"/>
                    </a:cubicBezTo>
                    <a:lnTo>
                      <a:pt x="224" y="262"/>
                    </a:lnTo>
                    <a:cubicBezTo>
                      <a:pt x="210" y="293"/>
                      <a:pt x="171" y="321"/>
                      <a:pt x="119" y="321"/>
                    </a:cubicBezTo>
                    <a:cubicBezTo>
                      <a:pt x="37" y="321"/>
                      <a:pt x="0" y="269"/>
                      <a:pt x="0" y="194"/>
                    </a:cubicBezTo>
                    <a:lnTo>
                      <a:pt x="0" y="0"/>
                    </a:lnTo>
                    <a:lnTo>
                      <a:pt x="52" y="0"/>
                    </a:lnTo>
                    <a:lnTo>
                      <a:pt x="52" y="188"/>
                    </a:lnTo>
                    <a:cubicBezTo>
                      <a:pt x="52" y="241"/>
                      <a:pt x="75" y="273"/>
                      <a:pt x="124" y="273"/>
                    </a:cubicBezTo>
                    <a:cubicBezTo>
                      <a:pt x="192" y="273"/>
                      <a:pt x="221" y="224"/>
                      <a:pt x="221" y="153"/>
                    </a:cubicBezTo>
                    <a:lnTo>
                      <a:pt x="221" y="0"/>
                    </a:lnTo>
                    <a:lnTo>
                      <a:pt x="273" y="0"/>
                    </a:lnTo>
                    <a:lnTo>
                      <a:pt x="273" y="239"/>
                    </a:lnTo>
                    <a:close/>
                  </a:path>
                </a:pathLst>
              </a:custGeom>
              <a:solidFill>
                <a:srgbClr val="1F3366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49" name="Freeform 18">
                <a:extLst>
                  <a:ext uri="{FF2B5EF4-FFF2-40B4-BE49-F238E27FC236}">
                    <a16:creationId xmlns:a16="http://schemas.microsoft.com/office/drawing/2014/main" id="{2BB1422E-3133-9140-9DFA-6F4A34A1A73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99" y="2037"/>
                <a:ext cx="107" cy="194"/>
              </a:xfrm>
              <a:custGeom>
                <a:avLst/>
                <a:gdLst>
                  <a:gd name="T0" fmla="*/ 2 w 177"/>
                  <a:gd name="T1" fmla="*/ 83 h 321"/>
                  <a:gd name="T2" fmla="*/ 2 w 177"/>
                  <a:gd name="T3" fmla="*/ 83 h 321"/>
                  <a:gd name="T4" fmla="*/ 0 w 177"/>
                  <a:gd name="T5" fmla="*/ 8 h 321"/>
                  <a:gd name="T6" fmla="*/ 49 w 177"/>
                  <a:gd name="T7" fmla="*/ 8 h 321"/>
                  <a:gd name="T8" fmla="*/ 50 w 177"/>
                  <a:gd name="T9" fmla="*/ 60 h 321"/>
                  <a:gd name="T10" fmla="*/ 52 w 177"/>
                  <a:gd name="T11" fmla="*/ 60 h 321"/>
                  <a:gd name="T12" fmla="*/ 156 w 177"/>
                  <a:gd name="T13" fmla="*/ 0 h 321"/>
                  <a:gd name="T14" fmla="*/ 177 w 177"/>
                  <a:gd name="T15" fmla="*/ 4 h 321"/>
                  <a:gd name="T16" fmla="*/ 174 w 177"/>
                  <a:gd name="T17" fmla="*/ 56 h 321"/>
                  <a:gd name="T18" fmla="*/ 146 w 177"/>
                  <a:gd name="T19" fmla="*/ 52 h 321"/>
                  <a:gd name="T20" fmla="*/ 54 w 177"/>
                  <a:gd name="T21" fmla="*/ 169 h 321"/>
                  <a:gd name="T22" fmla="*/ 54 w 177"/>
                  <a:gd name="T23" fmla="*/ 321 h 321"/>
                  <a:gd name="T24" fmla="*/ 2 w 177"/>
                  <a:gd name="T25" fmla="*/ 321 h 321"/>
                  <a:gd name="T26" fmla="*/ 2 w 177"/>
                  <a:gd name="T27" fmla="*/ 83 h 3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77" h="321">
                    <a:moveTo>
                      <a:pt x="2" y="83"/>
                    </a:moveTo>
                    <a:lnTo>
                      <a:pt x="2" y="83"/>
                    </a:lnTo>
                    <a:cubicBezTo>
                      <a:pt x="2" y="54"/>
                      <a:pt x="0" y="29"/>
                      <a:pt x="0" y="8"/>
                    </a:cubicBezTo>
                    <a:lnTo>
                      <a:pt x="49" y="8"/>
                    </a:lnTo>
                    <a:cubicBezTo>
                      <a:pt x="49" y="25"/>
                      <a:pt x="50" y="42"/>
                      <a:pt x="50" y="60"/>
                    </a:cubicBezTo>
                    <a:lnTo>
                      <a:pt x="52" y="60"/>
                    </a:lnTo>
                    <a:cubicBezTo>
                      <a:pt x="66" y="29"/>
                      <a:pt x="105" y="0"/>
                      <a:pt x="156" y="0"/>
                    </a:cubicBezTo>
                    <a:cubicBezTo>
                      <a:pt x="163" y="0"/>
                      <a:pt x="170" y="1"/>
                      <a:pt x="177" y="4"/>
                    </a:cubicBezTo>
                    <a:lnTo>
                      <a:pt x="174" y="56"/>
                    </a:lnTo>
                    <a:cubicBezTo>
                      <a:pt x="165" y="54"/>
                      <a:pt x="155" y="52"/>
                      <a:pt x="146" y="52"/>
                    </a:cubicBezTo>
                    <a:cubicBezTo>
                      <a:pt x="82" y="52"/>
                      <a:pt x="54" y="97"/>
                      <a:pt x="54" y="169"/>
                    </a:cubicBezTo>
                    <a:lnTo>
                      <a:pt x="54" y="321"/>
                    </a:lnTo>
                    <a:lnTo>
                      <a:pt x="2" y="321"/>
                    </a:lnTo>
                    <a:lnTo>
                      <a:pt x="2" y="83"/>
                    </a:lnTo>
                    <a:close/>
                  </a:path>
                </a:pathLst>
              </a:custGeom>
              <a:solidFill>
                <a:srgbClr val="1F3366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50" name="Freeform 19">
                <a:extLst>
                  <a:ext uri="{FF2B5EF4-FFF2-40B4-BE49-F238E27FC236}">
                    <a16:creationId xmlns:a16="http://schemas.microsoft.com/office/drawing/2014/main" id="{CA617C11-88CF-FA4E-941C-1D6A7372C58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37" y="2037"/>
                <a:ext cx="107" cy="194"/>
              </a:xfrm>
              <a:custGeom>
                <a:avLst/>
                <a:gdLst>
                  <a:gd name="T0" fmla="*/ 3 w 178"/>
                  <a:gd name="T1" fmla="*/ 83 h 321"/>
                  <a:gd name="T2" fmla="*/ 3 w 178"/>
                  <a:gd name="T3" fmla="*/ 83 h 321"/>
                  <a:gd name="T4" fmla="*/ 0 w 178"/>
                  <a:gd name="T5" fmla="*/ 8 h 321"/>
                  <a:gd name="T6" fmla="*/ 50 w 178"/>
                  <a:gd name="T7" fmla="*/ 8 h 321"/>
                  <a:gd name="T8" fmla="*/ 51 w 178"/>
                  <a:gd name="T9" fmla="*/ 60 h 321"/>
                  <a:gd name="T10" fmla="*/ 52 w 178"/>
                  <a:gd name="T11" fmla="*/ 60 h 321"/>
                  <a:gd name="T12" fmla="*/ 157 w 178"/>
                  <a:gd name="T13" fmla="*/ 0 h 321"/>
                  <a:gd name="T14" fmla="*/ 178 w 178"/>
                  <a:gd name="T15" fmla="*/ 4 h 321"/>
                  <a:gd name="T16" fmla="*/ 175 w 178"/>
                  <a:gd name="T17" fmla="*/ 56 h 321"/>
                  <a:gd name="T18" fmla="*/ 147 w 178"/>
                  <a:gd name="T19" fmla="*/ 52 h 321"/>
                  <a:gd name="T20" fmla="*/ 55 w 178"/>
                  <a:gd name="T21" fmla="*/ 169 h 321"/>
                  <a:gd name="T22" fmla="*/ 55 w 178"/>
                  <a:gd name="T23" fmla="*/ 321 h 321"/>
                  <a:gd name="T24" fmla="*/ 3 w 178"/>
                  <a:gd name="T25" fmla="*/ 321 h 321"/>
                  <a:gd name="T26" fmla="*/ 3 w 178"/>
                  <a:gd name="T27" fmla="*/ 83 h 3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78" h="321">
                    <a:moveTo>
                      <a:pt x="3" y="83"/>
                    </a:moveTo>
                    <a:lnTo>
                      <a:pt x="3" y="83"/>
                    </a:lnTo>
                    <a:cubicBezTo>
                      <a:pt x="3" y="54"/>
                      <a:pt x="0" y="29"/>
                      <a:pt x="0" y="8"/>
                    </a:cubicBezTo>
                    <a:lnTo>
                      <a:pt x="50" y="8"/>
                    </a:lnTo>
                    <a:cubicBezTo>
                      <a:pt x="50" y="25"/>
                      <a:pt x="51" y="42"/>
                      <a:pt x="51" y="60"/>
                    </a:cubicBezTo>
                    <a:lnTo>
                      <a:pt x="52" y="60"/>
                    </a:lnTo>
                    <a:cubicBezTo>
                      <a:pt x="67" y="29"/>
                      <a:pt x="105" y="0"/>
                      <a:pt x="157" y="0"/>
                    </a:cubicBezTo>
                    <a:cubicBezTo>
                      <a:pt x="164" y="0"/>
                      <a:pt x="171" y="1"/>
                      <a:pt x="178" y="4"/>
                    </a:cubicBezTo>
                    <a:lnTo>
                      <a:pt x="175" y="56"/>
                    </a:lnTo>
                    <a:cubicBezTo>
                      <a:pt x="166" y="54"/>
                      <a:pt x="156" y="52"/>
                      <a:pt x="147" y="52"/>
                    </a:cubicBezTo>
                    <a:cubicBezTo>
                      <a:pt x="83" y="52"/>
                      <a:pt x="55" y="97"/>
                      <a:pt x="55" y="169"/>
                    </a:cubicBezTo>
                    <a:lnTo>
                      <a:pt x="55" y="321"/>
                    </a:lnTo>
                    <a:lnTo>
                      <a:pt x="3" y="321"/>
                    </a:lnTo>
                    <a:lnTo>
                      <a:pt x="3" y="83"/>
                    </a:lnTo>
                    <a:close/>
                  </a:path>
                </a:pathLst>
              </a:custGeom>
              <a:solidFill>
                <a:srgbClr val="1F3366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51" name="Freeform 20">
                <a:extLst>
                  <a:ext uri="{FF2B5EF4-FFF2-40B4-BE49-F238E27FC236}">
                    <a16:creationId xmlns:a16="http://schemas.microsoft.com/office/drawing/2014/main" id="{83F5C9AC-D2ED-9A41-9CF8-7866304D05A8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971" y="1946"/>
                <a:ext cx="45" cy="285"/>
              </a:xfrm>
              <a:custGeom>
                <a:avLst/>
                <a:gdLst>
                  <a:gd name="T0" fmla="*/ 38 w 76"/>
                  <a:gd name="T1" fmla="*/ 0 h 473"/>
                  <a:gd name="T2" fmla="*/ 38 w 76"/>
                  <a:gd name="T3" fmla="*/ 0 h 473"/>
                  <a:gd name="T4" fmla="*/ 76 w 76"/>
                  <a:gd name="T5" fmla="*/ 38 h 473"/>
                  <a:gd name="T6" fmla="*/ 38 w 76"/>
                  <a:gd name="T7" fmla="*/ 76 h 473"/>
                  <a:gd name="T8" fmla="*/ 0 w 76"/>
                  <a:gd name="T9" fmla="*/ 38 h 473"/>
                  <a:gd name="T10" fmla="*/ 38 w 76"/>
                  <a:gd name="T11" fmla="*/ 0 h 473"/>
                  <a:gd name="T12" fmla="*/ 12 w 76"/>
                  <a:gd name="T13" fmla="*/ 160 h 473"/>
                  <a:gd name="T14" fmla="*/ 12 w 76"/>
                  <a:gd name="T15" fmla="*/ 160 h 473"/>
                  <a:gd name="T16" fmla="*/ 64 w 76"/>
                  <a:gd name="T17" fmla="*/ 160 h 473"/>
                  <a:gd name="T18" fmla="*/ 64 w 76"/>
                  <a:gd name="T19" fmla="*/ 473 h 473"/>
                  <a:gd name="T20" fmla="*/ 12 w 76"/>
                  <a:gd name="T21" fmla="*/ 473 h 473"/>
                  <a:gd name="T22" fmla="*/ 12 w 76"/>
                  <a:gd name="T23" fmla="*/ 160 h 4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76" h="473">
                    <a:moveTo>
                      <a:pt x="38" y="0"/>
                    </a:moveTo>
                    <a:lnTo>
                      <a:pt x="38" y="0"/>
                    </a:lnTo>
                    <a:cubicBezTo>
                      <a:pt x="59" y="0"/>
                      <a:pt x="76" y="17"/>
                      <a:pt x="76" y="38"/>
                    </a:cubicBezTo>
                    <a:cubicBezTo>
                      <a:pt x="76" y="60"/>
                      <a:pt x="60" y="76"/>
                      <a:pt x="38" y="76"/>
                    </a:cubicBezTo>
                    <a:cubicBezTo>
                      <a:pt x="16" y="76"/>
                      <a:pt x="0" y="60"/>
                      <a:pt x="0" y="38"/>
                    </a:cubicBezTo>
                    <a:cubicBezTo>
                      <a:pt x="0" y="17"/>
                      <a:pt x="16" y="0"/>
                      <a:pt x="38" y="0"/>
                    </a:cubicBezTo>
                    <a:close/>
                    <a:moveTo>
                      <a:pt x="12" y="160"/>
                    </a:moveTo>
                    <a:lnTo>
                      <a:pt x="12" y="160"/>
                    </a:lnTo>
                    <a:lnTo>
                      <a:pt x="64" y="160"/>
                    </a:lnTo>
                    <a:lnTo>
                      <a:pt x="64" y="473"/>
                    </a:lnTo>
                    <a:lnTo>
                      <a:pt x="12" y="473"/>
                    </a:lnTo>
                    <a:lnTo>
                      <a:pt x="12" y="160"/>
                    </a:lnTo>
                    <a:close/>
                  </a:path>
                </a:pathLst>
              </a:custGeom>
              <a:solidFill>
                <a:srgbClr val="1F3366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52" name="Freeform 21">
                <a:extLst>
                  <a:ext uri="{FF2B5EF4-FFF2-40B4-BE49-F238E27FC236}">
                    <a16:creationId xmlns:a16="http://schemas.microsoft.com/office/drawing/2014/main" id="{DB99D98D-8B34-F64E-8796-AB291B3815D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52" y="2037"/>
                <a:ext cx="171" cy="199"/>
              </a:xfrm>
              <a:custGeom>
                <a:avLst/>
                <a:gdLst>
                  <a:gd name="T0" fmla="*/ 241 w 283"/>
                  <a:gd name="T1" fmla="*/ 87 h 329"/>
                  <a:gd name="T2" fmla="*/ 241 w 283"/>
                  <a:gd name="T3" fmla="*/ 87 h 329"/>
                  <a:gd name="T4" fmla="*/ 162 w 283"/>
                  <a:gd name="T5" fmla="*/ 48 h 329"/>
                  <a:gd name="T6" fmla="*/ 57 w 283"/>
                  <a:gd name="T7" fmla="*/ 165 h 329"/>
                  <a:gd name="T8" fmla="*/ 162 w 283"/>
                  <a:gd name="T9" fmla="*/ 281 h 329"/>
                  <a:gd name="T10" fmla="*/ 242 w 283"/>
                  <a:gd name="T11" fmla="*/ 242 h 329"/>
                  <a:gd name="T12" fmla="*/ 281 w 283"/>
                  <a:gd name="T13" fmla="*/ 279 h 329"/>
                  <a:gd name="T14" fmla="*/ 162 w 283"/>
                  <a:gd name="T15" fmla="*/ 329 h 329"/>
                  <a:gd name="T16" fmla="*/ 0 w 283"/>
                  <a:gd name="T17" fmla="*/ 165 h 329"/>
                  <a:gd name="T18" fmla="*/ 162 w 283"/>
                  <a:gd name="T19" fmla="*/ 0 h 329"/>
                  <a:gd name="T20" fmla="*/ 283 w 283"/>
                  <a:gd name="T21" fmla="*/ 50 h 329"/>
                  <a:gd name="T22" fmla="*/ 241 w 283"/>
                  <a:gd name="T23" fmla="*/ 87 h 3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83" h="329">
                    <a:moveTo>
                      <a:pt x="241" y="87"/>
                    </a:moveTo>
                    <a:lnTo>
                      <a:pt x="241" y="87"/>
                    </a:lnTo>
                    <a:cubicBezTo>
                      <a:pt x="219" y="60"/>
                      <a:pt x="194" y="48"/>
                      <a:pt x="162" y="48"/>
                    </a:cubicBezTo>
                    <a:cubicBezTo>
                      <a:pt x="92" y="48"/>
                      <a:pt x="57" y="101"/>
                      <a:pt x="57" y="165"/>
                    </a:cubicBezTo>
                    <a:cubicBezTo>
                      <a:pt x="57" y="229"/>
                      <a:pt x="99" y="281"/>
                      <a:pt x="162" y="281"/>
                    </a:cubicBezTo>
                    <a:cubicBezTo>
                      <a:pt x="196" y="281"/>
                      <a:pt x="223" y="269"/>
                      <a:pt x="242" y="242"/>
                    </a:cubicBezTo>
                    <a:lnTo>
                      <a:pt x="281" y="279"/>
                    </a:lnTo>
                    <a:cubicBezTo>
                      <a:pt x="251" y="314"/>
                      <a:pt x="208" y="329"/>
                      <a:pt x="162" y="329"/>
                    </a:cubicBezTo>
                    <a:cubicBezTo>
                      <a:pt x="65" y="329"/>
                      <a:pt x="0" y="261"/>
                      <a:pt x="0" y="165"/>
                    </a:cubicBezTo>
                    <a:cubicBezTo>
                      <a:pt x="0" y="70"/>
                      <a:pt x="66" y="0"/>
                      <a:pt x="162" y="0"/>
                    </a:cubicBezTo>
                    <a:cubicBezTo>
                      <a:pt x="208" y="0"/>
                      <a:pt x="251" y="16"/>
                      <a:pt x="283" y="50"/>
                    </a:cubicBezTo>
                    <a:lnTo>
                      <a:pt x="241" y="87"/>
                    </a:lnTo>
                    <a:close/>
                  </a:path>
                </a:pathLst>
              </a:custGeom>
              <a:solidFill>
                <a:srgbClr val="1F3366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53" name="Freeform 22">
                <a:extLst>
                  <a:ext uri="{FF2B5EF4-FFF2-40B4-BE49-F238E27FC236}">
                    <a16:creationId xmlns:a16="http://schemas.microsoft.com/office/drawing/2014/main" id="{A195A442-E03E-374F-AF2E-CC08B09B014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54" y="2042"/>
                <a:ext cx="166" cy="194"/>
              </a:xfrm>
              <a:custGeom>
                <a:avLst/>
                <a:gdLst>
                  <a:gd name="T0" fmla="*/ 273 w 276"/>
                  <a:gd name="T1" fmla="*/ 239 h 321"/>
                  <a:gd name="T2" fmla="*/ 273 w 276"/>
                  <a:gd name="T3" fmla="*/ 239 h 321"/>
                  <a:gd name="T4" fmla="*/ 276 w 276"/>
                  <a:gd name="T5" fmla="*/ 313 h 321"/>
                  <a:gd name="T6" fmla="*/ 226 w 276"/>
                  <a:gd name="T7" fmla="*/ 313 h 321"/>
                  <a:gd name="T8" fmla="*/ 225 w 276"/>
                  <a:gd name="T9" fmla="*/ 262 h 321"/>
                  <a:gd name="T10" fmla="*/ 224 w 276"/>
                  <a:gd name="T11" fmla="*/ 262 h 321"/>
                  <a:gd name="T12" fmla="*/ 119 w 276"/>
                  <a:gd name="T13" fmla="*/ 321 h 321"/>
                  <a:gd name="T14" fmla="*/ 0 w 276"/>
                  <a:gd name="T15" fmla="*/ 194 h 321"/>
                  <a:gd name="T16" fmla="*/ 0 w 276"/>
                  <a:gd name="T17" fmla="*/ 0 h 321"/>
                  <a:gd name="T18" fmla="*/ 52 w 276"/>
                  <a:gd name="T19" fmla="*/ 0 h 321"/>
                  <a:gd name="T20" fmla="*/ 52 w 276"/>
                  <a:gd name="T21" fmla="*/ 188 h 321"/>
                  <a:gd name="T22" fmla="*/ 124 w 276"/>
                  <a:gd name="T23" fmla="*/ 273 h 321"/>
                  <a:gd name="T24" fmla="*/ 221 w 276"/>
                  <a:gd name="T25" fmla="*/ 153 h 321"/>
                  <a:gd name="T26" fmla="*/ 221 w 276"/>
                  <a:gd name="T27" fmla="*/ 0 h 321"/>
                  <a:gd name="T28" fmla="*/ 273 w 276"/>
                  <a:gd name="T29" fmla="*/ 0 h 321"/>
                  <a:gd name="T30" fmla="*/ 273 w 276"/>
                  <a:gd name="T31" fmla="*/ 239 h 3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276" h="321">
                    <a:moveTo>
                      <a:pt x="273" y="239"/>
                    </a:moveTo>
                    <a:lnTo>
                      <a:pt x="273" y="239"/>
                    </a:lnTo>
                    <a:cubicBezTo>
                      <a:pt x="273" y="268"/>
                      <a:pt x="276" y="293"/>
                      <a:pt x="276" y="313"/>
                    </a:cubicBezTo>
                    <a:lnTo>
                      <a:pt x="226" y="313"/>
                    </a:lnTo>
                    <a:cubicBezTo>
                      <a:pt x="226" y="297"/>
                      <a:pt x="225" y="279"/>
                      <a:pt x="225" y="262"/>
                    </a:cubicBezTo>
                    <a:lnTo>
                      <a:pt x="224" y="262"/>
                    </a:lnTo>
                    <a:cubicBezTo>
                      <a:pt x="210" y="293"/>
                      <a:pt x="171" y="321"/>
                      <a:pt x="119" y="321"/>
                    </a:cubicBezTo>
                    <a:cubicBezTo>
                      <a:pt x="37" y="321"/>
                      <a:pt x="0" y="269"/>
                      <a:pt x="0" y="194"/>
                    </a:cubicBezTo>
                    <a:lnTo>
                      <a:pt x="0" y="0"/>
                    </a:lnTo>
                    <a:lnTo>
                      <a:pt x="52" y="0"/>
                    </a:lnTo>
                    <a:lnTo>
                      <a:pt x="52" y="188"/>
                    </a:lnTo>
                    <a:cubicBezTo>
                      <a:pt x="52" y="241"/>
                      <a:pt x="75" y="273"/>
                      <a:pt x="124" y="273"/>
                    </a:cubicBezTo>
                    <a:cubicBezTo>
                      <a:pt x="192" y="273"/>
                      <a:pt x="221" y="224"/>
                      <a:pt x="221" y="153"/>
                    </a:cubicBezTo>
                    <a:lnTo>
                      <a:pt x="221" y="0"/>
                    </a:lnTo>
                    <a:lnTo>
                      <a:pt x="273" y="0"/>
                    </a:lnTo>
                    <a:lnTo>
                      <a:pt x="273" y="239"/>
                    </a:lnTo>
                    <a:close/>
                  </a:path>
                </a:pathLst>
              </a:custGeom>
              <a:solidFill>
                <a:srgbClr val="1F3366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54" name="Freeform 23">
                <a:extLst>
                  <a:ext uri="{FF2B5EF4-FFF2-40B4-BE49-F238E27FC236}">
                    <a16:creationId xmlns:a16="http://schemas.microsoft.com/office/drawing/2014/main" id="{F72E0535-8380-9647-872D-F16FDE0B5E1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74" y="1945"/>
                <a:ext cx="32" cy="286"/>
              </a:xfrm>
              <a:custGeom>
                <a:avLst/>
                <a:gdLst>
                  <a:gd name="T0" fmla="*/ 0 w 53"/>
                  <a:gd name="T1" fmla="*/ 475 h 475"/>
                  <a:gd name="T2" fmla="*/ 0 w 53"/>
                  <a:gd name="T3" fmla="*/ 475 h 475"/>
                  <a:gd name="T4" fmla="*/ 53 w 53"/>
                  <a:gd name="T5" fmla="*/ 475 h 475"/>
                  <a:gd name="T6" fmla="*/ 53 w 53"/>
                  <a:gd name="T7" fmla="*/ 0 h 475"/>
                  <a:gd name="T8" fmla="*/ 0 w 53"/>
                  <a:gd name="T9" fmla="*/ 0 h 475"/>
                  <a:gd name="T10" fmla="*/ 0 w 53"/>
                  <a:gd name="T11" fmla="*/ 475 h 4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3" h="475">
                    <a:moveTo>
                      <a:pt x="0" y="475"/>
                    </a:moveTo>
                    <a:lnTo>
                      <a:pt x="0" y="475"/>
                    </a:lnTo>
                    <a:lnTo>
                      <a:pt x="53" y="475"/>
                    </a:lnTo>
                    <a:lnTo>
                      <a:pt x="53" y="0"/>
                    </a:lnTo>
                    <a:lnTo>
                      <a:pt x="0" y="0"/>
                    </a:lnTo>
                    <a:lnTo>
                      <a:pt x="0" y="475"/>
                    </a:lnTo>
                    <a:close/>
                  </a:path>
                </a:pathLst>
              </a:custGeom>
              <a:solidFill>
                <a:srgbClr val="1F3366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55" name="Freeform 24">
                <a:extLst>
                  <a:ext uri="{FF2B5EF4-FFF2-40B4-BE49-F238E27FC236}">
                    <a16:creationId xmlns:a16="http://schemas.microsoft.com/office/drawing/2014/main" id="{FE066C44-5CCE-1F41-8566-14F0686E91D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61" y="2042"/>
                <a:ext cx="166" cy="194"/>
              </a:xfrm>
              <a:custGeom>
                <a:avLst/>
                <a:gdLst>
                  <a:gd name="T0" fmla="*/ 273 w 276"/>
                  <a:gd name="T1" fmla="*/ 239 h 321"/>
                  <a:gd name="T2" fmla="*/ 273 w 276"/>
                  <a:gd name="T3" fmla="*/ 239 h 321"/>
                  <a:gd name="T4" fmla="*/ 276 w 276"/>
                  <a:gd name="T5" fmla="*/ 313 h 321"/>
                  <a:gd name="T6" fmla="*/ 226 w 276"/>
                  <a:gd name="T7" fmla="*/ 313 h 321"/>
                  <a:gd name="T8" fmla="*/ 225 w 276"/>
                  <a:gd name="T9" fmla="*/ 262 h 321"/>
                  <a:gd name="T10" fmla="*/ 223 w 276"/>
                  <a:gd name="T11" fmla="*/ 262 h 321"/>
                  <a:gd name="T12" fmla="*/ 119 w 276"/>
                  <a:gd name="T13" fmla="*/ 321 h 321"/>
                  <a:gd name="T14" fmla="*/ 0 w 276"/>
                  <a:gd name="T15" fmla="*/ 194 h 321"/>
                  <a:gd name="T16" fmla="*/ 0 w 276"/>
                  <a:gd name="T17" fmla="*/ 0 h 321"/>
                  <a:gd name="T18" fmla="*/ 52 w 276"/>
                  <a:gd name="T19" fmla="*/ 0 h 321"/>
                  <a:gd name="T20" fmla="*/ 52 w 276"/>
                  <a:gd name="T21" fmla="*/ 188 h 321"/>
                  <a:gd name="T22" fmla="*/ 124 w 276"/>
                  <a:gd name="T23" fmla="*/ 273 h 321"/>
                  <a:gd name="T24" fmla="*/ 221 w 276"/>
                  <a:gd name="T25" fmla="*/ 153 h 321"/>
                  <a:gd name="T26" fmla="*/ 221 w 276"/>
                  <a:gd name="T27" fmla="*/ 0 h 321"/>
                  <a:gd name="T28" fmla="*/ 273 w 276"/>
                  <a:gd name="T29" fmla="*/ 0 h 321"/>
                  <a:gd name="T30" fmla="*/ 273 w 276"/>
                  <a:gd name="T31" fmla="*/ 239 h 3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276" h="321">
                    <a:moveTo>
                      <a:pt x="273" y="239"/>
                    </a:moveTo>
                    <a:lnTo>
                      <a:pt x="273" y="239"/>
                    </a:lnTo>
                    <a:cubicBezTo>
                      <a:pt x="273" y="268"/>
                      <a:pt x="276" y="293"/>
                      <a:pt x="276" y="313"/>
                    </a:cubicBezTo>
                    <a:lnTo>
                      <a:pt x="226" y="313"/>
                    </a:lnTo>
                    <a:cubicBezTo>
                      <a:pt x="226" y="297"/>
                      <a:pt x="225" y="279"/>
                      <a:pt x="225" y="262"/>
                    </a:cubicBezTo>
                    <a:lnTo>
                      <a:pt x="223" y="262"/>
                    </a:lnTo>
                    <a:cubicBezTo>
                      <a:pt x="209" y="293"/>
                      <a:pt x="171" y="321"/>
                      <a:pt x="119" y="321"/>
                    </a:cubicBezTo>
                    <a:cubicBezTo>
                      <a:pt x="37" y="321"/>
                      <a:pt x="0" y="269"/>
                      <a:pt x="0" y="194"/>
                    </a:cubicBezTo>
                    <a:lnTo>
                      <a:pt x="0" y="0"/>
                    </a:lnTo>
                    <a:lnTo>
                      <a:pt x="52" y="0"/>
                    </a:lnTo>
                    <a:lnTo>
                      <a:pt x="52" y="188"/>
                    </a:lnTo>
                    <a:cubicBezTo>
                      <a:pt x="52" y="241"/>
                      <a:pt x="75" y="273"/>
                      <a:pt x="124" y="273"/>
                    </a:cubicBezTo>
                    <a:cubicBezTo>
                      <a:pt x="191" y="273"/>
                      <a:pt x="221" y="224"/>
                      <a:pt x="221" y="153"/>
                    </a:cubicBezTo>
                    <a:lnTo>
                      <a:pt x="221" y="0"/>
                    </a:lnTo>
                    <a:lnTo>
                      <a:pt x="273" y="0"/>
                    </a:lnTo>
                    <a:lnTo>
                      <a:pt x="273" y="239"/>
                    </a:lnTo>
                    <a:close/>
                  </a:path>
                </a:pathLst>
              </a:custGeom>
              <a:solidFill>
                <a:srgbClr val="1F3366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56" name="Freeform 25">
                <a:extLst>
                  <a:ext uri="{FF2B5EF4-FFF2-40B4-BE49-F238E27FC236}">
                    <a16:creationId xmlns:a16="http://schemas.microsoft.com/office/drawing/2014/main" id="{F248F71A-200F-4749-B189-59B7D50F58C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78" y="2037"/>
                <a:ext cx="285" cy="194"/>
              </a:xfrm>
              <a:custGeom>
                <a:avLst/>
                <a:gdLst>
                  <a:gd name="T0" fmla="*/ 3 w 474"/>
                  <a:gd name="T1" fmla="*/ 83 h 321"/>
                  <a:gd name="T2" fmla="*/ 3 w 474"/>
                  <a:gd name="T3" fmla="*/ 83 h 321"/>
                  <a:gd name="T4" fmla="*/ 0 w 474"/>
                  <a:gd name="T5" fmla="*/ 8 h 321"/>
                  <a:gd name="T6" fmla="*/ 50 w 474"/>
                  <a:gd name="T7" fmla="*/ 8 h 321"/>
                  <a:gd name="T8" fmla="*/ 51 w 474"/>
                  <a:gd name="T9" fmla="*/ 60 h 321"/>
                  <a:gd name="T10" fmla="*/ 53 w 474"/>
                  <a:gd name="T11" fmla="*/ 60 h 321"/>
                  <a:gd name="T12" fmla="*/ 157 w 474"/>
                  <a:gd name="T13" fmla="*/ 0 h 321"/>
                  <a:gd name="T14" fmla="*/ 256 w 474"/>
                  <a:gd name="T15" fmla="*/ 60 h 321"/>
                  <a:gd name="T16" fmla="*/ 355 w 474"/>
                  <a:gd name="T17" fmla="*/ 0 h 321"/>
                  <a:gd name="T18" fmla="*/ 474 w 474"/>
                  <a:gd name="T19" fmla="*/ 131 h 321"/>
                  <a:gd name="T20" fmla="*/ 474 w 474"/>
                  <a:gd name="T21" fmla="*/ 321 h 321"/>
                  <a:gd name="T22" fmla="*/ 422 w 474"/>
                  <a:gd name="T23" fmla="*/ 321 h 321"/>
                  <a:gd name="T24" fmla="*/ 422 w 474"/>
                  <a:gd name="T25" fmla="*/ 134 h 321"/>
                  <a:gd name="T26" fmla="*/ 346 w 474"/>
                  <a:gd name="T27" fmla="*/ 48 h 321"/>
                  <a:gd name="T28" fmla="*/ 265 w 474"/>
                  <a:gd name="T29" fmla="*/ 141 h 321"/>
                  <a:gd name="T30" fmla="*/ 265 w 474"/>
                  <a:gd name="T31" fmla="*/ 321 h 321"/>
                  <a:gd name="T32" fmla="*/ 212 w 474"/>
                  <a:gd name="T33" fmla="*/ 321 h 321"/>
                  <a:gd name="T34" fmla="*/ 212 w 474"/>
                  <a:gd name="T35" fmla="*/ 144 h 321"/>
                  <a:gd name="T36" fmla="*/ 152 w 474"/>
                  <a:gd name="T37" fmla="*/ 48 h 321"/>
                  <a:gd name="T38" fmla="*/ 55 w 474"/>
                  <a:gd name="T39" fmla="*/ 169 h 321"/>
                  <a:gd name="T40" fmla="*/ 55 w 474"/>
                  <a:gd name="T41" fmla="*/ 321 h 321"/>
                  <a:gd name="T42" fmla="*/ 3 w 474"/>
                  <a:gd name="T43" fmla="*/ 321 h 321"/>
                  <a:gd name="T44" fmla="*/ 3 w 474"/>
                  <a:gd name="T45" fmla="*/ 83 h 3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474" h="321">
                    <a:moveTo>
                      <a:pt x="3" y="83"/>
                    </a:moveTo>
                    <a:lnTo>
                      <a:pt x="3" y="83"/>
                    </a:lnTo>
                    <a:cubicBezTo>
                      <a:pt x="3" y="54"/>
                      <a:pt x="0" y="29"/>
                      <a:pt x="0" y="8"/>
                    </a:cubicBezTo>
                    <a:lnTo>
                      <a:pt x="50" y="8"/>
                    </a:lnTo>
                    <a:cubicBezTo>
                      <a:pt x="50" y="25"/>
                      <a:pt x="51" y="42"/>
                      <a:pt x="51" y="60"/>
                    </a:cubicBezTo>
                    <a:lnTo>
                      <a:pt x="53" y="60"/>
                    </a:lnTo>
                    <a:cubicBezTo>
                      <a:pt x="67" y="29"/>
                      <a:pt x="105" y="0"/>
                      <a:pt x="157" y="0"/>
                    </a:cubicBezTo>
                    <a:cubicBezTo>
                      <a:pt x="224" y="0"/>
                      <a:pt x="246" y="38"/>
                      <a:pt x="256" y="60"/>
                    </a:cubicBezTo>
                    <a:cubicBezTo>
                      <a:pt x="279" y="23"/>
                      <a:pt x="307" y="0"/>
                      <a:pt x="355" y="0"/>
                    </a:cubicBezTo>
                    <a:cubicBezTo>
                      <a:pt x="445" y="0"/>
                      <a:pt x="474" y="50"/>
                      <a:pt x="474" y="131"/>
                    </a:cubicBezTo>
                    <a:lnTo>
                      <a:pt x="474" y="321"/>
                    </a:lnTo>
                    <a:lnTo>
                      <a:pt x="422" y="321"/>
                    </a:lnTo>
                    <a:lnTo>
                      <a:pt x="422" y="134"/>
                    </a:lnTo>
                    <a:cubicBezTo>
                      <a:pt x="422" y="91"/>
                      <a:pt x="407" y="48"/>
                      <a:pt x="346" y="48"/>
                    </a:cubicBezTo>
                    <a:cubicBezTo>
                      <a:pt x="301" y="48"/>
                      <a:pt x="265" y="85"/>
                      <a:pt x="265" y="141"/>
                    </a:cubicBezTo>
                    <a:lnTo>
                      <a:pt x="265" y="321"/>
                    </a:lnTo>
                    <a:lnTo>
                      <a:pt x="212" y="321"/>
                    </a:lnTo>
                    <a:lnTo>
                      <a:pt x="212" y="144"/>
                    </a:lnTo>
                    <a:cubicBezTo>
                      <a:pt x="212" y="75"/>
                      <a:pt x="195" y="48"/>
                      <a:pt x="152" y="48"/>
                    </a:cubicBezTo>
                    <a:cubicBezTo>
                      <a:pt x="85" y="48"/>
                      <a:pt x="55" y="97"/>
                      <a:pt x="55" y="169"/>
                    </a:cubicBezTo>
                    <a:lnTo>
                      <a:pt x="55" y="321"/>
                    </a:lnTo>
                    <a:lnTo>
                      <a:pt x="3" y="321"/>
                    </a:lnTo>
                    <a:lnTo>
                      <a:pt x="3" y="83"/>
                    </a:lnTo>
                    <a:close/>
                  </a:path>
                </a:pathLst>
              </a:custGeom>
              <a:solidFill>
                <a:srgbClr val="1F3366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228843632"/>
      </p:ext>
    </p:extLst>
  </p:cSld>
  <p:clrMapOvr>
    <a:masterClrMapping/>
  </p:clrMapOvr>
  <p:transition spd="slow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-Mediu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D53D4D4E-CA73-CE48-9341-CA63C4422E0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130186" y="4829794"/>
            <a:ext cx="914400" cy="268185"/>
          </a:xfrm>
          <a:prstGeom prst="rect">
            <a:avLst/>
          </a:prstGeom>
        </p:spPr>
      </p:pic>
      <p:pic>
        <p:nvPicPr>
          <p:cNvPr id="16" name="Picture 15"/>
          <p:cNvPicPr>
            <a:picLocks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0"/>
            <a:ext cx="9157371" cy="96012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23850" y="171450"/>
            <a:ext cx="8515350" cy="74295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algn="l">
              <a:defRPr sz="240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Medium-Font Text Slide: click to add title</a:t>
            </a:r>
          </a:p>
        </p:txBody>
      </p:sp>
      <p:cxnSp>
        <p:nvCxnSpPr>
          <p:cNvPr id="17" name="Straight Connector 16"/>
          <p:cNvCxnSpPr/>
          <p:nvPr userDrawn="1"/>
        </p:nvCxnSpPr>
        <p:spPr>
          <a:xfrm>
            <a:off x="-9329" y="962025"/>
            <a:ext cx="9158733" cy="1191"/>
          </a:xfrm>
          <a:prstGeom prst="line">
            <a:avLst/>
          </a:prstGeom>
          <a:ln w="25400" cap="flat" cmpd="sng" algn="ctr">
            <a:solidFill>
              <a:srgbClr val="00B0F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Content Placeholder 3">
            <a:extLst>
              <a:ext uri="{FF2B5EF4-FFF2-40B4-BE49-F238E27FC236}">
                <a16:creationId xmlns:a16="http://schemas.microsoft.com/office/drawing/2014/main" id="{E7E4DF60-71E6-5A4F-922E-DACE79CE099B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323850" y="1135604"/>
            <a:ext cx="8515350" cy="3600450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marL="205740" indent="-171450">
              <a:lnSpc>
                <a:spcPct val="100000"/>
              </a:lnSpc>
              <a:spcBef>
                <a:spcPts val="1200"/>
              </a:spcBef>
              <a:buClr>
                <a:srgbClr val="0070C0"/>
              </a:buClr>
              <a:buSzPct val="100000"/>
              <a:buFont typeface="Arial"/>
              <a:buChar char="•"/>
              <a:defRPr sz="2000" baseline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62915" marR="0" indent="-171450" algn="l" defTabSz="6858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70C0"/>
              </a:buClr>
              <a:buSzPct val="100000"/>
              <a:buFont typeface="Lucida Grande"/>
              <a:buChar char="-"/>
              <a:tabLst/>
              <a:defRPr sz="2000" baseline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640080" indent="-137160">
              <a:lnSpc>
                <a:spcPct val="100000"/>
              </a:lnSpc>
              <a:spcBef>
                <a:spcPts val="300"/>
              </a:spcBef>
              <a:buClr>
                <a:srgbClr val="0070C0"/>
              </a:buClr>
              <a:buSzPct val="100000"/>
              <a:defRPr sz="15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500"/>
            </a:lvl4pPr>
            <a:lvl5pPr>
              <a:defRPr sz="15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dirty="0"/>
              <a:t>First Level Text (click Return TAB to get to next level text)</a:t>
            </a:r>
          </a:p>
          <a:p>
            <a:pPr lvl="1"/>
            <a:r>
              <a:rPr lang="en-US" dirty="0"/>
              <a:t>Second level (click shift TAB to get back to First Level)</a:t>
            </a:r>
          </a:p>
          <a:p>
            <a:pPr lvl="2"/>
            <a:r>
              <a:rPr lang="en-US" dirty="0"/>
              <a:t>Click Return Tab to get to Third-Level Text 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sp>
        <p:nvSpPr>
          <p:cNvPr id="10" name="Text Placeholder 5">
            <a:extLst>
              <a:ext uri="{FF2B5EF4-FFF2-40B4-BE49-F238E27FC236}">
                <a16:creationId xmlns:a16="http://schemas.microsoft.com/office/drawing/2014/main" id="{41F06CDF-9301-9D41-99E6-E67191B990C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23849" y="4846321"/>
            <a:ext cx="7733363" cy="240029"/>
          </a:xfrm>
          <a:prstGeom prst="rect">
            <a:avLst/>
          </a:prstGeom>
        </p:spPr>
        <p:txBody>
          <a:bodyPr vert="horz" anchor="ctr"/>
          <a:lstStyle>
            <a:lvl1pPr marL="0" indent="0" algn="l">
              <a:spcBef>
                <a:spcPts val="0"/>
              </a:spcBef>
              <a:buNone/>
              <a:defRPr sz="1050" b="0" baseline="0">
                <a:solidFill>
                  <a:srgbClr val="285078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/>
              <a:t>Click to Add Source</a:t>
            </a:r>
          </a:p>
        </p:txBody>
      </p:sp>
    </p:spTree>
    <p:extLst>
      <p:ext uri="{BB962C8B-B14F-4D97-AF65-F5344CB8AC3E}">
        <p14:creationId xmlns:p14="http://schemas.microsoft.com/office/powerpoint/2010/main" val="2596105137"/>
      </p:ext>
    </p:extLst>
  </p:cSld>
  <p:clrMapOvr>
    <a:masterClrMapping/>
  </p:clrMapOvr>
  <p:transition spd="slow"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ext-Medium Fo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background.jpg"/>
          <p:cNvPicPr>
            <a:picLocks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invGray">
          <a:xfrm>
            <a:off x="-1" y="0"/>
            <a:ext cx="9162288" cy="92354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23850" y="89379"/>
            <a:ext cx="8497062" cy="818388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algn="l">
              <a:defRPr sz="2400" baseline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en-US" dirty="0"/>
              <a:t>Text Slide: click to enter title</a:t>
            </a:r>
          </a:p>
        </p:txBody>
      </p:sp>
      <p:sp>
        <p:nvSpPr>
          <p:cNvPr id="13" name="Text Placeholder 5"/>
          <p:cNvSpPr>
            <a:spLocks noGrp="1"/>
          </p:cNvSpPr>
          <p:nvPr>
            <p:ph type="body" sz="quarter" idx="14" hasCustomPrompt="1"/>
          </p:nvPr>
        </p:nvSpPr>
        <p:spPr>
          <a:xfrm>
            <a:off x="323850" y="4846321"/>
            <a:ext cx="7357838" cy="240029"/>
          </a:xfrm>
          <a:prstGeom prst="rect">
            <a:avLst/>
          </a:prstGeom>
        </p:spPr>
        <p:txBody>
          <a:bodyPr vert="horz" anchor="ctr"/>
          <a:lstStyle>
            <a:lvl1pPr marL="0" indent="0" algn="l">
              <a:spcBef>
                <a:spcPts val="0"/>
              </a:spcBef>
              <a:buNone/>
              <a:defRPr sz="1050" b="0" baseline="0">
                <a:solidFill>
                  <a:srgbClr val="285078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/>
              <a:t>Click to Add Source</a:t>
            </a:r>
          </a:p>
        </p:txBody>
      </p:sp>
      <p:sp>
        <p:nvSpPr>
          <p:cNvPr id="31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323850" y="1135604"/>
            <a:ext cx="8515350" cy="3600450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marL="205740" indent="-171450">
              <a:lnSpc>
                <a:spcPct val="100000"/>
              </a:lnSpc>
              <a:spcBef>
                <a:spcPts val="1200"/>
              </a:spcBef>
              <a:buClr>
                <a:srgbClr val="0070C0"/>
              </a:buClr>
              <a:buSzPct val="100000"/>
              <a:buFont typeface="Arial"/>
              <a:buChar char="•"/>
              <a:defRPr sz="2000" baseline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62915" marR="0" indent="-171450" algn="l" defTabSz="6858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70C0"/>
              </a:buClr>
              <a:buSzPct val="100000"/>
              <a:buFont typeface="Lucida Grande"/>
              <a:buChar char="-"/>
              <a:tabLst/>
              <a:defRPr sz="1800" baseline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720090" indent="-102870">
              <a:lnSpc>
                <a:spcPct val="100000"/>
              </a:lnSpc>
              <a:spcBef>
                <a:spcPts val="300"/>
              </a:spcBef>
              <a:buClr>
                <a:schemeClr val="bg2"/>
              </a:buClr>
              <a:buSzPct val="70000"/>
              <a:defRPr sz="1500">
                <a:solidFill>
                  <a:srgbClr val="000000"/>
                </a:solidFill>
              </a:defRPr>
            </a:lvl3pPr>
            <a:lvl4pPr>
              <a:defRPr sz="1500"/>
            </a:lvl4pPr>
            <a:lvl5pPr>
              <a:defRPr sz="15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dirty="0"/>
              <a:t>Click to enter first level text; hit return then tab for 2nd level</a:t>
            </a:r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cxnSp>
        <p:nvCxnSpPr>
          <p:cNvPr id="32" name="Straight Connector 31"/>
          <p:cNvCxnSpPr/>
          <p:nvPr/>
        </p:nvCxnSpPr>
        <p:spPr>
          <a:xfrm>
            <a:off x="-5643" y="920736"/>
            <a:ext cx="9162862" cy="0"/>
          </a:xfrm>
          <a:prstGeom prst="line">
            <a:avLst/>
          </a:prstGeom>
          <a:ln w="19050">
            <a:solidFill>
              <a:srgbClr val="00B0F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33" name="Logo Stacked V2">
            <a:extLst>
              <a:ext uri="{FF2B5EF4-FFF2-40B4-BE49-F238E27FC236}">
                <a16:creationId xmlns:a16="http://schemas.microsoft.com/office/drawing/2014/main" id="{8AD091C3-F2F4-054F-AB2C-405BCCFB00C6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8071600" y="4860986"/>
            <a:ext cx="993262" cy="226314"/>
            <a:chOff x="680865" y="3439338"/>
            <a:chExt cx="4686473" cy="1068091"/>
          </a:xfrm>
        </p:grpSpPr>
        <p:pic>
          <p:nvPicPr>
            <p:cNvPr id="34" name="Logomark V2">
              <a:extLst>
                <a:ext uri="{FF2B5EF4-FFF2-40B4-BE49-F238E27FC236}">
                  <a16:creationId xmlns:a16="http://schemas.microsoft.com/office/drawing/2014/main" id="{12B22797-3CF9-CA4F-B64D-405CE639D94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80865" y="3439338"/>
              <a:ext cx="1088136" cy="1068091"/>
            </a:xfrm>
            <a:prstGeom prst="rect">
              <a:avLst/>
            </a:prstGeom>
          </p:spPr>
        </p:pic>
        <p:grpSp>
          <p:nvGrpSpPr>
            <p:cNvPr id="35" name="Nat HIV Cur logo type stacked">
              <a:extLst>
                <a:ext uri="{FF2B5EF4-FFF2-40B4-BE49-F238E27FC236}">
                  <a16:creationId xmlns:a16="http://schemas.microsoft.com/office/drawing/2014/main" id="{AC161F93-9767-3F49-9BB6-E37AC685FDC0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1898650" y="3455065"/>
              <a:ext cx="3468688" cy="1036638"/>
              <a:chOff x="1196" y="1585"/>
              <a:chExt cx="2185" cy="653"/>
            </a:xfrm>
          </p:grpSpPr>
          <p:sp>
            <p:nvSpPr>
              <p:cNvPr id="36" name="Freeform 5">
                <a:extLst>
                  <a:ext uri="{FF2B5EF4-FFF2-40B4-BE49-F238E27FC236}">
                    <a16:creationId xmlns:a16="http://schemas.microsoft.com/office/drawing/2014/main" id="{96DA80F4-6D70-0A45-A009-D5A3A5C9750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12" y="1585"/>
                <a:ext cx="243" cy="286"/>
              </a:xfrm>
              <a:custGeom>
                <a:avLst/>
                <a:gdLst>
                  <a:gd name="T0" fmla="*/ 347 w 403"/>
                  <a:gd name="T1" fmla="*/ 0 h 474"/>
                  <a:gd name="T2" fmla="*/ 347 w 403"/>
                  <a:gd name="T3" fmla="*/ 0 h 474"/>
                  <a:gd name="T4" fmla="*/ 347 w 403"/>
                  <a:gd name="T5" fmla="*/ 394 h 474"/>
                  <a:gd name="T6" fmla="*/ 345 w 403"/>
                  <a:gd name="T7" fmla="*/ 394 h 474"/>
                  <a:gd name="T8" fmla="*/ 71 w 403"/>
                  <a:gd name="T9" fmla="*/ 0 h 474"/>
                  <a:gd name="T10" fmla="*/ 0 w 403"/>
                  <a:gd name="T11" fmla="*/ 0 h 474"/>
                  <a:gd name="T12" fmla="*/ 0 w 403"/>
                  <a:gd name="T13" fmla="*/ 474 h 474"/>
                  <a:gd name="T14" fmla="*/ 56 w 403"/>
                  <a:gd name="T15" fmla="*/ 474 h 474"/>
                  <a:gd name="T16" fmla="*/ 56 w 403"/>
                  <a:gd name="T17" fmla="*/ 81 h 474"/>
                  <a:gd name="T18" fmla="*/ 57 w 403"/>
                  <a:gd name="T19" fmla="*/ 81 h 474"/>
                  <a:gd name="T20" fmla="*/ 332 w 403"/>
                  <a:gd name="T21" fmla="*/ 474 h 474"/>
                  <a:gd name="T22" fmla="*/ 403 w 403"/>
                  <a:gd name="T23" fmla="*/ 474 h 474"/>
                  <a:gd name="T24" fmla="*/ 403 w 403"/>
                  <a:gd name="T25" fmla="*/ 0 h 474"/>
                  <a:gd name="T26" fmla="*/ 347 w 403"/>
                  <a:gd name="T27" fmla="*/ 0 h 4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403" h="474">
                    <a:moveTo>
                      <a:pt x="347" y="0"/>
                    </a:moveTo>
                    <a:lnTo>
                      <a:pt x="347" y="0"/>
                    </a:lnTo>
                    <a:lnTo>
                      <a:pt x="347" y="394"/>
                    </a:lnTo>
                    <a:lnTo>
                      <a:pt x="345" y="394"/>
                    </a:lnTo>
                    <a:lnTo>
                      <a:pt x="71" y="0"/>
                    </a:lnTo>
                    <a:lnTo>
                      <a:pt x="0" y="0"/>
                    </a:lnTo>
                    <a:lnTo>
                      <a:pt x="0" y="474"/>
                    </a:lnTo>
                    <a:lnTo>
                      <a:pt x="56" y="474"/>
                    </a:lnTo>
                    <a:lnTo>
                      <a:pt x="56" y="81"/>
                    </a:lnTo>
                    <a:lnTo>
                      <a:pt x="57" y="81"/>
                    </a:lnTo>
                    <a:lnTo>
                      <a:pt x="332" y="474"/>
                    </a:lnTo>
                    <a:lnTo>
                      <a:pt x="403" y="474"/>
                    </a:lnTo>
                    <a:lnTo>
                      <a:pt x="403" y="0"/>
                    </a:lnTo>
                    <a:lnTo>
                      <a:pt x="347" y="0"/>
                    </a:lnTo>
                    <a:close/>
                  </a:path>
                </a:pathLst>
              </a:custGeom>
              <a:solidFill>
                <a:srgbClr val="1F3366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37" name="Freeform 6">
                <a:extLst>
                  <a:ext uri="{FF2B5EF4-FFF2-40B4-BE49-F238E27FC236}">
                    <a16:creationId xmlns:a16="http://schemas.microsoft.com/office/drawing/2014/main" id="{4EB67E84-2B30-1D4A-AF29-BCA3E68FFE40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503" y="1677"/>
                <a:ext cx="165" cy="199"/>
              </a:xfrm>
              <a:custGeom>
                <a:avLst/>
                <a:gdLst>
                  <a:gd name="T0" fmla="*/ 14 w 275"/>
                  <a:gd name="T1" fmla="*/ 48 h 329"/>
                  <a:gd name="T2" fmla="*/ 14 w 275"/>
                  <a:gd name="T3" fmla="*/ 48 h 329"/>
                  <a:gd name="T4" fmla="*/ 139 w 275"/>
                  <a:gd name="T5" fmla="*/ 0 h 329"/>
                  <a:gd name="T6" fmla="*/ 270 w 275"/>
                  <a:gd name="T7" fmla="*/ 132 h 329"/>
                  <a:gd name="T8" fmla="*/ 270 w 275"/>
                  <a:gd name="T9" fmla="*/ 267 h 329"/>
                  <a:gd name="T10" fmla="*/ 275 w 275"/>
                  <a:gd name="T11" fmla="*/ 321 h 329"/>
                  <a:gd name="T12" fmla="*/ 225 w 275"/>
                  <a:gd name="T13" fmla="*/ 321 h 329"/>
                  <a:gd name="T14" fmla="*/ 221 w 275"/>
                  <a:gd name="T15" fmla="*/ 274 h 329"/>
                  <a:gd name="T16" fmla="*/ 220 w 275"/>
                  <a:gd name="T17" fmla="*/ 274 h 329"/>
                  <a:gd name="T18" fmla="*/ 117 w 275"/>
                  <a:gd name="T19" fmla="*/ 329 h 329"/>
                  <a:gd name="T20" fmla="*/ 0 w 275"/>
                  <a:gd name="T21" fmla="*/ 236 h 329"/>
                  <a:gd name="T22" fmla="*/ 198 w 275"/>
                  <a:gd name="T23" fmla="*/ 126 h 329"/>
                  <a:gd name="T24" fmla="*/ 218 w 275"/>
                  <a:gd name="T25" fmla="*/ 126 h 329"/>
                  <a:gd name="T26" fmla="*/ 218 w 275"/>
                  <a:gd name="T27" fmla="*/ 117 h 329"/>
                  <a:gd name="T28" fmla="*/ 140 w 275"/>
                  <a:gd name="T29" fmla="*/ 48 h 329"/>
                  <a:gd name="T30" fmla="*/ 47 w 275"/>
                  <a:gd name="T31" fmla="*/ 82 h 329"/>
                  <a:gd name="T32" fmla="*/ 14 w 275"/>
                  <a:gd name="T33" fmla="*/ 48 h 329"/>
                  <a:gd name="T34" fmla="*/ 166 w 275"/>
                  <a:gd name="T35" fmla="*/ 171 h 329"/>
                  <a:gd name="T36" fmla="*/ 166 w 275"/>
                  <a:gd name="T37" fmla="*/ 171 h 329"/>
                  <a:gd name="T38" fmla="*/ 57 w 275"/>
                  <a:gd name="T39" fmla="*/ 231 h 329"/>
                  <a:gd name="T40" fmla="*/ 125 w 275"/>
                  <a:gd name="T41" fmla="*/ 285 h 329"/>
                  <a:gd name="T42" fmla="*/ 218 w 275"/>
                  <a:gd name="T43" fmla="*/ 191 h 329"/>
                  <a:gd name="T44" fmla="*/ 218 w 275"/>
                  <a:gd name="T45" fmla="*/ 171 h 329"/>
                  <a:gd name="T46" fmla="*/ 166 w 275"/>
                  <a:gd name="T47" fmla="*/ 171 h 3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275" h="329">
                    <a:moveTo>
                      <a:pt x="14" y="48"/>
                    </a:moveTo>
                    <a:lnTo>
                      <a:pt x="14" y="48"/>
                    </a:lnTo>
                    <a:cubicBezTo>
                      <a:pt x="47" y="15"/>
                      <a:pt x="93" y="0"/>
                      <a:pt x="139" y="0"/>
                    </a:cubicBezTo>
                    <a:cubicBezTo>
                      <a:pt x="231" y="0"/>
                      <a:pt x="270" y="44"/>
                      <a:pt x="270" y="132"/>
                    </a:cubicBezTo>
                    <a:lnTo>
                      <a:pt x="270" y="267"/>
                    </a:lnTo>
                    <a:cubicBezTo>
                      <a:pt x="270" y="285"/>
                      <a:pt x="272" y="305"/>
                      <a:pt x="275" y="321"/>
                    </a:cubicBezTo>
                    <a:lnTo>
                      <a:pt x="225" y="321"/>
                    </a:lnTo>
                    <a:cubicBezTo>
                      <a:pt x="221" y="307"/>
                      <a:pt x="221" y="288"/>
                      <a:pt x="221" y="274"/>
                    </a:cubicBezTo>
                    <a:lnTo>
                      <a:pt x="220" y="274"/>
                    </a:lnTo>
                    <a:cubicBezTo>
                      <a:pt x="199" y="306"/>
                      <a:pt x="164" y="329"/>
                      <a:pt x="117" y="329"/>
                    </a:cubicBezTo>
                    <a:cubicBezTo>
                      <a:pt x="53" y="329"/>
                      <a:pt x="0" y="297"/>
                      <a:pt x="0" y="236"/>
                    </a:cubicBezTo>
                    <a:cubicBezTo>
                      <a:pt x="0" y="132"/>
                      <a:pt x="121" y="126"/>
                      <a:pt x="198" y="126"/>
                    </a:cubicBezTo>
                    <a:lnTo>
                      <a:pt x="218" y="126"/>
                    </a:lnTo>
                    <a:lnTo>
                      <a:pt x="218" y="117"/>
                    </a:lnTo>
                    <a:cubicBezTo>
                      <a:pt x="218" y="72"/>
                      <a:pt x="189" y="48"/>
                      <a:pt x="140" y="48"/>
                    </a:cubicBezTo>
                    <a:cubicBezTo>
                      <a:pt x="107" y="48"/>
                      <a:pt x="72" y="60"/>
                      <a:pt x="47" y="82"/>
                    </a:cubicBezTo>
                    <a:lnTo>
                      <a:pt x="14" y="48"/>
                    </a:lnTo>
                    <a:close/>
                    <a:moveTo>
                      <a:pt x="166" y="171"/>
                    </a:moveTo>
                    <a:lnTo>
                      <a:pt x="166" y="171"/>
                    </a:lnTo>
                    <a:cubicBezTo>
                      <a:pt x="99" y="171"/>
                      <a:pt x="57" y="189"/>
                      <a:pt x="57" y="231"/>
                    </a:cubicBezTo>
                    <a:cubicBezTo>
                      <a:pt x="57" y="270"/>
                      <a:pt x="86" y="285"/>
                      <a:pt x="125" y="285"/>
                    </a:cubicBezTo>
                    <a:cubicBezTo>
                      <a:pt x="186" y="285"/>
                      <a:pt x="216" y="242"/>
                      <a:pt x="218" y="191"/>
                    </a:cubicBezTo>
                    <a:lnTo>
                      <a:pt x="218" y="171"/>
                    </a:lnTo>
                    <a:lnTo>
                      <a:pt x="166" y="171"/>
                    </a:lnTo>
                    <a:close/>
                  </a:path>
                </a:pathLst>
              </a:custGeom>
              <a:solidFill>
                <a:srgbClr val="1F3366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38" name="Freeform 7">
                <a:extLst>
                  <a:ext uri="{FF2B5EF4-FFF2-40B4-BE49-F238E27FC236}">
                    <a16:creationId xmlns:a16="http://schemas.microsoft.com/office/drawing/2014/main" id="{94608186-686B-DE41-AFF4-5168A1F1713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92" y="1628"/>
                <a:ext cx="129" cy="248"/>
              </a:xfrm>
              <a:custGeom>
                <a:avLst/>
                <a:gdLst>
                  <a:gd name="T0" fmla="*/ 213 w 216"/>
                  <a:gd name="T1" fmla="*/ 133 h 410"/>
                  <a:gd name="T2" fmla="*/ 213 w 216"/>
                  <a:gd name="T3" fmla="*/ 133 h 410"/>
                  <a:gd name="T4" fmla="*/ 121 w 216"/>
                  <a:gd name="T5" fmla="*/ 133 h 410"/>
                  <a:gd name="T6" fmla="*/ 121 w 216"/>
                  <a:gd name="T7" fmla="*/ 290 h 410"/>
                  <a:gd name="T8" fmla="*/ 168 w 216"/>
                  <a:gd name="T9" fmla="*/ 362 h 410"/>
                  <a:gd name="T10" fmla="*/ 214 w 216"/>
                  <a:gd name="T11" fmla="*/ 351 h 410"/>
                  <a:gd name="T12" fmla="*/ 216 w 216"/>
                  <a:gd name="T13" fmla="*/ 399 h 410"/>
                  <a:gd name="T14" fmla="*/ 155 w 216"/>
                  <a:gd name="T15" fmla="*/ 410 h 410"/>
                  <a:gd name="T16" fmla="*/ 69 w 216"/>
                  <a:gd name="T17" fmla="*/ 305 h 410"/>
                  <a:gd name="T18" fmla="*/ 69 w 216"/>
                  <a:gd name="T19" fmla="*/ 133 h 410"/>
                  <a:gd name="T20" fmla="*/ 0 w 216"/>
                  <a:gd name="T21" fmla="*/ 133 h 410"/>
                  <a:gd name="T22" fmla="*/ 0 w 216"/>
                  <a:gd name="T23" fmla="*/ 89 h 410"/>
                  <a:gd name="T24" fmla="*/ 69 w 216"/>
                  <a:gd name="T25" fmla="*/ 89 h 410"/>
                  <a:gd name="T26" fmla="*/ 69 w 216"/>
                  <a:gd name="T27" fmla="*/ 0 h 410"/>
                  <a:gd name="T28" fmla="*/ 121 w 216"/>
                  <a:gd name="T29" fmla="*/ 0 h 410"/>
                  <a:gd name="T30" fmla="*/ 121 w 216"/>
                  <a:gd name="T31" fmla="*/ 89 h 410"/>
                  <a:gd name="T32" fmla="*/ 213 w 216"/>
                  <a:gd name="T33" fmla="*/ 89 h 410"/>
                  <a:gd name="T34" fmla="*/ 213 w 216"/>
                  <a:gd name="T35" fmla="*/ 133 h 4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216" h="410">
                    <a:moveTo>
                      <a:pt x="213" y="133"/>
                    </a:moveTo>
                    <a:lnTo>
                      <a:pt x="213" y="133"/>
                    </a:lnTo>
                    <a:lnTo>
                      <a:pt x="121" y="133"/>
                    </a:lnTo>
                    <a:lnTo>
                      <a:pt x="121" y="290"/>
                    </a:lnTo>
                    <a:cubicBezTo>
                      <a:pt x="121" y="330"/>
                      <a:pt x="121" y="362"/>
                      <a:pt x="168" y="362"/>
                    </a:cubicBezTo>
                    <a:cubicBezTo>
                      <a:pt x="183" y="362"/>
                      <a:pt x="200" y="359"/>
                      <a:pt x="214" y="351"/>
                    </a:cubicBezTo>
                    <a:lnTo>
                      <a:pt x="216" y="399"/>
                    </a:lnTo>
                    <a:cubicBezTo>
                      <a:pt x="198" y="407"/>
                      <a:pt x="174" y="410"/>
                      <a:pt x="155" y="410"/>
                    </a:cubicBezTo>
                    <a:cubicBezTo>
                      <a:pt x="81" y="410"/>
                      <a:pt x="69" y="370"/>
                      <a:pt x="69" y="305"/>
                    </a:cubicBezTo>
                    <a:lnTo>
                      <a:pt x="69" y="133"/>
                    </a:lnTo>
                    <a:lnTo>
                      <a:pt x="0" y="133"/>
                    </a:lnTo>
                    <a:lnTo>
                      <a:pt x="0" y="89"/>
                    </a:lnTo>
                    <a:lnTo>
                      <a:pt x="69" y="89"/>
                    </a:lnTo>
                    <a:lnTo>
                      <a:pt x="69" y="0"/>
                    </a:lnTo>
                    <a:lnTo>
                      <a:pt x="121" y="0"/>
                    </a:lnTo>
                    <a:lnTo>
                      <a:pt x="121" y="89"/>
                    </a:lnTo>
                    <a:lnTo>
                      <a:pt x="213" y="89"/>
                    </a:lnTo>
                    <a:lnTo>
                      <a:pt x="213" y="133"/>
                    </a:lnTo>
                    <a:close/>
                  </a:path>
                </a:pathLst>
              </a:custGeom>
              <a:solidFill>
                <a:srgbClr val="1F3366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39" name="Freeform 8">
                <a:extLst>
                  <a:ext uri="{FF2B5EF4-FFF2-40B4-BE49-F238E27FC236}">
                    <a16:creationId xmlns:a16="http://schemas.microsoft.com/office/drawing/2014/main" id="{91A12339-6B49-9949-8EB6-199393E1C46D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848" y="1585"/>
                <a:ext cx="46" cy="286"/>
              </a:xfrm>
              <a:custGeom>
                <a:avLst/>
                <a:gdLst>
                  <a:gd name="T0" fmla="*/ 38 w 76"/>
                  <a:gd name="T1" fmla="*/ 0 h 474"/>
                  <a:gd name="T2" fmla="*/ 38 w 76"/>
                  <a:gd name="T3" fmla="*/ 0 h 474"/>
                  <a:gd name="T4" fmla="*/ 76 w 76"/>
                  <a:gd name="T5" fmla="*/ 39 h 474"/>
                  <a:gd name="T6" fmla="*/ 38 w 76"/>
                  <a:gd name="T7" fmla="*/ 77 h 474"/>
                  <a:gd name="T8" fmla="*/ 0 w 76"/>
                  <a:gd name="T9" fmla="*/ 39 h 474"/>
                  <a:gd name="T10" fmla="*/ 38 w 76"/>
                  <a:gd name="T11" fmla="*/ 0 h 474"/>
                  <a:gd name="T12" fmla="*/ 12 w 76"/>
                  <a:gd name="T13" fmla="*/ 161 h 474"/>
                  <a:gd name="T14" fmla="*/ 12 w 76"/>
                  <a:gd name="T15" fmla="*/ 161 h 474"/>
                  <a:gd name="T16" fmla="*/ 64 w 76"/>
                  <a:gd name="T17" fmla="*/ 161 h 474"/>
                  <a:gd name="T18" fmla="*/ 64 w 76"/>
                  <a:gd name="T19" fmla="*/ 474 h 474"/>
                  <a:gd name="T20" fmla="*/ 12 w 76"/>
                  <a:gd name="T21" fmla="*/ 474 h 474"/>
                  <a:gd name="T22" fmla="*/ 12 w 76"/>
                  <a:gd name="T23" fmla="*/ 161 h 4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76" h="474">
                    <a:moveTo>
                      <a:pt x="38" y="0"/>
                    </a:moveTo>
                    <a:lnTo>
                      <a:pt x="38" y="0"/>
                    </a:lnTo>
                    <a:cubicBezTo>
                      <a:pt x="59" y="0"/>
                      <a:pt x="76" y="18"/>
                      <a:pt x="76" y="39"/>
                    </a:cubicBezTo>
                    <a:cubicBezTo>
                      <a:pt x="76" y="61"/>
                      <a:pt x="60" y="77"/>
                      <a:pt x="38" y="77"/>
                    </a:cubicBezTo>
                    <a:cubicBezTo>
                      <a:pt x="16" y="77"/>
                      <a:pt x="0" y="61"/>
                      <a:pt x="0" y="39"/>
                    </a:cubicBezTo>
                    <a:cubicBezTo>
                      <a:pt x="0" y="18"/>
                      <a:pt x="16" y="0"/>
                      <a:pt x="38" y="0"/>
                    </a:cubicBezTo>
                    <a:close/>
                    <a:moveTo>
                      <a:pt x="12" y="161"/>
                    </a:moveTo>
                    <a:lnTo>
                      <a:pt x="12" y="161"/>
                    </a:lnTo>
                    <a:lnTo>
                      <a:pt x="64" y="161"/>
                    </a:lnTo>
                    <a:lnTo>
                      <a:pt x="64" y="474"/>
                    </a:lnTo>
                    <a:lnTo>
                      <a:pt x="12" y="474"/>
                    </a:lnTo>
                    <a:lnTo>
                      <a:pt x="12" y="161"/>
                    </a:lnTo>
                    <a:close/>
                  </a:path>
                </a:pathLst>
              </a:custGeom>
              <a:solidFill>
                <a:srgbClr val="1F3366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40" name="Freeform 9">
                <a:extLst>
                  <a:ext uri="{FF2B5EF4-FFF2-40B4-BE49-F238E27FC236}">
                    <a16:creationId xmlns:a16="http://schemas.microsoft.com/office/drawing/2014/main" id="{F834D26B-B1CF-894E-A652-E19964D342C9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930" y="1677"/>
                <a:ext cx="201" cy="199"/>
              </a:xfrm>
              <a:custGeom>
                <a:avLst/>
                <a:gdLst>
                  <a:gd name="T0" fmla="*/ 168 w 335"/>
                  <a:gd name="T1" fmla="*/ 0 h 329"/>
                  <a:gd name="T2" fmla="*/ 168 w 335"/>
                  <a:gd name="T3" fmla="*/ 0 h 329"/>
                  <a:gd name="T4" fmla="*/ 335 w 335"/>
                  <a:gd name="T5" fmla="*/ 165 h 329"/>
                  <a:gd name="T6" fmla="*/ 168 w 335"/>
                  <a:gd name="T7" fmla="*/ 329 h 329"/>
                  <a:gd name="T8" fmla="*/ 0 w 335"/>
                  <a:gd name="T9" fmla="*/ 165 h 329"/>
                  <a:gd name="T10" fmla="*/ 168 w 335"/>
                  <a:gd name="T11" fmla="*/ 0 h 329"/>
                  <a:gd name="T12" fmla="*/ 168 w 335"/>
                  <a:gd name="T13" fmla="*/ 281 h 329"/>
                  <a:gd name="T14" fmla="*/ 168 w 335"/>
                  <a:gd name="T15" fmla="*/ 281 h 329"/>
                  <a:gd name="T16" fmla="*/ 279 w 335"/>
                  <a:gd name="T17" fmla="*/ 165 h 329"/>
                  <a:gd name="T18" fmla="*/ 168 w 335"/>
                  <a:gd name="T19" fmla="*/ 48 h 329"/>
                  <a:gd name="T20" fmla="*/ 57 w 335"/>
                  <a:gd name="T21" fmla="*/ 165 h 329"/>
                  <a:gd name="T22" fmla="*/ 168 w 335"/>
                  <a:gd name="T23" fmla="*/ 281 h 3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335" h="329">
                    <a:moveTo>
                      <a:pt x="168" y="0"/>
                    </a:moveTo>
                    <a:lnTo>
                      <a:pt x="168" y="0"/>
                    </a:lnTo>
                    <a:cubicBezTo>
                      <a:pt x="264" y="0"/>
                      <a:pt x="335" y="67"/>
                      <a:pt x="335" y="165"/>
                    </a:cubicBezTo>
                    <a:cubicBezTo>
                      <a:pt x="335" y="262"/>
                      <a:pt x="264" y="329"/>
                      <a:pt x="168" y="329"/>
                    </a:cubicBezTo>
                    <a:cubicBezTo>
                      <a:pt x="71" y="329"/>
                      <a:pt x="0" y="262"/>
                      <a:pt x="0" y="165"/>
                    </a:cubicBezTo>
                    <a:cubicBezTo>
                      <a:pt x="0" y="67"/>
                      <a:pt x="71" y="0"/>
                      <a:pt x="168" y="0"/>
                    </a:cubicBezTo>
                    <a:close/>
                    <a:moveTo>
                      <a:pt x="168" y="281"/>
                    </a:moveTo>
                    <a:lnTo>
                      <a:pt x="168" y="281"/>
                    </a:lnTo>
                    <a:cubicBezTo>
                      <a:pt x="235" y="281"/>
                      <a:pt x="279" y="230"/>
                      <a:pt x="279" y="165"/>
                    </a:cubicBezTo>
                    <a:cubicBezTo>
                      <a:pt x="279" y="99"/>
                      <a:pt x="235" y="48"/>
                      <a:pt x="168" y="48"/>
                    </a:cubicBezTo>
                    <a:cubicBezTo>
                      <a:pt x="100" y="48"/>
                      <a:pt x="57" y="99"/>
                      <a:pt x="57" y="165"/>
                    </a:cubicBezTo>
                    <a:cubicBezTo>
                      <a:pt x="57" y="230"/>
                      <a:pt x="100" y="281"/>
                      <a:pt x="168" y="281"/>
                    </a:cubicBezTo>
                    <a:close/>
                  </a:path>
                </a:pathLst>
              </a:custGeom>
              <a:solidFill>
                <a:srgbClr val="1F3366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41" name="Freeform 10">
                <a:extLst>
                  <a:ext uri="{FF2B5EF4-FFF2-40B4-BE49-F238E27FC236}">
                    <a16:creationId xmlns:a16="http://schemas.microsoft.com/office/drawing/2014/main" id="{618B8A8B-1CA6-154F-9CA2-0CA470F2E7C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73" y="1677"/>
                <a:ext cx="166" cy="194"/>
              </a:xfrm>
              <a:custGeom>
                <a:avLst/>
                <a:gdLst>
                  <a:gd name="T0" fmla="*/ 3 w 276"/>
                  <a:gd name="T1" fmla="*/ 82 h 321"/>
                  <a:gd name="T2" fmla="*/ 3 w 276"/>
                  <a:gd name="T3" fmla="*/ 82 h 321"/>
                  <a:gd name="T4" fmla="*/ 0 w 276"/>
                  <a:gd name="T5" fmla="*/ 8 h 321"/>
                  <a:gd name="T6" fmla="*/ 50 w 276"/>
                  <a:gd name="T7" fmla="*/ 8 h 321"/>
                  <a:gd name="T8" fmla="*/ 51 w 276"/>
                  <a:gd name="T9" fmla="*/ 60 h 321"/>
                  <a:gd name="T10" fmla="*/ 52 w 276"/>
                  <a:gd name="T11" fmla="*/ 60 h 321"/>
                  <a:gd name="T12" fmla="*/ 157 w 276"/>
                  <a:gd name="T13" fmla="*/ 0 h 321"/>
                  <a:gd name="T14" fmla="*/ 276 w 276"/>
                  <a:gd name="T15" fmla="*/ 128 h 321"/>
                  <a:gd name="T16" fmla="*/ 276 w 276"/>
                  <a:gd name="T17" fmla="*/ 321 h 321"/>
                  <a:gd name="T18" fmla="*/ 224 w 276"/>
                  <a:gd name="T19" fmla="*/ 321 h 321"/>
                  <a:gd name="T20" fmla="*/ 224 w 276"/>
                  <a:gd name="T21" fmla="*/ 133 h 321"/>
                  <a:gd name="T22" fmla="*/ 152 w 276"/>
                  <a:gd name="T23" fmla="*/ 48 h 321"/>
                  <a:gd name="T24" fmla="*/ 55 w 276"/>
                  <a:gd name="T25" fmla="*/ 169 h 321"/>
                  <a:gd name="T26" fmla="*/ 55 w 276"/>
                  <a:gd name="T27" fmla="*/ 321 h 321"/>
                  <a:gd name="T28" fmla="*/ 3 w 276"/>
                  <a:gd name="T29" fmla="*/ 321 h 321"/>
                  <a:gd name="T30" fmla="*/ 3 w 276"/>
                  <a:gd name="T31" fmla="*/ 82 h 3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276" h="321">
                    <a:moveTo>
                      <a:pt x="3" y="82"/>
                    </a:moveTo>
                    <a:lnTo>
                      <a:pt x="3" y="82"/>
                    </a:lnTo>
                    <a:cubicBezTo>
                      <a:pt x="3" y="54"/>
                      <a:pt x="0" y="29"/>
                      <a:pt x="0" y="8"/>
                    </a:cubicBezTo>
                    <a:lnTo>
                      <a:pt x="50" y="8"/>
                    </a:lnTo>
                    <a:cubicBezTo>
                      <a:pt x="50" y="25"/>
                      <a:pt x="51" y="42"/>
                      <a:pt x="51" y="60"/>
                    </a:cubicBezTo>
                    <a:lnTo>
                      <a:pt x="52" y="60"/>
                    </a:lnTo>
                    <a:cubicBezTo>
                      <a:pt x="66" y="29"/>
                      <a:pt x="105" y="0"/>
                      <a:pt x="157" y="0"/>
                    </a:cubicBezTo>
                    <a:cubicBezTo>
                      <a:pt x="239" y="0"/>
                      <a:pt x="276" y="52"/>
                      <a:pt x="276" y="128"/>
                    </a:cubicBezTo>
                    <a:lnTo>
                      <a:pt x="276" y="321"/>
                    </a:lnTo>
                    <a:lnTo>
                      <a:pt x="224" y="321"/>
                    </a:lnTo>
                    <a:lnTo>
                      <a:pt x="224" y="133"/>
                    </a:lnTo>
                    <a:cubicBezTo>
                      <a:pt x="224" y="81"/>
                      <a:pt x="201" y="48"/>
                      <a:pt x="152" y="48"/>
                    </a:cubicBezTo>
                    <a:cubicBezTo>
                      <a:pt x="84" y="48"/>
                      <a:pt x="55" y="97"/>
                      <a:pt x="55" y="169"/>
                    </a:cubicBezTo>
                    <a:lnTo>
                      <a:pt x="55" y="321"/>
                    </a:lnTo>
                    <a:lnTo>
                      <a:pt x="3" y="321"/>
                    </a:lnTo>
                    <a:lnTo>
                      <a:pt x="3" y="82"/>
                    </a:lnTo>
                    <a:close/>
                  </a:path>
                </a:pathLst>
              </a:custGeom>
              <a:solidFill>
                <a:srgbClr val="1F3366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42" name="Freeform 11">
                <a:extLst>
                  <a:ext uri="{FF2B5EF4-FFF2-40B4-BE49-F238E27FC236}">
                    <a16:creationId xmlns:a16="http://schemas.microsoft.com/office/drawing/2014/main" id="{03F41026-0E7A-0444-9EA4-EA9255BA0611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2380" y="1677"/>
                <a:ext cx="165" cy="199"/>
              </a:xfrm>
              <a:custGeom>
                <a:avLst/>
                <a:gdLst>
                  <a:gd name="T0" fmla="*/ 14 w 274"/>
                  <a:gd name="T1" fmla="*/ 48 h 329"/>
                  <a:gd name="T2" fmla="*/ 14 w 274"/>
                  <a:gd name="T3" fmla="*/ 48 h 329"/>
                  <a:gd name="T4" fmla="*/ 139 w 274"/>
                  <a:gd name="T5" fmla="*/ 0 h 329"/>
                  <a:gd name="T6" fmla="*/ 270 w 274"/>
                  <a:gd name="T7" fmla="*/ 132 h 329"/>
                  <a:gd name="T8" fmla="*/ 270 w 274"/>
                  <a:gd name="T9" fmla="*/ 267 h 329"/>
                  <a:gd name="T10" fmla="*/ 274 w 274"/>
                  <a:gd name="T11" fmla="*/ 321 h 329"/>
                  <a:gd name="T12" fmla="*/ 224 w 274"/>
                  <a:gd name="T13" fmla="*/ 321 h 329"/>
                  <a:gd name="T14" fmla="*/ 221 w 274"/>
                  <a:gd name="T15" fmla="*/ 274 h 329"/>
                  <a:gd name="T16" fmla="*/ 219 w 274"/>
                  <a:gd name="T17" fmla="*/ 274 h 329"/>
                  <a:gd name="T18" fmla="*/ 116 w 274"/>
                  <a:gd name="T19" fmla="*/ 329 h 329"/>
                  <a:gd name="T20" fmla="*/ 0 w 274"/>
                  <a:gd name="T21" fmla="*/ 236 h 329"/>
                  <a:gd name="T22" fmla="*/ 197 w 274"/>
                  <a:gd name="T23" fmla="*/ 126 h 329"/>
                  <a:gd name="T24" fmla="*/ 217 w 274"/>
                  <a:gd name="T25" fmla="*/ 126 h 329"/>
                  <a:gd name="T26" fmla="*/ 217 w 274"/>
                  <a:gd name="T27" fmla="*/ 117 h 329"/>
                  <a:gd name="T28" fmla="*/ 140 w 274"/>
                  <a:gd name="T29" fmla="*/ 48 h 329"/>
                  <a:gd name="T30" fmla="*/ 47 w 274"/>
                  <a:gd name="T31" fmla="*/ 82 h 329"/>
                  <a:gd name="T32" fmla="*/ 14 w 274"/>
                  <a:gd name="T33" fmla="*/ 48 h 329"/>
                  <a:gd name="T34" fmla="*/ 165 w 274"/>
                  <a:gd name="T35" fmla="*/ 171 h 329"/>
                  <a:gd name="T36" fmla="*/ 165 w 274"/>
                  <a:gd name="T37" fmla="*/ 171 h 329"/>
                  <a:gd name="T38" fmla="*/ 56 w 274"/>
                  <a:gd name="T39" fmla="*/ 231 h 329"/>
                  <a:gd name="T40" fmla="*/ 125 w 274"/>
                  <a:gd name="T41" fmla="*/ 285 h 329"/>
                  <a:gd name="T42" fmla="*/ 217 w 274"/>
                  <a:gd name="T43" fmla="*/ 191 h 329"/>
                  <a:gd name="T44" fmla="*/ 217 w 274"/>
                  <a:gd name="T45" fmla="*/ 171 h 329"/>
                  <a:gd name="T46" fmla="*/ 165 w 274"/>
                  <a:gd name="T47" fmla="*/ 171 h 3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274" h="329">
                    <a:moveTo>
                      <a:pt x="14" y="48"/>
                    </a:moveTo>
                    <a:lnTo>
                      <a:pt x="14" y="48"/>
                    </a:lnTo>
                    <a:cubicBezTo>
                      <a:pt x="46" y="15"/>
                      <a:pt x="93" y="0"/>
                      <a:pt x="139" y="0"/>
                    </a:cubicBezTo>
                    <a:cubicBezTo>
                      <a:pt x="231" y="0"/>
                      <a:pt x="270" y="44"/>
                      <a:pt x="270" y="132"/>
                    </a:cubicBezTo>
                    <a:lnTo>
                      <a:pt x="270" y="267"/>
                    </a:lnTo>
                    <a:cubicBezTo>
                      <a:pt x="270" y="285"/>
                      <a:pt x="272" y="305"/>
                      <a:pt x="274" y="321"/>
                    </a:cubicBezTo>
                    <a:lnTo>
                      <a:pt x="224" y="321"/>
                    </a:lnTo>
                    <a:cubicBezTo>
                      <a:pt x="221" y="307"/>
                      <a:pt x="221" y="288"/>
                      <a:pt x="221" y="274"/>
                    </a:cubicBezTo>
                    <a:lnTo>
                      <a:pt x="219" y="274"/>
                    </a:lnTo>
                    <a:cubicBezTo>
                      <a:pt x="199" y="306"/>
                      <a:pt x="164" y="329"/>
                      <a:pt x="116" y="329"/>
                    </a:cubicBezTo>
                    <a:cubicBezTo>
                      <a:pt x="53" y="329"/>
                      <a:pt x="0" y="297"/>
                      <a:pt x="0" y="236"/>
                    </a:cubicBezTo>
                    <a:cubicBezTo>
                      <a:pt x="0" y="132"/>
                      <a:pt x="120" y="126"/>
                      <a:pt x="197" y="126"/>
                    </a:cubicBezTo>
                    <a:lnTo>
                      <a:pt x="217" y="126"/>
                    </a:lnTo>
                    <a:lnTo>
                      <a:pt x="217" y="117"/>
                    </a:lnTo>
                    <a:cubicBezTo>
                      <a:pt x="217" y="72"/>
                      <a:pt x="189" y="48"/>
                      <a:pt x="140" y="48"/>
                    </a:cubicBezTo>
                    <a:cubicBezTo>
                      <a:pt x="106" y="48"/>
                      <a:pt x="72" y="60"/>
                      <a:pt x="47" y="82"/>
                    </a:cubicBezTo>
                    <a:lnTo>
                      <a:pt x="14" y="48"/>
                    </a:lnTo>
                    <a:close/>
                    <a:moveTo>
                      <a:pt x="165" y="171"/>
                    </a:moveTo>
                    <a:lnTo>
                      <a:pt x="165" y="171"/>
                    </a:lnTo>
                    <a:cubicBezTo>
                      <a:pt x="99" y="171"/>
                      <a:pt x="56" y="189"/>
                      <a:pt x="56" y="231"/>
                    </a:cubicBezTo>
                    <a:cubicBezTo>
                      <a:pt x="56" y="270"/>
                      <a:pt x="86" y="285"/>
                      <a:pt x="125" y="285"/>
                    </a:cubicBezTo>
                    <a:cubicBezTo>
                      <a:pt x="185" y="285"/>
                      <a:pt x="216" y="242"/>
                      <a:pt x="217" y="191"/>
                    </a:cubicBezTo>
                    <a:lnTo>
                      <a:pt x="217" y="171"/>
                    </a:lnTo>
                    <a:lnTo>
                      <a:pt x="165" y="171"/>
                    </a:lnTo>
                    <a:close/>
                  </a:path>
                </a:pathLst>
              </a:custGeom>
              <a:solidFill>
                <a:srgbClr val="1F3366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43" name="Freeform 12">
                <a:extLst>
                  <a:ext uri="{FF2B5EF4-FFF2-40B4-BE49-F238E27FC236}">
                    <a16:creationId xmlns:a16="http://schemas.microsoft.com/office/drawing/2014/main" id="{05598A25-4488-014A-8224-7F86B2B1C27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97" y="1585"/>
                <a:ext cx="31" cy="286"/>
              </a:xfrm>
              <a:custGeom>
                <a:avLst/>
                <a:gdLst>
                  <a:gd name="T0" fmla="*/ 0 w 52"/>
                  <a:gd name="T1" fmla="*/ 474 h 474"/>
                  <a:gd name="T2" fmla="*/ 0 w 52"/>
                  <a:gd name="T3" fmla="*/ 474 h 474"/>
                  <a:gd name="T4" fmla="*/ 52 w 52"/>
                  <a:gd name="T5" fmla="*/ 474 h 474"/>
                  <a:gd name="T6" fmla="*/ 52 w 52"/>
                  <a:gd name="T7" fmla="*/ 0 h 474"/>
                  <a:gd name="T8" fmla="*/ 0 w 52"/>
                  <a:gd name="T9" fmla="*/ 0 h 474"/>
                  <a:gd name="T10" fmla="*/ 0 w 52"/>
                  <a:gd name="T11" fmla="*/ 474 h 4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2" h="474">
                    <a:moveTo>
                      <a:pt x="0" y="474"/>
                    </a:moveTo>
                    <a:lnTo>
                      <a:pt x="0" y="474"/>
                    </a:lnTo>
                    <a:lnTo>
                      <a:pt x="52" y="474"/>
                    </a:lnTo>
                    <a:lnTo>
                      <a:pt x="52" y="0"/>
                    </a:lnTo>
                    <a:lnTo>
                      <a:pt x="0" y="0"/>
                    </a:lnTo>
                    <a:lnTo>
                      <a:pt x="0" y="474"/>
                    </a:lnTo>
                    <a:close/>
                  </a:path>
                </a:pathLst>
              </a:custGeom>
              <a:solidFill>
                <a:srgbClr val="1F3366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44" name="Freeform 13">
                <a:extLst>
                  <a:ext uri="{FF2B5EF4-FFF2-40B4-BE49-F238E27FC236}">
                    <a16:creationId xmlns:a16="http://schemas.microsoft.com/office/drawing/2014/main" id="{F9646493-198E-3D4D-A144-2A022AA8F3B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80" y="1585"/>
                <a:ext cx="220" cy="286"/>
              </a:xfrm>
              <a:custGeom>
                <a:avLst/>
                <a:gdLst>
                  <a:gd name="T0" fmla="*/ 310 w 366"/>
                  <a:gd name="T1" fmla="*/ 0 h 474"/>
                  <a:gd name="T2" fmla="*/ 310 w 366"/>
                  <a:gd name="T3" fmla="*/ 0 h 474"/>
                  <a:gd name="T4" fmla="*/ 310 w 366"/>
                  <a:gd name="T5" fmla="*/ 201 h 474"/>
                  <a:gd name="T6" fmla="*/ 57 w 366"/>
                  <a:gd name="T7" fmla="*/ 201 h 474"/>
                  <a:gd name="T8" fmla="*/ 57 w 366"/>
                  <a:gd name="T9" fmla="*/ 0 h 474"/>
                  <a:gd name="T10" fmla="*/ 0 w 366"/>
                  <a:gd name="T11" fmla="*/ 0 h 474"/>
                  <a:gd name="T12" fmla="*/ 0 w 366"/>
                  <a:gd name="T13" fmla="*/ 474 h 474"/>
                  <a:gd name="T14" fmla="*/ 57 w 366"/>
                  <a:gd name="T15" fmla="*/ 474 h 474"/>
                  <a:gd name="T16" fmla="*/ 57 w 366"/>
                  <a:gd name="T17" fmla="*/ 253 h 474"/>
                  <a:gd name="T18" fmla="*/ 310 w 366"/>
                  <a:gd name="T19" fmla="*/ 253 h 474"/>
                  <a:gd name="T20" fmla="*/ 310 w 366"/>
                  <a:gd name="T21" fmla="*/ 474 h 474"/>
                  <a:gd name="T22" fmla="*/ 366 w 366"/>
                  <a:gd name="T23" fmla="*/ 474 h 474"/>
                  <a:gd name="T24" fmla="*/ 366 w 366"/>
                  <a:gd name="T25" fmla="*/ 0 h 474"/>
                  <a:gd name="T26" fmla="*/ 310 w 366"/>
                  <a:gd name="T27" fmla="*/ 0 h 4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366" h="474">
                    <a:moveTo>
                      <a:pt x="310" y="0"/>
                    </a:moveTo>
                    <a:lnTo>
                      <a:pt x="310" y="0"/>
                    </a:lnTo>
                    <a:lnTo>
                      <a:pt x="310" y="201"/>
                    </a:lnTo>
                    <a:lnTo>
                      <a:pt x="57" y="201"/>
                    </a:lnTo>
                    <a:lnTo>
                      <a:pt x="57" y="0"/>
                    </a:lnTo>
                    <a:lnTo>
                      <a:pt x="0" y="0"/>
                    </a:lnTo>
                    <a:lnTo>
                      <a:pt x="0" y="474"/>
                    </a:lnTo>
                    <a:lnTo>
                      <a:pt x="57" y="474"/>
                    </a:lnTo>
                    <a:lnTo>
                      <a:pt x="57" y="253"/>
                    </a:lnTo>
                    <a:lnTo>
                      <a:pt x="310" y="253"/>
                    </a:lnTo>
                    <a:lnTo>
                      <a:pt x="310" y="474"/>
                    </a:lnTo>
                    <a:lnTo>
                      <a:pt x="366" y="474"/>
                    </a:lnTo>
                    <a:lnTo>
                      <a:pt x="366" y="0"/>
                    </a:lnTo>
                    <a:lnTo>
                      <a:pt x="310" y="0"/>
                    </a:lnTo>
                    <a:close/>
                  </a:path>
                </a:pathLst>
              </a:custGeom>
              <a:solidFill>
                <a:srgbClr val="CF3829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45" name="Freeform 14">
                <a:extLst>
                  <a:ext uri="{FF2B5EF4-FFF2-40B4-BE49-F238E27FC236}">
                    <a16:creationId xmlns:a16="http://schemas.microsoft.com/office/drawing/2014/main" id="{5D2F2B50-510B-1D4F-9FD2-C0DCF626F1A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65" y="1585"/>
                <a:ext cx="33" cy="286"/>
              </a:xfrm>
              <a:custGeom>
                <a:avLst/>
                <a:gdLst>
                  <a:gd name="T0" fmla="*/ 0 w 56"/>
                  <a:gd name="T1" fmla="*/ 474 h 474"/>
                  <a:gd name="T2" fmla="*/ 0 w 56"/>
                  <a:gd name="T3" fmla="*/ 474 h 474"/>
                  <a:gd name="T4" fmla="*/ 56 w 56"/>
                  <a:gd name="T5" fmla="*/ 474 h 474"/>
                  <a:gd name="T6" fmla="*/ 56 w 56"/>
                  <a:gd name="T7" fmla="*/ 0 h 474"/>
                  <a:gd name="T8" fmla="*/ 0 w 56"/>
                  <a:gd name="T9" fmla="*/ 0 h 474"/>
                  <a:gd name="T10" fmla="*/ 0 w 56"/>
                  <a:gd name="T11" fmla="*/ 474 h 4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6" h="474">
                    <a:moveTo>
                      <a:pt x="0" y="474"/>
                    </a:moveTo>
                    <a:lnTo>
                      <a:pt x="0" y="474"/>
                    </a:lnTo>
                    <a:lnTo>
                      <a:pt x="56" y="474"/>
                    </a:lnTo>
                    <a:lnTo>
                      <a:pt x="56" y="0"/>
                    </a:lnTo>
                    <a:lnTo>
                      <a:pt x="0" y="0"/>
                    </a:lnTo>
                    <a:lnTo>
                      <a:pt x="0" y="474"/>
                    </a:lnTo>
                    <a:close/>
                  </a:path>
                </a:pathLst>
              </a:custGeom>
              <a:solidFill>
                <a:srgbClr val="CF3829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46" name="Freeform 15">
                <a:extLst>
                  <a:ext uri="{FF2B5EF4-FFF2-40B4-BE49-F238E27FC236}">
                    <a16:creationId xmlns:a16="http://schemas.microsoft.com/office/drawing/2014/main" id="{4D6466F1-ED21-F246-94BA-C3FA1F3BFE4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28" y="1585"/>
                <a:ext cx="253" cy="286"/>
              </a:xfrm>
              <a:custGeom>
                <a:avLst/>
                <a:gdLst>
                  <a:gd name="T0" fmla="*/ 361 w 421"/>
                  <a:gd name="T1" fmla="*/ 0 h 474"/>
                  <a:gd name="T2" fmla="*/ 361 w 421"/>
                  <a:gd name="T3" fmla="*/ 0 h 474"/>
                  <a:gd name="T4" fmla="*/ 211 w 421"/>
                  <a:gd name="T5" fmla="*/ 390 h 474"/>
                  <a:gd name="T6" fmla="*/ 209 w 421"/>
                  <a:gd name="T7" fmla="*/ 390 h 474"/>
                  <a:gd name="T8" fmla="*/ 63 w 421"/>
                  <a:gd name="T9" fmla="*/ 0 h 474"/>
                  <a:gd name="T10" fmla="*/ 0 w 421"/>
                  <a:gd name="T11" fmla="*/ 0 h 474"/>
                  <a:gd name="T12" fmla="*/ 181 w 421"/>
                  <a:gd name="T13" fmla="*/ 474 h 474"/>
                  <a:gd name="T14" fmla="*/ 235 w 421"/>
                  <a:gd name="T15" fmla="*/ 474 h 474"/>
                  <a:gd name="T16" fmla="*/ 421 w 421"/>
                  <a:gd name="T17" fmla="*/ 0 h 474"/>
                  <a:gd name="T18" fmla="*/ 361 w 421"/>
                  <a:gd name="T19" fmla="*/ 0 h 4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21" h="474">
                    <a:moveTo>
                      <a:pt x="361" y="0"/>
                    </a:moveTo>
                    <a:lnTo>
                      <a:pt x="361" y="0"/>
                    </a:lnTo>
                    <a:lnTo>
                      <a:pt x="211" y="390"/>
                    </a:lnTo>
                    <a:lnTo>
                      <a:pt x="209" y="390"/>
                    </a:lnTo>
                    <a:lnTo>
                      <a:pt x="63" y="0"/>
                    </a:lnTo>
                    <a:lnTo>
                      <a:pt x="0" y="0"/>
                    </a:lnTo>
                    <a:lnTo>
                      <a:pt x="181" y="474"/>
                    </a:lnTo>
                    <a:lnTo>
                      <a:pt x="235" y="474"/>
                    </a:lnTo>
                    <a:lnTo>
                      <a:pt x="421" y="0"/>
                    </a:lnTo>
                    <a:lnTo>
                      <a:pt x="361" y="0"/>
                    </a:lnTo>
                    <a:close/>
                  </a:path>
                </a:pathLst>
              </a:custGeom>
              <a:solidFill>
                <a:srgbClr val="CF3829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47" name="Freeform 16">
                <a:extLst>
                  <a:ext uri="{FF2B5EF4-FFF2-40B4-BE49-F238E27FC236}">
                    <a16:creationId xmlns:a16="http://schemas.microsoft.com/office/drawing/2014/main" id="{29BD78D5-AFE1-134D-91DD-455D1F6B6A5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96" y="1938"/>
                <a:ext cx="253" cy="300"/>
              </a:xfrm>
              <a:custGeom>
                <a:avLst/>
                <a:gdLst>
                  <a:gd name="T0" fmla="*/ 359 w 420"/>
                  <a:gd name="T1" fmla="*/ 109 h 497"/>
                  <a:gd name="T2" fmla="*/ 359 w 420"/>
                  <a:gd name="T3" fmla="*/ 109 h 497"/>
                  <a:gd name="T4" fmla="*/ 240 w 420"/>
                  <a:gd name="T5" fmla="*/ 52 h 497"/>
                  <a:gd name="T6" fmla="*/ 60 w 420"/>
                  <a:gd name="T7" fmla="*/ 249 h 497"/>
                  <a:gd name="T8" fmla="*/ 240 w 420"/>
                  <a:gd name="T9" fmla="*/ 445 h 497"/>
                  <a:gd name="T10" fmla="*/ 378 w 420"/>
                  <a:gd name="T11" fmla="*/ 379 h 497"/>
                  <a:gd name="T12" fmla="*/ 420 w 420"/>
                  <a:gd name="T13" fmla="*/ 415 h 497"/>
                  <a:gd name="T14" fmla="*/ 240 w 420"/>
                  <a:gd name="T15" fmla="*/ 497 h 497"/>
                  <a:gd name="T16" fmla="*/ 0 w 420"/>
                  <a:gd name="T17" fmla="*/ 249 h 497"/>
                  <a:gd name="T18" fmla="*/ 240 w 420"/>
                  <a:gd name="T19" fmla="*/ 0 h 497"/>
                  <a:gd name="T20" fmla="*/ 408 w 420"/>
                  <a:gd name="T21" fmla="*/ 74 h 497"/>
                  <a:gd name="T22" fmla="*/ 359 w 420"/>
                  <a:gd name="T23" fmla="*/ 109 h 4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420" h="497">
                    <a:moveTo>
                      <a:pt x="359" y="109"/>
                    </a:moveTo>
                    <a:lnTo>
                      <a:pt x="359" y="109"/>
                    </a:lnTo>
                    <a:cubicBezTo>
                      <a:pt x="331" y="71"/>
                      <a:pt x="286" y="52"/>
                      <a:pt x="240" y="52"/>
                    </a:cubicBezTo>
                    <a:cubicBezTo>
                      <a:pt x="135" y="52"/>
                      <a:pt x="60" y="145"/>
                      <a:pt x="60" y="249"/>
                    </a:cubicBezTo>
                    <a:cubicBezTo>
                      <a:pt x="60" y="358"/>
                      <a:pt x="134" y="445"/>
                      <a:pt x="240" y="445"/>
                    </a:cubicBezTo>
                    <a:cubicBezTo>
                      <a:pt x="298" y="445"/>
                      <a:pt x="344" y="422"/>
                      <a:pt x="378" y="379"/>
                    </a:cubicBezTo>
                    <a:lnTo>
                      <a:pt x="420" y="415"/>
                    </a:lnTo>
                    <a:cubicBezTo>
                      <a:pt x="378" y="471"/>
                      <a:pt x="316" y="497"/>
                      <a:pt x="240" y="497"/>
                    </a:cubicBezTo>
                    <a:cubicBezTo>
                      <a:pt x="105" y="497"/>
                      <a:pt x="0" y="392"/>
                      <a:pt x="0" y="249"/>
                    </a:cubicBezTo>
                    <a:cubicBezTo>
                      <a:pt x="0" y="109"/>
                      <a:pt x="100" y="0"/>
                      <a:pt x="240" y="0"/>
                    </a:cubicBezTo>
                    <a:cubicBezTo>
                      <a:pt x="305" y="0"/>
                      <a:pt x="368" y="22"/>
                      <a:pt x="408" y="74"/>
                    </a:cubicBezTo>
                    <a:lnTo>
                      <a:pt x="359" y="109"/>
                    </a:lnTo>
                    <a:close/>
                  </a:path>
                </a:pathLst>
              </a:custGeom>
              <a:solidFill>
                <a:srgbClr val="1F3366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48" name="Freeform 17">
                <a:extLst>
                  <a:ext uri="{FF2B5EF4-FFF2-40B4-BE49-F238E27FC236}">
                    <a16:creationId xmlns:a16="http://schemas.microsoft.com/office/drawing/2014/main" id="{B72C7B5C-9B25-F74A-9B3C-69E7155B91F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82" y="2042"/>
                <a:ext cx="166" cy="194"/>
              </a:xfrm>
              <a:custGeom>
                <a:avLst/>
                <a:gdLst>
                  <a:gd name="T0" fmla="*/ 273 w 276"/>
                  <a:gd name="T1" fmla="*/ 239 h 321"/>
                  <a:gd name="T2" fmla="*/ 273 w 276"/>
                  <a:gd name="T3" fmla="*/ 239 h 321"/>
                  <a:gd name="T4" fmla="*/ 276 w 276"/>
                  <a:gd name="T5" fmla="*/ 313 h 321"/>
                  <a:gd name="T6" fmla="*/ 226 w 276"/>
                  <a:gd name="T7" fmla="*/ 313 h 321"/>
                  <a:gd name="T8" fmla="*/ 225 w 276"/>
                  <a:gd name="T9" fmla="*/ 262 h 321"/>
                  <a:gd name="T10" fmla="*/ 224 w 276"/>
                  <a:gd name="T11" fmla="*/ 262 h 321"/>
                  <a:gd name="T12" fmla="*/ 119 w 276"/>
                  <a:gd name="T13" fmla="*/ 321 h 321"/>
                  <a:gd name="T14" fmla="*/ 0 w 276"/>
                  <a:gd name="T15" fmla="*/ 194 h 321"/>
                  <a:gd name="T16" fmla="*/ 0 w 276"/>
                  <a:gd name="T17" fmla="*/ 0 h 321"/>
                  <a:gd name="T18" fmla="*/ 52 w 276"/>
                  <a:gd name="T19" fmla="*/ 0 h 321"/>
                  <a:gd name="T20" fmla="*/ 52 w 276"/>
                  <a:gd name="T21" fmla="*/ 188 h 321"/>
                  <a:gd name="T22" fmla="*/ 124 w 276"/>
                  <a:gd name="T23" fmla="*/ 273 h 321"/>
                  <a:gd name="T24" fmla="*/ 221 w 276"/>
                  <a:gd name="T25" fmla="*/ 153 h 321"/>
                  <a:gd name="T26" fmla="*/ 221 w 276"/>
                  <a:gd name="T27" fmla="*/ 0 h 321"/>
                  <a:gd name="T28" fmla="*/ 273 w 276"/>
                  <a:gd name="T29" fmla="*/ 0 h 321"/>
                  <a:gd name="T30" fmla="*/ 273 w 276"/>
                  <a:gd name="T31" fmla="*/ 239 h 3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276" h="321">
                    <a:moveTo>
                      <a:pt x="273" y="239"/>
                    </a:moveTo>
                    <a:lnTo>
                      <a:pt x="273" y="239"/>
                    </a:lnTo>
                    <a:cubicBezTo>
                      <a:pt x="273" y="268"/>
                      <a:pt x="276" y="293"/>
                      <a:pt x="276" y="313"/>
                    </a:cubicBezTo>
                    <a:lnTo>
                      <a:pt x="226" y="313"/>
                    </a:lnTo>
                    <a:cubicBezTo>
                      <a:pt x="226" y="297"/>
                      <a:pt x="225" y="279"/>
                      <a:pt x="225" y="262"/>
                    </a:cubicBezTo>
                    <a:lnTo>
                      <a:pt x="224" y="262"/>
                    </a:lnTo>
                    <a:cubicBezTo>
                      <a:pt x="210" y="293"/>
                      <a:pt x="171" y="321"/>
                      <a:pt x="119" y="321"/>
                    </a:cubicBezTo>
                    <a:cubicBezTo>
                      <a:pt x="37" y="321"/>
                      <a:pt x="0" y="269"/>
                      <a:pt x="0" y="194"/>
                    </a:cubicBezTo>
                    <a:lnTo>
                      <a:pt x="0" y="0"/>
                    </a:lnTo>
                    <a:lnTo>
                      <a:pt x="52" y="0"/>
                    </a:lnTo>
                    <a:lnTo>
                      <a:pt x="52" y="188"/>
                    </a:lnTo>
                    <a:cubicBezTo>
                      <a:pt x="52" y="241"/>
                      <a:pt x="75" y="273"/>
                      <a:pt x="124" y="273"/>
                    </a:cubicBezTo>
                    <a:cubicBezTo>
                      <a:pt x="192" y="273"/>
                      <a:pt x="221" y="224"/>
                      <a:pt x="221" y="153"/>
                    </a:cubicBezTo>
                    <a:lnTo>
                      <a:pt x="221" y="0"/>
                    </a:lnTo>
                    <a:lnTo>
                      <a:pt x="273" y="0"/>
                    </a:lnTo>
                    <a:lnTo>
                      <a:pt x="273" y="239"/>
                    </a:lnTo>
                    <a:close/>
                  </a:path>
                </a:pathLst>
              </a:custGeom>
              <a:solidFill>
                <a:srgbClr val="1F3366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49" name="Freeform 18">
                <a:extLst>
                  <a:ext uri="{FF2B5EF4-FFF2-40B4-BE49-F238E27FC236}">
                    <a16:creationId xmlns:a16="http://schemas.microsoft.com/office/drawing/2014/main" id="{2BB1422E-3133-9140-9DFA-6F4A34A1A73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99" y="2037"/>
                <a:ext cx="107" cy="194"/>
              </a:xfrm>
              <a:custGeom>
                <a:avLst/>
                <a:gdLst>
                  <a:gd name="T0" fmla="*/ 2 w 177"/>
                  <a:gd name="T1" fmla="*/ 83 h 321"/>
                  <a:gd name="T2" fmla="*/ 2 w 177"/>
                  <a:gd name="T3" fmla="*/ 83 h 321"/>
                  <a:gd name="T4" fmla="*/ 0 w 177"/>
                  <a:gd name="T5" fmla="*/ 8 h 321"/>
                  <a:gd name="T6" fmla="*/ 49 w 177"/>
                  <a:gd name="T7" fmla="*/ 8 h 321"/>
                  <a:gd name="T8" fmla="*/ 50 w 177"/>
                  <a:gd name="T9" fmla="*/ 60 h 321"/>
                  <a:gd name="T10" fmla="*/ 52 w 177"/>
                  <a:gd name="T11" fmla="*/ 60 h 321"/>
                  <a:gd name="T12" fmla="*/ 156 w 177"/>
                  <a:gd name="T13" fmla="*/ 0 h 321"/>
                  <a:gd name="T14" fmla="*/ 177 w 177"/>
                  <a:gd name="T15" fmla="*/ 4 h 321"/>
                  <a:gd name="T16" fmla="*/ 174 w 177"/>
                  <a:gd name="T17" fmla="*/ 56 h 321"/>
                  <a:gd name="T18" fmla="*/ 146 w 177"/>
                  <a:gd name="T19" fmla="*/ 52 h 321"/>
                  <a:gd name="T20" fmla="*/ 54 w 177"/>
                  <a:gd name="T21" fmla="*/ 169 h 321"/>
                  <a:gd name="T22" fmla="*/ 54 w 177"/>
                  <a:gd name="T23" fmla="*/ 321 h 321"/>
                  <a:gd name="T24" fmla="*/ 2 w 177"/>
                  <a:gd name="T25" fmla="*/ 321 h 321"/>
                  <a:gd name="T26" fmla="*/ 2 w 177"/>
                  <a:gd name="T27" fmla="*/ 83 h 3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77" h="321">
                    <a:moveTo>
                      <a:pt x="2" y="83"/>
                    </a:moveTo>
                    <a:lnTo>
                      <a:pt x="2" y="83"/>
                    </a:lnTo>
                    <a:cubicBezTo>
                      <a:pt x="2" y="54"/>
                      <a:pt x="0" y="29"/>
                      <a:pt x="0" y="8"/>
                    </a:cubicBezTo>
                    <a:lnTo>
                      <a:pt x="49" y="8"/>
                    </a:lnTo>
                    <a:cubicBezTo>
                      <a:pt x="49" y="25"/>
                      <a:pt x="50" y="42"/>
                      <a:pt x="50" y="60"/>
                    </a:cubicBezTo>
                    <a:lnTo>
                      <a:pt x="52" y="60"/>
                    </a:lnTo>
                    <a:cubicBezTo>
                      <a:pt x="66" y="29"/>
                      <a:pt x="105" y="0"/>
                      <a:pt x="156" y="0"/>
                    </a:cubicBezTo>
                    <a:cubicBezTo>
                      <a:pt x="163" y="0"/>
                      <a:pt x="170" y="1"/>
                      <a:pt x="177" y="4"/>
                    </a:cubicBezTo>
                    <a:lnTo>
                      <a:pt x="174" y="56"/>
                    </a:lnTo>
                    <a:cubicBezTo>
                      <a:pt x="165" y="54"/>
                      <a:pt x="155" y="52"/>
                      <a:pt x="146" y="52"/>
                    </a:cubicBezTo>
                    <a:cubicBezTo>
                      <a:pt x="82" y="52"/>
                      <a:pt x="54" y="97"/>
                      <a:pt x="54" y="169"/>
                    </a:cubicBezTo>
                    <a:lnTo>
                      <a:pt x="54" y="321"/>
                    </a:lnTo>
                    <a:lnTo>
                      <a:pt x="2" y="321"/>
                    </a:lnTo>
                    <a:lnTo>
                      <a:pt x="2" y="83"/>
                    </a:lnTo>
                    <a:close/>
                  </a:path>
                </a:pathLst>
              </a:custGeom>
              <a:solidFill>
                <a:srgbClr val="1F3366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50" name="Freeform 19">
                <a:extLst>
                  <a:ext uri="{FF2B5EF4-FFF2-40B4-BE49-F238E27FC236}">
                    <a16:creationId xmlns:a16="http://schemas.microsoft.com/office/drawing/2014/main" id="{CA617C11-88CF-FA4E-941C-1D6A7372C58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37" y="2037"/>
                <a:ext cx="107" cy="194"/>
              </a:xfrm>
              <a:custGeom>
                <a:avLst/>
                <a:gdLst>
                  <a:gd name="T0" fmla="*/ 3 w 178"/>
                  <a:gd name="T1" fmla="*/ 83 h 321"/>
                  <a:gd name="T2" fmla="*/ 3 w 178"/>
                  <a:gd name="T3" fmla="*/ 83 h 321"/>
                  <a:gd name="T4" fmla="*/ 0 w 178"/>
                  <a:gd name="T5" fmla="*/ 8 h 321"/>
                  <a:gd name="T6" fmla="*/ 50 w 178"/>
                  <a:gd name="T7" fmla="*/ 8 h 321"/>
                  <a:gd name="T8" fmla="*/ 51 w 178"/>
                  <a:gd name="T9" fmla="*/ 60 h 321"/>
                  <a:gd name="T10" fmla="*/ 52 w 178"/>
                  <a:gd name="T11" fmla="*/ 60 h 321"/>
                  <a:gd name="T12" fmla="*/ 157 w 178"/>
                  <a:gd name="T13" fmla="*/ 0 h 321"/>
                  <a:gd name="T14" fmla="*/ 178 w 178"/>
                  <a:gd name="T15" fmla="*/ 4 h 321"/>
                  <a:gd name="T16" fmla="*/ 175 w 178"/>
                  <a:gd name="T17" fmla="*/ 56 h 321"/>
                  <a:gd name="T18" fmla="*/ 147 w 178"/>
                  <a:gd name="T19" fmla="*/ 52 h 321"/>
                  <a:gd name="T20" fmla="*/ 55 w 178"/>
                  <a:gd name="T21" fmla="*/ 169 h 321"/>
                  <a:gd name="T22" fmla="*/ 55 w 178"/>
                  <a:gd name="T23" fmla="*/ 321 h 321"/>
                  <a:gd name="T24" fmla="*/ 3 w 178"/>
                  <a:gd name="T25" fmla="*/ 321 h 321"/>
                  <a:gd name="T26" fmla="*/ 3 w 178"/>
                  <a:gd name="T27" fmla="*/ 83 h 3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78" h="321">
                    <a:moveTo>
                      <a:pt x="3" y="83"/>
                    </a:moveTo>
                    <a:lnTo>
                      <a:pt x="3" y="83"/>
                    </a:lnTo>
                    <a:cubicBezTo>
                      <a:pt x="3" y="54"/>
                      <a:pt x="0" y="29"/>
                      <a:pt x="0" y="8"/>
                    </a:cubicBezTo>
                    <a:lnTo>
                      <a:pt x="50" y="8"/>
                    </a:lnTo>
                    <a:cubicBezTo>
                      <a:pt x="50" y="25"/>
                      <a:pt x="51" y="42"/>
                      <a:pt x="51" y="60"/>
                    </a:cubicBezTo>
                    <a:lnTo>
                      <a:pt x="52" y="60"/>
                    </a:lnTo>
                    <a:cubicBezTo>
                      <a:pt x="67" y="29"/>
                      <a:pt x="105" y="0"/>
                      <a:pt x="157" y="0"/>
                    </a:cubicBezTo>
                    <a:cubicBezTo>
                      <a:pt x="164" y="0"/>
                      <a:pt x="171" y="1"/>
                      <a:pt x="178" y="4"/>
                    </a:cubicBezTo>
                    <a:lnTo>
                      <a:pt x="175" y="56"/>
                    </a:lnTo>
                    <a:cubicBezTo>
                      <a:pt x="166" y="54"/>
                      <a:pt x="156" y="52"/>
                      <a:pt x="147" y="52"/>
                    </a:cubicBezTo>
                    <a:cubicBezTo>
                      <a:pt x="83" y="52"/>
                      <a:pt x="55" y="97"/>
                      <a:pt x="55" y="169"/>
                    </a:cubicBezTo>
                    <a:lnTo>
                      <a:pt x="55" y="321"/>
                    </a:lnTo>
                    <a:lnTo>
                      <a:pt x="3" y="321"/>
                    </a:lnTo>
                    <a:lnTo>
                      <a:pt x="3" y="83"/>
                    </a:lnTo>
                    <a:close/>
                  </a:path>
                </a:pathLst>
              </a:custGeom>
              <a:solidFill>
                <a:srgbClr val="1F3366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51" name="Freeform 20">
                <a:extLst>
                  <a:ext uri="{FF2B5EF4-FFF2-40B4-BE49-F238E27FC236}">
                    <a16:creationId xmlns:a16="http://schemas.microsoft.com/office/drawing/2014/main" id="{83F5C9AC-D2ED-9A41-9CF8-7866304D05A8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971" y="1946"/>
                <a:ext cx="45" cy="285"/>
              </a:xfrm>
              <a:custGeom>
                <a:avLst/>
                <a:gdLst>
                  <a:gd name="T0" fmla="*/ 38 w 76"/>
                  <a:gd name="T1" fmla="*/ 0 h 473"/>
                  <a:gd name="T2" fmla="*/ 38 w 76"/>
                  <a:gd name="T3" fmla="*/ 0 h 473"/>
                  <a:gd name="T4" fmla="*/ 76 w 76"/>
                  <a:gd name="T5" fmla="*/ 38 h 473"/>
                  <a:gd name="T6" fmla="*/ 38 w 76"/>
                  <a:gd name="T7" fmla="*/ 76 h 473"/>
                  <a:gd name="T8" fmla="*/ 0 w 76"/>
                  <a:gd name="T9" fmla="*/ 38 h 473"/>
                  <a:gd name="T10" fmla="*/ 38 w 76"/>
                  <a:gd name="T11" fmla="*/ 0 h 473"/>
                  <a:gd name="T12" fmla="*/ 12 w 76"/>
                  <a:gd name="T13" fmla="*/ 160 h 473"/>
                  <a:gd name="T14" fmla="*/ 12 w 76"/>
                  <a:gd name="T15" fmla="*/ 160 h 473"/>
                  <a:gd name="T16" fmla="*/ 64 w 76"/>
                  <a:gd name="T17" fmla="*/ 160 h 473"/>
                  <a:gd name="T18" fmla="*/ 64 w 76"/>
                  <a:gd name="T19" fmla="*/ 473 h 473"/>
                  <a:gd name="T20" fmla="*/ 12 w 76"/>
                  <a:gd name="T21" fmla="*/ 473 h 473"/>
                  <a:gd name="T22" fmla="*/ 12 w 76"/>
                  <a:gd name="T23" fmla="*/ 160 h 4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76" h="473">
                    <a:moveTo>
                      <a:pt x="38" y="0"/>
                    </a:moveTo>
                    <a:lnTo>
                      <a:pt x="38" y="0"/>
                    </a:lnTo>
                    <a:cubicBezTo>
                      <a:pt x="59" y="0"/>
                      <a:pt x="76" y="17"/>
                      <a:pt x="76" y="38"/>
                    </a:cubicBezTo>
                    <a:cubicBezTo>
                      <a:pt x="76" y="60"/>
                      <a:pt x="60" y="76"/>
                      <a:pt x="38" y="76"/>
                    </a:cubicBezTo>
                    <a:cubicBezTo>
                      <a:pt x="16" y="76"/>
                      <a:pt x="0" y="60"/>
                      <a:pt x="0" y="38"/>
                    </a:cubicBezTo>
                    <a:cubicBezTo>
                      <a:pt x="0" y="17"/>
                      <a:pt x="16" y="0"/>
                      <a:pt x="38" y="0"/>
                    </a:cubicBezTo>
                    <a:close/>
                    <a:moveTo>
                      <a:pt x="12" y="160"/>
                    </a:moveTo>
                    <a:lnTo>
                      <a:pt x="12" y="160"/>
                    </a:lnTo>
                    <a:lnTo>
                      <a:pt x="64" y="160"/>
                    </a:lnTo>
                    <a:lnTo>
                      <a:pt x="64" y="473"/>
                    </a:lnTo>
                    <a:lnTo>
                      <a:pt x="12" y="473"/>
                    </a:lnTo>
                    <a:lnTo>
                      <a:pt x="12" y="160"/>
                    </a:lnTo>
                    <a:close/>
                  </a:path>
                </a:pathLst>
              </a:custGeom>
              <a:solidFill>
                <a:srgbClr val="1F3366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52" name="Freeform 21">
                <a:extLst>
                  <a:ext uri="{FF2B5EF4-FFF2-40B4-BE49-F238E27FC236}">
                    <a16:creationId xmlns:a16="http://schemas.microsoft.com/office/drawing/2014/main" id="{DB99D98D-8B34-F64E-8796-AB291B3815D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52" y="2037"/>
                <a:ext cx="171" cy="199"/>
              </a:xfrm>
              <a:custGeom>
                <a:avLst/>
                <a:gdLst>
                  <a:gd name="T0" fmla="*/ 241 w 283"/>
                  <a:gd name="T1" fmla="*/ 87 h 329"/>
                  <a:gd name="T2" fmla="*/ 241 w 283"/>
                  <a:gd name="T3" fmla="*/ 87 h 329"/>
                  <a:gd name="T4" fmla="*/ 162 w 283"/>
                  <a:gd name="T5" fmla="*/ 48 h 329"/>
                  <a:gd name="T6" fmla="*/ 57 w 283"/>
                  <a:gd name="T7" fmla="*/ 165 h 329"/>
                  <a:gd name="T8" fmla="*/ 162 w 283"/>
                  <a:gd name="T9" fmla="*/ 281 h 329"/>
                  <a:gd name="T10" fmla="*/ 242 w 283"/>
                  <a:gd name="T11" fmla="*/ 242 h 329"/>
                  <a:gd name="T12" fmla="*/ 281 w 283"/>
                  <a:gd name="T13" fmla="*/ 279 h 329"/>
                  <a:gd name="T14" fmla="*/ 162 w 283"/>
                  <a:gd name="T15" fmla="*/ 329 h 329"/>
                  <a:gd name="T16" fmla="*/ 0 w 283"/>
                  <a:gd name="T17" fmla="*/ 165 h 329"/>
                  <a:gd name="T18" fmla="*/ 162 w 283"/>
                  <a:gd name="T19" fmla="*/ 0 h 329"/>
                  <a:gd name="T20" fmla="*/ 283 w 283"/>
                  <a:gd name="T21" fmla="*/ 50 h 329"/>
                  <a:gd name="T22" fmla="*/ 241 w 283"/>
                  <a:gd name="T23" fmla="*/ 87 h 3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83" h="329">
                    <a:moveTo>
                      <a:pt x="241" y="87"/>
                    </a:moveTo>
                    <a:lnTo>
                      <a:pt x="241" y="87"/>
                    </a:lnTo>
                    <a:cubicBezTo>
                      <a:pt x="219" y="60"/>
                      <a:pt x="194" y="48"/>
                      <a:pt x="162" y="48"/>
                    </a:cubicBezTo>
                    <a:cubicBezTo>
                      <a:pt x="92" y="48"/>
                      <a:pt x="57" y="101"/>
                      <a:pt x="57" y="165"/>
                    </a:cubicBezTo>
                    <a:cubicBezTo>
                      <a:pt x="57" y="229"/>
                      <a:pt x="99" y="281"/>
                      <a:pt x="162" y="281"/>
                    </a:cubicBezTo>
                    <a:cubicBezTo>
                      <a:pt x="196" y="281"/>
                      <a:pt x="223" y="269"/>
                      <a:pt x="242" y="242"/>
                    </a:cubicBezTo>
                    <a:lnTo>
                      <a:pt x="281" y="279"/>
                    </a:lnTo>
                    <a:cubicBezTo>
                      <a:pt x="251" y="314"/>
                      <a:pt x="208" y="329"/>
                      <a:pt x="162" y="329"/>
                    </a:cubicBezTo>
                    <a:cubicBezTo>
                      <a:pt x="65" y="329"/>
                      <a:pt x="0" y="261"/>
                      <a:pt x="0" y="165"/>
                    </a:cubicBezTo>
                    <a:cubicBezTo>
                      <a:pt x="0" y="70"/>
                      <a:pt x="66" y="0"/>
                      <a:pt x="162" y="0"/>
                    </a:cubicBezTo>
                    <a:cubicBezTo>
                      <a:pt x="208" y="0"/>
                      <a:pt x="251" y="16"/>
                      <a:pt x="283" y="50"/>
                    </a:cubicBezTo>
                    <a:lnTo>
                      <a:pt x="241" y="87"/>
                    </a:lnTo>
                    <a:close/>
                  </a:path>
                </a:pathLst>
              </a:custGeom>
              <a:solidFill>
                <a:srgbClr val="1F3366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53" name="Freeform 22">
                <a:extLst>
                  <a:ext uri="{FF2B5EF4-FFF2-40B4-BE49-F238E27FC236}">
                    <a16:creationId xmlns:a16="http://schemas.microsoft.com/office/drawing/2014/main" id="{A195A442-E03E-374F-AF2E-CC08B09B014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54" y="2042"/>
                <a:ext cx="166" cy="194"/>
              </a:xfrm>
              <a:custGeom>
                <a:avLst/>
                <a:gdLst>
                  <a:gd name="T0" fmla="*/ 273 w 276"/>
                  <a:gd name="T1" fmla="*/ 239 h 321"/>
                  <a:gd name="T2" fmla="*/ 273 w 276"/>
                  <a:gd name="T3" fmla="*/ 239 h 321"/>
                  <a:gd name="T4" fmla="*/ 276 w 276"/>
                  <a:gd name="T5" fmla="*/ 313 h 321"/>
                  <a:gd name="T6" fmla="*/ 226 w 276"/>
                  <a:gd name="T7" fmla="*/ 313 h 321"/>
                  <a:gd name="T8" fmla="*/ 225 w 276"/>
                  <a:gd name="T9" fmla="*/ 262 h 321"/>
                  <a:gd name="T10" fmla="*/ 224 w 276"/>
                  <a:gd name="T11" fmla="*/ 262 h 321"/>
                  <a:gd name="T12" fmla="*/ 119 w 276"/>
                  <a:gd name="T13" fmla="*/ 321 h 321"/>
                  <a:gd name="T14" fmla="*/ 0 w 276"/>
                  <a:gd name="T15" fmla="*/ 194 h 321"/>
                  <a:gd name="T16" fmla="*/ 0 w 276"/>
                  <a:gd name="T17" fmla="*/ 0 h 321"/>
                  <a:gd name="T18" fmla="*/ 52 w 276"/>
                  <a:gd name="T19" fmla="*/ 0 h 321"/>
                  <a:gd name="T20" fmla="*/ 52 w 276"/>
                  <a:gd name="T21" fmla="*/ 188 h 321"/>
                  <a:gd name="T22" fmla="*/ 124 w 276"/>
                  <a:gd name="T23" fmla="*/ 273 h 321"/>
                  <a:gd name="T24" fmla="*/ 221 w 276"/>
                  <a:gd name="T25" fmla="*/ 153 h 321"/>
                  <a:gd name="T26" fmla="*/ 221 w 276"/>
                  <a:gd name="T27" fmla="*/ 0 h 321"/>
                  <a:gd name="T28" fmla="*/ 273 w 276"/>
                  <a:gd name="T29" fmla="*/ 0 h 321"/>
                  <a:gd name="T30" fmla="*/ 273 w 276"/>
                  <a:gd name="T31" fmla="*/ 239 h 3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276" h="321">
                    <a:moveTo>
                      <a:pt x="273" y="239"/>
                    </a:moveTo>
                    <a:lnTo>
                      <a:pt x="273" y="239"/>
                    </a:lnTo>
                    <a:cubicBezTo>
                      <a:pt x="273" y="268"/>
                      <a:pt x="276" y="293"/>
                      <a:pt x="276" y="313"/>
                    </a:cubicBezTo>
                    <a:lnTo>
                      <a:pt x="226" y="313"/>
                    </a:lnTo>
                    <a:cubicBezTo>
                      <a:pt x="226" y="297"/>
                      <a:pt x="225" y="279"/>
                      <a:pt x="225" y="262"/>
                    </a:cubicBezTo>
                    <a:lnTo>
                      <a:pt x="224" y="262"/>
                    </a:lnTo>
                    <a:cubicBezTo>
                      <a:pt x="210" y="293"/>
                      <a:pt x="171" y="321"/>
                      <a:pt x="119" y="321"/>
                    </a:cubicBezTo>
                    <a:cubicBezTo>
                      <a:pt x="37" y="321"/>
                      <a:pt x="0" y="269"/>
                      <a:pt x="0" y="194"/>
                    </a:cubicBezTo>
                    <a:lnTo>
                      <a:pt x="0" y="0"/>
                    </a:lnTo>
                    <a:lnTo>
                      <a:pt x="52" y="0"/>
                    </a:lnTo>
                    <a:lnTo>
                      <a:pt x="52" y="188"/>
                    </a:lnTo>
                    <a:cubicBezTo>
                      <a:pt x="52" y="241"/>
                      <a:pt x="75" y="273"/>
                      <a:pt x="124" y="273"/>
                    </a:cubicBezTo>
                    <a:cubicBezTo>
                      <a:pt x="192" y="273"/>
                      <a:pt x="221" y="224"/>
                      <a:pt x="221" y="153"/>
                    </a:cubicBezTo>
                    <a:lnTo>
                      <a:pt x="221" y="0"/>
                    </a:lnTo>
                    <a:lnTo>
                      <a:pt x="273" y="0"/>
                    </a:lnTo>
                    <a:lnTo>
                      <a:pt x="273" y="239"/>
                    </a:lnTo>
                    <a:close/>
                  </a:path>
                </a:pathLst>
              </a:custGeom>
              <a:solidFill>
                <a:srgbClr val="1F3366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54" name="Freeform 23">
                <a:extLst>
                  <a:ext uri="{FF2B5EF4-FFF2-40B4-BE49-F238E27FC236}">
                    <a16:creationId xmlns:a16="http://schemas.microsoft.com/office/drawing/2014/main" id="{F72E0535-8380-9647-872D-F16FDE0B5E1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74" y="1945"/>
                <a:ext cx="32" cy="286"/>
              </a:xfrm>
              <a:custGeom>
                <a:avLst/>
                <a:gdLst>
                  <a:gd name="T0" fmla="*/ 0 w 53"/>
                  <a:gd name="T1" fmla="*/ 475 h 475"/>
                  <a:gd name="T2" fmla="*/ 0 w 53"/>
                  <a:gd name="T3" fmla="*/ 475 h 475"/>
                  <a:gd name="T4" fmla="*/ 53 w 53"/>
                  <a:gd name="T5" fmla="*/ 475 h 475"/>
                  <a:gd name="T6" fmla="*/ 53 w 53"/>
                  <a:gd name="T7" fmla="*/ 0 h 475"/>
                  <a:gd name="T8" fmla="*/ 0 w 53"/>
                  <a:gd name="T9" fmla="*/ 0 h 475"/>
                  <a:gd name="T10" fmla="*/ 0 w 53"/>
                  <a:gd name="T11" fmla="*/ 475 h 4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3" h="475">
                    <a:moveTo>
                      <a:pt x="0" y="475"/>
                    </a:moveTo>
                    <a:lnTo>
                      <a:pt x="0" y="475"/>
                    </a:lnTo>
                    <a:lnTo>
                      <a:pt x="53" y="475"/>
                    </a:lnTo>
                    <a:lnTo>
                      <a:pt x="53" y="0"/>
                    </a:lnTo>
                    <a:lnTo>
                      <a:pt x="0" y="0"/>
                    </a:lnTo>
                    <a:lnTo>
                      <a:pt x="0" y="475"/>
                    </a:lnTo>
                    <a:close/>
                  </a:path>
                </a:pathLst>
              </a:custGeom>
              <a:solidFill>
                <a:srgbClr val="1F3366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55" name="Freeform 24">
                <a:extLst>
                  <a:ext uri="{FF2B5EF4-FFF2-40B4-BE49-F238E27FC236}">
                    <a16:creationId xmlns:a16="http://schemas.microsoft.com/office/drawing/2014/main" id="{FE066C44-5CCE-1F41-8566-14F0686E91D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61" y="2042"/>
                <a:ext cx="166" cy="194"/>
              </a:xfrm>
              <a:custGeom>
                <a:avLst/>
                <a:gdLst>
                  <a:gd name="T0" fmla="*/ 273 w 276"/>
                  <a:gd name="T1" fmla="*/ 239 h 321"/>
                  <a:gd name="T2" fmla="*/ 273 w 276"/>
                  <a:gd name="T3" fmla="*/ 239 h 321"/>
                  <a:gd name="T4" fmla="*/ 276 w 276"/>
                  <a:gd name="T5" fmla="*/ 313 h 321"/>
                  <a:gd name="T6" fmla="*/ 226 w 276"/>
                  <a:gd name="T7" fmla="*/ 313 h 321"/>
                  <a:gd name="T8" fmla="*/ 225 w 276"/>
                  <a:gd name="T9" fmla="*/ 262 h 321"/>
                  <a:gd name="T10" fmla="*/ 223 w 276"/>
                  <a:gd name="T11" fmla="*/ 262 h 321"/>
                  <a:gd name="T12" fmla="*/ 119 w 276"/>
                  <a:gd name="T13" fmla="*/ 321 h 321"/>
                  <a:gd name="T14" fmla="*/ 0 w 276"/>
                  <a:gd name="T15" fmla="*/ 194 h 321"/>
                  <a:gd name="T16" fmla="*/ 0 w 276"/>
                  <a:gd name="T17" fmla="*/ 0 h 321"/>
                  <a:gd name="T18" fmla="*/ 52 w 276"/>
                  <a:gd name="T19" fmla="*/ 0 h 321"/>
                  <a:gd name="T20" fmla="*/ 52 w 276"/>
                  <a:gd name="T21" fmla="*/ 188 h 321"/>
                  <a:gd name="T22" fmla="*/ 124 w 276"/>
                  <a:gd name="T23" fmla="*/ 273 h 321"/>
                  <a:gd name="T24" fmla="*/ 221 w 276"/>
                  <a:gd name="T25" fmla="*/ 153 h 321"/>
                  <a:gd name="T26" fmla="*/ 221 w 276"/>
                  <a:gd name="T27" fmla="*/ 0 h 321"/>
                  <a:gd name="T28" fmla="*/ 273 w 276"/>
                  <a:gd name="T29" fmla="*/ 0 h 321"/>
                  <a:gd name="T30" fmla="*/ 273 w 276"/>
                  <a:gd name="T31" fmla="*/ 239 h 3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276" h="321">
                    <a:moveTo>
                      <a:pt x="273" y="239"/>
                    </a:moveTo>
                    <a:lnTo>
                      <a:pt x="273" y="239"/>
                    </a:lnTo>
                    <a:cubicBezTo>
                      <a:pt x="273" y="268"/>
                      <a:pt x="276" y="293"/>
                      <a:pt x="276" y="313"/>
                    </a:cubicBezTo>
                    <a:lnTo>
                      <a:pt x="226" y="313"/>
                    </a:lnTo>
                    <a:cubicBezTo>
                      <a:pt x="226" y="297"/>
                      <a:pt x="225" y="279"/>
                      <a:pt x="225" y="262"/>
                    </a:cubicBezTo>
                    <a:lnTo>
                      <a:pt x="223" y="262"/>
                    </a:lnTo>
                    <a:cubicBezTo>
                      <a:pt x="209" y="293"/>
                      <a:pt x="171" y="321"/>
                      <a:pt x="119" y="321"/>
                    </a:cubicBezTo>
                    <a:cubicBezTo>
                      <a:pt x="37" y="321"/>
                      <a:pt x="0" y="269"/>
                      <a:pt x="0" y="194"/>
                    </a:cubicBezTo>
                    <a:lnTo>
                      <a:pt x="0" y="0"/>
                    </a:lnTo>
                    <a:lnTo>
                      <a:pt x="52" y="0"/>
                    </a:lnTo>
                    <a:lnTo>
                      <a:pt x="52" y="188"/>
                    </a:lnTo>
                    <a:cubicBezTo>
                      <a:pt x="52" y="241"/>
                      <a:pt x="75" y="273"/>
                      <a:pt x="124" y="273"/>
                    </a:cubicBezTo>
                    <a:cubicBezTo>
                      <a:pt x="191" y="273"/>
                      <a:pt x="221" y="224"/>
                      <a:pt x="221" y="153"/>
                    </a:cubicBezTo>
                    <a:lnTo>
                      <a:pt x="221" y="0"/>
                    </a:lnTo>
                    <a:lnTo>
                      <a:pt x="273" y="0"/>
                    </a:lnTo>
                    <a:lnTo>
                      <a:pt x="273" y="239"/>
                    </a:lnTo>
                    <a:close/>
                  </a:path>
                </a:pathLst>
              </a:custGeom>
              <a:solidFill>
                <a:srgbClr val="1F3366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56" name="Freeform 25">
                <a:extLst>
                  <a:ext uri="{FF2B5EF4-FFF2-40B4-BE49-F238E27FC236}">
                    <a16:creationId xmlns:a16="http://schemas.microsoft.com/office/drawing/2014/main" id="{F248F71A-200F-4749-B189-59B7D50F58C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78" y="2037"/>
                <a:ext cx="285" cy="194"/>
              </a:xfrm>
              <a:custGeom>
                <a:avLst/>
                <a:gdLst>
                  <a:gd name="T0" fmla="*/ 3 w 474"/>
                  <a:gd name="T1" fmla="*/ 83 h 321"/>
                  <a:gd name="T2" fmla="*/ 3 w 474"/>
                  <a:gd name="T3" fmla="*/ 83 h 321"/>
                  <a:gd name="T4" fmla="*/ 0 w 474"/>
                  <a:gd name="T5" fmla="*/ 8 h 321"/>
                  <a:gd name="T6" fmla="*/ 50 w 474"/>
                  <a:gd name="T7" fmla="*/ 8 h 321"/>
                  <a:gd name="T8" fmla="*/ 51 w 474"/>
                  <a:gd name="T9" fmla="*/ 60 h 321"/>
                  <a:gd name="T10" fmla="*/ 53 w 474"/>
                  <a:gd name="T11" fmla="*/ 60 h 321"/>
                  <a:gd name="T12" fmla="*/ 157 w 474"/>
                  <a:gd name="T13" fmla="*/ 0 h 321"/>
                  <a:gd name="T14" fmla="*/ 256 w 474"/>
                  <a:gd name="T15" fmla="*/ 60 h 321"/>
                  <a:gd name="T16" fmla="*/ 355 w 474"/>
                  <a:gd name="T17" fmla="*/ 0 h 321"/>
                  <a:gd name="T18" fmla="*/ 474 w 474"/>
                  <a:gd name="T19" fmla="*/ 131 h 321"/>
                  <a:gd name="T20" fmla="*/ 474 w 474"/>
                  <a:gd name="T21" fmla="*/ 321 h 321"/>
                  <a:gd name="T22" fmla="*/ 422 w 474"/>
                  <a:gd name="T23" fmla="*/ 321 h 321"/>
                  <a:gd name="T24" fmla="*/ 422 w 474"/>
                  <a:gd name="T25" fmla="*/ 134 h 321"/>
                  <a:gd name="T26" fmla="*/ 346 w 474"/>
                  <a:gd name="T27" fmla="*/ 48 h 321"/>
                  <a:gd name="T28" fmla="*/ 265 w 474"/>
                  <a:gd name="T29" fmla="*/ 141 h 321"/>
                  <a:gd name="T30" fmla="*/ 265 w 474"/>
                  <a:gd name="T31" fmla="*/ 321 h 321"/>
                  <a:gd name="T32" fmla="*/ 212 w 474"/>
                  <a:gd name="T33" fmla="*/ 321 h 321"/>
                  <a:gd name="T34" fmla="*/ 212 w 474"/>
                  <a:gd name="T35" fmla="*/ 144 h 321"/>
                  <a:gd name="T36" fmla="*/ 152 w 474"/>
                  <a:gd name="T37" fmla="*/ 48 h 321"/>
                  <a:gd name="T38" fmla="*/ 55 w 474"/>
                  <a:gd name="T39" fmla="*/ 169 h 321"/>
                  <a:gd name="T40" fmla="*/ 55 w 474"/>
                  <a:gd name="T41" fmla="*/ 321 h 321"/>
                  <a:gd name="T42" fmla="*/ 3 w 474"/>
                  <a:gd name="T43" fmla="*/ 321 h 321"/>
                  <a:gd name="T44" fmla="*/ 3 w 474"/>
                  <a:gd name="T45" fmla="*/ 83 h 3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474" h="321">
                    <a:moveTo>
                      <a:pt x="3" y="83"/>
                    </a:moveTo>
                    <a:lnTo>
                      <a:pt x="3" y="83"/>
                    </a:lnTo>
                    <a:cubicBezTo>
                      <a:pt x="3" y="54"/>
                      <a:pt x="0" y="29"/>
                      <a:pt x="0" y="8"/>
                    </a:cubicBezTo>
                    <a:lnTo>
                      <a:pt x="50" y="8"/>
                    </a:lnTo>
                    <a:cubicBezTo>
                      <a:pt x="50" y="25"/>
                      <a:pt x="51" y="42"/>
                      <a:pt x="51" y="60"/>
                    </a:cubicBezTo>
                    <a:lnTo>
                      <a:pt x="53" y="60"/>
                    </a:lnTo>
                    <a:cubicBezTo>
                      <a:pt x="67" y="29"/>
                      <a:pt x="105" y="0"/>
                      <a:pt x="157" y="0"/>
                    </a:cubicBezTo>
                    <a:cubicBezTo>
                      <a:pt x="224" y="0"/>
                      <a:pt x="246" y="38"/>
                      <a:pt x="256" y="60"/>
                    </a:cubicBezTo>
                    <a:cubicBezTo>
                      <a:pt x="279" y="23"/>
                      <a:pt x="307" y="0"/>
                      <a:pt x="355" y="0"/>
                    </a:cubicBezTo>
                    <a:cubicBezTo>
                      <a:pt x="445" y="0"/>
                      <a:pt x="474" y="50"/>
                      <a:pt x="474" y="131"/>
                    </a:cubicBezTo>
                    <a:lnTo>
                      <a:pt x="474" y="321"/>
                    </a:lnTo>
                    <a:lnTo>
                      <a:pt x="422" y="321"/>
                    </a:lnTo>
                    <a:lnTo>
                      <a:pt x="422" y="134"/>
                    </a:lnTo>
                    <a:cubicBezTo>
                      <a:pt x="422" y="91"/>
                      <a:pt x="407" y="48"/>
                      <a:pt x="346" y="48"/>
                    </a:cubicBezTo>
                    <a:cubicBezTo>
                      <a:pt x="301" y="48"/>
                      <a:pt x="265" y="85"/>
                      <a:pt x="265" y="141"/>
                    </a:cubicBezTo>
                    <a:lnTo>
                      <a:pt x="265" y="321"/>
                    </a:lnTo>
                    <a:lnTo>
                      <a:pt x="212" y="321"/>
                    </a:lnTo>
                    <a:lnTo>
                      <a:pt x="212" y="144"/>
                    </a:lnTo>
                    <a:cubicBezTo>
                      <a:pt x="212" y="75"/>
                      <a:pt x="195" y="48"/>
                      <a:pt x="152" y="48"/>
                    </a:cubicBezTo>
                    <a:cubicBezTo>
                      <a:pt x="85" y="48"/>
                      <a:pt x="55" y="97"/>
                      <a:pt x="55" y="169"/>
                    </a:cubicBezTo>
                    <a:lnTo>
                      <a:pt x="55" y="321"/>
                    </a:lnTo>
                    <a:lnTo>
                      <a:pt x="3" y="321"/>
                    </a:lnTo>
                    <a:lnTo>
                      <a:pt x="3" y="83"/>
                    </a:lnTo>
                    <a:close/>
                  </a:path>
                </a:pathLst>
              </a:custGeom>
              <a:solidFill>
                <a:srgbClr val="1F3366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752024495"/>
      </p:ext>
    </p:extLst>
  </p:cSld>
  <p:clrMapOvr>
    <a:masterClrMapping/>
  </p:clrMapOvr>
  <p:transition spd="slow"/>
  <p:extLst>
    <p:ext uri="{DCECCB84-F9BA-43D5-87BE-67443E8EF086}">
      <p15:sldGuideLst xmlns:p15="http://schemas.microsoft.com/office/powerpoint/2012/main">
        <p15:guide id="1" orient="horz" pos="162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Figures_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background.jpg"/>
          <p:cNvPicPr>
            <a:picLocks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invGray">
          <a:xfrm>
            <a:off x="-1" y="0"/>
            <a:ext cx="9162288" cy="92354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23850" y="89379"/>
            <a:ext cx="8497062" cy="818388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algn="l">
              <a:defRPr sz="2400" baseline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en-US" dirty="0"/>
              <a:t>Graph/Table/Image: click to add title</a:t>
            </a:r>
          </a:p>
        </p:txBody>
      </p:sp>
      <p:sp>
        <p:nvSpPr>
          <p:cNvPr id="36" name="Text Placeholder 5"/>
          <p:cNvSpPr>
            <a:spLocks noGrp="1"/>
          </p:cNvSpPr>
          <p:nvPr>
            <p:ph type="body" sz="quarter" idx="14" hasCustomPrompt="1"/>
          </p:nvPr>
        </p:nvSpPr>
        <p:spPr>
          <a:xfrm>
            <a:off x="323850" y="4846321"/>
            <a:ext cx="7357838" cy="240029"/>
          </a:xfrm>
          <a:prstGeom prst="rect">
            <a:avLst/>
          </a:prstGeom>
        </p:spPr>
        <p:txBody>
          <a:bodyPr vert="horz" anchor="ctr"/>
          <a:lstStyle>
            <a:lvl1pPr marL="0" indent="0" algn="l">
              <a:spcBef>
                <a:spcPts val="0"/>
              </a:spcBef>
              <a:buNone/>
              <a:defRPr sz="1050" b="0" baseline="0">
                <a:solidFill>
                  <a:srgbClr val="285078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/>
              <a:t>Click to Add Source</a:t>
            </a:r>
          </a:p>
        </p:txBody>
      </p:sp>
      <p:grpSp>
        <p:nvGrpSpPr>
          <p:cNvPr id="37" name="Logo Stacked V2">
            <a:extLst>
              <a:ext uri="{FF2B5EF4-FFF2-40B4-BE49-F238E27FC236}">
                <a16:creationId xmlns:a16="http://schemas.microsoft.com/office/drawing/2014/main" id="{686D5332-AA29-044B-9960-B6171A412274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8071600" y="4860986"/>
            <a:ext cx="993262" cy="226314"/>
            <a:chOff x="680865" y="3439338"/>
            <a:chExt cx="4686473" cy="1068091"/>
          </a:xfrm>
        </p:grpSpPr>
        <p:pic>
          <p:nvPicPr>
            <p:cNvPr id="38" name="Logomark V2">
              <a:extLst>
                <a:ext uri="{FF2B5EF4-FFF2-40B4-BE49-F238E27FC236}">
                  <a16:creationId xmlns:a16="http://schemas.microsoft.com/office/drawing/2014/main" id="{6D6A2B6C-4377-C84F-9178-045F03E6F6B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80865" y="3439338"/>
              <a:ext cx="1088136" cy="1068091"/>
            </a:xfrm>
            <a:prstGeom prst="rect">
              <a:avLst/>
            </a:prstGeom>
          </p:spPr>
        </p:pic>
        <p:grpSp>
          <p:nvGrpSpPr>
            <p:cNvPr id="39" name="Nat HIV Cur logo type stacked">
              <a:extLst>
                <a:ext uri="{FF2B5EF4-FFF2-40B4-BE49-F238E27FC236}">
                  <a16:creationId xmlns:a16="http://schemas.microsoft.com/office/drawing/2014/main" id="{BD1553D5-573C-4C4F-AC57-EE394EF20746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1898650" y="3455065"/>
              <a:ext cx="3468688" cy="1036638"/>
              <a:chOff x="1196" y="1585"/>
              <a:chExt cx="2185" cy="653"/>
            </a:xfrm>
          </p:grpSpPr>
          <p:sp>
            <p:nvSpPr>
              <p:cNvPr id="40" name="Freeform 5">
                <a:extLst>
                  <a:ext uri="{FF2B5EF4-FFF2-40B4-BE49-F238E27FC236}">
                    <a16:creationId xmlns:a16="http://schemas.microsoft.com/office/drawing/2014/main" id="{6ADAB486-C50C-F34C-AE5C-4F5C76D746E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12" y="1585"/>
                <a:ext cx="243" cy="286"/>
              </a:xfrm>
              <a:custGeom>
                <a:avLst/>
                <a:gdLst>
                  <a:gd name="T0" fmla="*/ 347 w 403"/>
                  <a:gd name="T1" fmla="*/ 0 h 474"/>
                  <a:gd name="T2" fmla="*/ 347 w 403"/>
                  <a:gd name="T3" fmla="*/ 0 h 474"/>
                  <a:gd name="T4" fmla="*/ 347 w 403"/>
                  <a:gd name="T5" fmla="*/ 394 h 474"/>
                  <a:gd name="T6" fmla="*/ 345 w 403"/>
                  <a:gd name="T7" fmla="*/ 394 h 474"/>
                  <a:gd name="T8" fmla="*/ 71 w 403"/>
                  <a:gd name="T9" fmla="*/ 0 h 474"/>
                  <a:gd name="T10" fmla="*/ 0 w 403"/>
                  <a:gd name="T11" fmla="*/ 0 h 474"/>
                  <a:gd name="T12" fmla="*/ 0 w 403"/>
                  <a:gd name="T13" fmla="*/ 474 h 474"/>
                  <a:gd name="T14" fmla="*/ 56 w 403"/>
                  <a:gd name="T15" fmla="*/ 474 h 474"/>
                  <a:gd name="T16" fmla="*/ 56 w 403"/>
                  <a:gd name="T17" fmla="*/ 81 h 474"/>
                  <a:gd name="T18" fmla="*/ 57 w 403"/>
                  <a:gd name="T19" fmla="*/ 81 h 474"/>
                  <a:gd name="T20" fmla="*/ 332 w 403"/>
                  <a:gd name="T21" fmla="*/ 474 h 474"/>
                  <a:gd name="T22" fmla="*/ 403 w 403"/>
                  <a:gd name="T23" fmla="*/ 474 h 474"/>
                  <a:gd name="T24" fmla="*/ 403 w 403"/>
                  <a:gd name="T25" fmla="*/ 0 h 474"/>
                  <a:gd name="T26" fmla="*/ 347 w 403"/>
                  <a:gd name="T27" fmla="*/ 0 h 4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403" h="474">
                    <a:moveTo>
                      <a:pt x="347" y="0"/>
                    </a:moveTo>
                    <a:lnTo>
                      <a:pt x="347" y="0"/>
                    </a:lnTo>
                    <a:lnTo>
                      <a:pt x="347" y="394"/>
                    </a:lnTo>
                    <a:lnTo>
                      <a:pt x="345" y="394"/>
                    </a:lnTo>
                    <a:lnTo>
                      <a:pt x="71" y="0"/>
                    </a:lnTo>
                    <a:lnTo>
                      <a:pt x="0" y="0"/>
                    </a:lnTo>
                    <a:lnTo>
                      <a:pt x="0" y="474"/>
                    </a:lnTo>
                    <a:lnTo>
                      <a:pt x="56" y="474"/>
                    </a:lnTo>
                    <a:lnTo>
                      <a:pt x="56" y="81"/>
                    </a:lnTo>
                    <a:lnTo>
                      <a:pt x="57" y="81"/>
                    </a:lnTo>
                    <a:lnTo>
                      <a:pt x="332" y="474"/>
                    </a:lnTo>
                    <a:lnTo>
                      <a:pt x="403" y="474"/>
                    </a:lnTo>
                    <a:lnTo>
                      <a:pt x="403" y="0"/>
                    </a:lnTo>
                    <a:lnTo>
                      <a:pt x="347" y="0"/>
                    </a:lnTo>
                    <a:close/>
                  </a:path>
                </a:pathLst>
              </a:custGeom>
              <a:solidFill>
                <a:srgbClr val="1F3366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41" name="Freeform 6">
                <a:extLst>
                  <a:ext uri="{FF2B5EF4-FFF2-40B4-BE49-F238E27FC236}">
                    <a16:creationId xmlns:a16="http://schemas.microsoft.com/office/drawing/2014/main" id="{1FB03474-E41E-B049-B9E4-743D2A519D5F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503" y="1677"/>
                <a:ext cx="165" cy="199"/>
              </a:xfrm>
              <a:custGeom>
                <a:avLst/>
                <a:gdLst>
                  <a:gd name="T0" fmla="*/ 14 w 275"/>
                  <a:gd name="T1" fmla="*/ 48 h 329"/>
                  <a:gd name="T2" fmla="*/ 14 w 275"/>
                  <a:gd name="T3" fmla="*/ 48 h 329"/>
                  <a:gd name="T4" fmla="*/ 139 w 275"/>
                  <a:gd name="T5" fmla="*/ 0 h 329"/>
                  <a:gd name="T6" fmla="*/ 270 w 275"/>
                  <a:gd name="T7" fmla="*/ 132 h 329"/>
                  <a:gd name="T8" fmla="*/ 270 w 275"/>
                  <a:gd name="T9" fmla="*/ 267 h 329"/>
                  <a:gd name="T10" fmla="*/ 275 w 275"/>
                  <a:gd name="T11" fmla="*/ 321 h 329"/>
                  <a:gd name="T12" fmla="*/ 225 w 275"/>
                  <a:gd name="T13" fmla="*/ 321 h 329"/>
                  <a:gd name="T14" fmla="*/ 221 w 275"/>
                  <a:gd name="T15" fmla="*/ 274 h 329"/>
                  <a:gd name="T16" fmla="*/ 220 w 275"/>
                  <a:gd name="T17" fmla="*/ 274 h 329"/>
                  <a:gd name="T18" fmla="*/ 117 w 275"/>
                  <a:gd name="T19" fmla="*/ 329 h 329"/>
                  <a:gd name="T20" fmla="*/ 0 w 275"/>
                  <a:gd name="T21" fmla="*/ 236 h 329"/>
                  <a:gd name="T22" fmla="*/ 198 w 275"/>
                  <a:gd name="T23" fmla="*/ 126 h 329"/>
                  <a:gd name="T24" fmla="*/ 218 w 275"/>
                  <a:gd name="T25" fmla="*/ 126 h 329"/>
                  <a:gd name="T26" fmla="*/ 218 w 275"/>
                  <a:gd name="T27" fmla="*/ 117 h 329"/>
                  <a:gd name="T28" fmla="*/ 140 w 275"/>
                  <a:gd name="T29" fmla="*/ 48 h 329"/>
                  <a:gd name="T30" fmla="*/ 47 w 275"/>
                  <a:gd name="T31" fmla="*/ 82 h 329"/>
                  <a:gd name="T32" fmla="*/ 14 w 275"/>
                  <a:gd name="T33" fmla="*/ 48 h 329"/>
                  <a:gd name="T34" fmla="*/ 166 w 275"/>
                  <a:gd name="T35" fmla="*/ 171 h 329"/>
                  <a:gd name="T36" fmla="*/ 166 w 275"/>
                  <a:gd name="T37" fmla="*/ 171 h 329"/>
                  <a:gd name="T38" fmla="*/ 57 w 275"/>
                  <a:gd name="T39" fmla="*/ 231 h 329"/>
                  <a:gd name="T40" fmla="*/ 125 w 275"/>
                  <a:gd name="T41" fmla="*/ 285 h 329"/>
                  <a:gd name="T42" fmla="*/ 218 w 275"/>
                  <a:gd name="T43" fmla="*/ 191 h 329"/>
                  <a:gd name="T44" fmla="*/ 218 w 275"/>
                  <a:gd name="T45" fmla="*/ 171 h 329"/>
                  <a:gd name="T46" fmla="*/ 166 w 275"/>
                  <a:gd name="T47" fmla="*/ 171 h 3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275" h="329">
                    <a:moveTo>
                      <a:pt x="14" y="48"/>
                    </a:moveTo>
                    <a:lnTo>
                      <a:pt x="14" y="48"/>
                    </a:lnTo>
                    <a:cubicBezTo>
                      <a:pt x="47" y="15"/>
                      <a:pt x="93" y="0"/>
                      <a:pt x="139" y="0"/>
                    </a:cubicBezTo>
                    <a:cubicBezTo>
                      <a:pt x="231" y="0"/>
                      <a:pt x="270" y="44"/>
                      <a:pt x="270" y="132"/>
                    </a:cubicBezTo>
                    <a:lnTo>
                      <a:pt x="270" y="267"/>
                    </a:lnTo>
                    <a:cubicBezTo>
                      <a:pt x="270" y="285"/>
                      <a:pt x="272" y="305"/>
                      <a:pt x="275" y="321"/>
                    </a:cubicBezTo>
                    <a:lnTo>
                      <a:pt x="225" y="321"/>
                    </a:lnTo>
                    <a:cubicBezTo>
                      <a:pt x="221" y="307"/>
                      <a:pt x="221" y="288"/>
                      <a:pt x="221" y="274"/>
                    </a:cubicBezTo>
                    <a:lnTo>
                      <a:pt x="220" y="274"/>
                    </a:lnTo>
                    <a:cubicBezTo>
                      <a:pt x="199" y="306"/>
                      <a:pt x="164" y="329"/>
                      <a:pt x="117" y="329"/>
                    </a:cubicBezTo>
                    <a:cubicBezTo>
                      <a:pt x="53" y="329"/>
                      <a:pt x="0" y="297"/>
                      <a:pt x="0" y="236"/>
                    </a:cubicBezTo>
                    <a:cubicBezTo>
                      <a:pt x="0" y="132"/>
                      <a:pt x="121" y="126"/>
                      <a:pt x="198" y="126"/>
                    </a:cubicBezTo>
                    <a:lnTo>
                      <a:pt x="218" y="126"/>
                    </a:lnTo>
                    <a:lnTo>
                      <a:pt x="218" y="117"/>
                    </a:lnTo>
                    <a:cubicBezTo>
                      <a:pt x="218" y="72"/>
                      <a:pt x="189" y="48"/>
                      <a:pt x="140" y="48"/>
                    </a:cubicBezTo>
                    <a:cubicBezTo>
                      <a:pt x="107" y="48"/>
                      <a:pt x="72" y="60"/>
                      <a:pt x="47" y="82"/>
                    </a:cubicBezTo>
                    <a:lnTo>
                      <a:pt x="14" y="48"/>
                    </a:lnTo>
                    <a:close/>
                    <a:moveTo>
                      <a:pt x="166" y="171"/>
                    </a:moveTo>
                    <a:lnTo>
                      <a:pt x="166" y="171"/>
                    </a:lnTo>
                    <a:cubicBezTo>
                      <a:pt x="99" y="171"/>
                      <a:pt x="57" y="189"/>
                      <a:pt x="57" y="231"/>
                    </a:cubicBezTo>
                    <a:cubicBezTo>
                      <a:pt x="57" y="270"/>
                      <a:pt x="86" y="285"/>
                      <a:pt x="125" y="285"/>
                    </a:cubicBezTo>
                    <a:cubicBezTo>
                      <a:pt x="186" y="285"/>
                      <a:pt x="216" y="242"/>
                      <a:pt x="218" y="191"/>
                    </a:cubicBezTo>
                    <a:lnTo>
                      <a:pt x="218" y="171"/>
                    </a:lnTo>
                    <a:lnTo>
                      <a:pt x="166" y="171"/>
                    </a:lnTo>
                    <a:close/>
                  </a:path>
                </a:pathLst>
              </a:custGeom>
              <a:solidFill>
                <a:srgbClr val="1F3366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42" name="Freeform 7">
                <a:extLst>
                  <a:ext uri="{FF2B5EF4-FFF2-40B4-BE49-F238E27FC236}">
                    <a16:creationId xmlns:a16="http://schemas.microsoft.com/office/drawing/2014/main" id="{4343B7F2-645A-B04B-B345-9FFC5FC4DF5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92" y="1628"/>
                <a:ext cx="129" cy="248"/>
              </a:xfrm>
              <a:custGeom>
                <a:avLst/>
                <a:gdLst>
                  <a:gd name="T0" fmla="*/ 213 w 216"/>
                  <a:gd name="T1" fmla="*/ 133 h 410"/>
                  <a:gd name="T2" fmla="*/ 213 w 216"/>
                  <a:gd name="T3" fmla="*/ 133 h 410"/>
                  <a:gd name="T4" fmla="*/ 121 w 216"/>
                  <a:gd name="T5" fmla="*/ 133 h 410"/>
                  <a:gd name="T6" fmla="*/ 121 w 216"/>
                  <a:gd name="T7" fmla="*/ 290 h 410"/>
                  <a:gd name="T8" fmla="*/ 168 w 216"/>
                  <a:gd name="T9" fmla="*/ 362 h 410"/>
                  <a:gd name="T10" fmla="*/ 214 w 216"/>
                  <a:gd name="T11" fmla="*/ 351 h 410"/>
                  <a:gd name="T12" fmla="*/ 216 w 216"/>
                  <a:gd name="T13" fmla="*/ 399 h 410"/>
                  <a:gd name="T14" fmla="*/ 155 w 216"/>
                  <a:gd name="T15" fmla="*/ 410 h 410"/>
                  <a:gd name="T16" fmla="*/ 69 w 216"/>
                  <a:gd name="T17" fmla="*/ 305 h 410"/>
                  <a:gd name="T18" fmla="*/ 69 w 216"/>
                  <a:gd name="T19" fmla="*/ 133 h 410"/>
                  <a:gd name="T20" fmla="*/ 0 w 216"/>
                  <a:gd name="T21" fmla="*/ 133 h 410"/>
                  <a:gd name="T22" fmla="*/ 0 w 216"/>
                  <a:gd name="T23" fmla="*/ 89 h 410"/>
                  <a:gd name="T24" fmla="*/ 69 w 216"/>
                  <a:gd name="T25" fmla="*/ 89 h 410"/>
                  <a:gd name="T26" fmla="*/ 69 w 216"/>
                  <a:gd name="T27" fmla="*/ 0 h 410"/>
                  <a:gd name="T28" fmla="*/ 121 w 216"/>
                  <a:gd name="T29" fmla="*/ 0 h 410"/>
                  <a:gd name="T30" fmla="*/ 121 w 216"/>
                  <a:gd name="T31" fmla="*/ 89 h 410"/>
                  <a:gd name="T32" fmla="*/ 213 w 216"/>
                  <a:gd name="T33" fmla="*/ 89 h 410"/>
                  <a:gd name="T34" fmla="*/ 213 w 216"/>
                  <a:gd name="T35" fmla="*/ 133 h 4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216" h="410">
                    <a:moveTo>
                      <a:pt x="213" y="133"/>
                    </a:moveTo>
                    <a:lnTo>
                      <a:pt x="213" y="133"/>
                    </a:lnTo>
                    <a:lnTo>
                      <a:pt x="121" y="133"/>
                    </a:lnTo>
                    <a:lnTo>
                      <a:pt x="121" y="290"/>
                    </a:lnTo>
                    <a:cubicBezTo>
                      <a:pt x="121" y="330"/>
                      <a:pt x="121" y="362"/>
                      <a:pt x="168" y="362"/>
                    </a:cubicBezTo>
                    <a:cubicBezTo>
                      <a:pt x="183" y="362"/>
                      <a:pt x="200" y="359"/>
                      <a:pt x="214" y="351"/>
                    </a:cubicBezTo>
                    <a:lnTo>
                      <a:pt x="216" y="399"/>
                    </a:lnTo>
                    <a:cubicBezTo>
                      <a:pt x="198" y="407"/>
                      <a:pt x="174" y="410"/>
                      <a:pt x="155" y="410"/>
                    </a:cubicBezTo>
                    <a:cubicBezTo>
                      <a:pt x="81" y="410"/>
                      <a:pt x="69" y="370"/>
                      <a:pt x="69" y="305"/>
                    </a:cubicBezTo>
                    <a:lnTo>
                      <a:pt x="69" y="133"/>
                    </a:lnTo>
                    <a:lnTo>
                      <a:pt x="0" y="133"/>
                    </a:lnTo>
                    <a:lnTo>
                      <a:pt x="0" y="89"/>
                    </a:lnTo>
                    <a:lnTo>
                      <a:pt x="69" y="89"/>
                    </a:lnTo>
                    <a:lnTo>
                      <a:pt x="69" y="0"/>
                    </a:lnTo>
                    <a:lnTo>
                      <a:pt x="121" y="0"/>
                    </a:lnTo>
                    <a:lnTo>
                      <a:pt x="121" y="89"/>
                    </a:lnTo>
                    <a:lnTo>
                      <a:pt x="213" y="89"/>
                    </a:lnTo>
                    <a:lnTo>
                      <a:pt x="213" y="133"/>
                    </a:lnTo>
                    <a:close/>
                  </a:path>
                </a:pathLst>
              </a:custGeom>
              <a:solidFill>
                <a:srgbClr val="1F3366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43" name="Freeform 8">
                <a:extLst>
                  <a:ext uri="{FF2B5EF4-FFF2-40B4-BE49-F238E27FC236}">
                    <a16:creationId xmlns:a16="http://schemas.microsoft.com/office/drawing/2014/main" id="{2D0C41A7-8132-F446-9C68-5CD380F6CF0B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848" y="1585"/>
                <a:ext cx="46" cy="286"/>
              </a:xfrm>
              <a:custGeom>
                <a:avLst/>
                <a:gdLst>
                  <a:gd name="T0" fmla="*/ 38 w 76"/>
                  <a:gd name="T1" fmla="*/ 0 h 474"/>
                  <a:gd name="T2" fmla="*/ 38 w 76"/>
                  <a:gd name="T3" fmla="*/ 0 h 474"/>
                  <a:gd name="T4" fmla="*/ 76 w 76"/>
                  <a:gd name="T5" fmla="*/ 39 h 474"/>
                  <a:gd name="T6" fmla="*/ 38 w 76"/>
                  <a:gd name="T7" fmla="*/ 77 h 474"/>
                  <a:gd name="T8" fmla="*/ 0 w 76"/>
                  <a:gd name="T9" fmla="*/ 39 h 474"/>
                  <a:gd name="T10" fmla="*/ 38 w 76"/>
                  <a:gd name="T11" fmla="*/ 0 h 474"/>
                  <a:gd name="T12" fmla="*/ 12 w 76"/>
                  <a:gd name="T13" fmla="*/ 161 h 474"/>
                  <a:gd name="T14" fmla="*/ 12 w 76"/>
                  <a:gd name="T15" fmla="*/ 161 h 474"/>
                  <a:gd name="T16" fmla="*/ 64 w 76"/>
                  <a:gd name="T17" fmla="*/ 161 h 474"/>
                  <a:gd name="T18" fmla="*/ 64 w 76"/>
                  <a:gd name="T19" fmla="*/ 474 h 474"/>
                  <a:gd name="T20" fmla="*/ 12 w 76"/>
                  <a:gd name="T21" fmla="*/ 474 h 474"/>
                  <a:gd name="T22" fmla="*/ 12 w 76"/>
                  <a:gd name="T23" fmla="*/ 161 h 4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76" h="474">
                    <a:moveTo>
                      <a:pt x="38" y="0"/>
                    </a:moveTo>
                    <a:lnTo>
                      <a:pt x="38" y="0"/>
                    </a:lnTo>
                    <a:cubicBezTo>
                      <a:pt x="59" y="0"/>
                      <a:pt x="76" y="18"/>
                      <a:pt x="76" y="39"/>
                    </a:cubicBezTo>
                    <a:cubicBezTo>
                      <a:pt x="76" y="61"/>
                      <a:pt x="60" y="77"/>
                      <a:pt x="38" y="77"/>
                    </a:cubicBezTo>
                    <a:cubicBezTo>
                      <a:pt x="16" y="77"/>
                      <a:pt x="0" y="61"/>
                      <a:pt x="0" y="39"/>
                    </a:cubicBezTo>
                    <a:cubicBezTo>
                      <a:pt x="0" y="18"/>
                      <a:pt x="16" y="0"/>
                      <a:pt x="38" y="0"/>
                    </a:cubicBezTo>
                    <a:close/>
                    <a:moveTo>
                      <a:pt x="12" y="161"/>
                    </a:moveTo>
                    <a:lnTo>
                      <a:pt x="12" y="161"/>
                    </a:lnTo>
                    <a:lnTo>
                      <a:pt x="64" y="161"/>
                    </a:lnTo>
                    <a:lnTo>
                      <a:pt x="64" y="474"/>
                    </a:lnTo>
                    <a:lnTo>
                      <a:pt x="12" y="474"/>
                    </a:lnTo>
                    <a:lnTo>
                      <a:pt x="12" y="161"/>
                    </a:lnTo>
                    <a:close/>
                  </a:path>
                </a:pathLst>
              </a:custGeom>
              <a:solidFill>
                <a:srgbClr val="1F3366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44" name="Freeform 9">
                <a:extLst>
                  <a:ext uri="{FF2B5EF4-FFF2-40B4-BE49-F238E27FC236}">
                    <a16:creationId xmlns:a16="http://schemas.microsoft.com/office/drawing/2014/main" id="{035F371C-6132-C741-B2A5-12E46966AB99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930" y="1677"/>
                <a:ext cx="201" cy="199"/>
              </a:xfrm>
              <a:custGeom>
                <a:avLst/>
                <a:gdLst>
                  <a:gd name="T0" fmla="*/ 168 w 335"/>
                  <a:gd name="T1" fmla="*/ 0 h 329"/>
                  <a:gd name="T2" fmla="*/ 168 w 335"/>
                  <a:gd name="T3" fmla="*/ 0 h 329"/>
                  <a:gd name="T4" fmla="*/ 335 w 335"/>
                  <a:gd name="T5" fmla="*/ 165 h 329"/>
                  <a:gd name="T6" fmla="*/ 168 w 335"/>
                  <a:gd name="T7" fmla="*/ 329 h 329"/>
                  <a:gd name="T8" fmla="*/ 0 w 335"/>
                  <a:gd name="T9" fmla="*/ 165 h 329"/>
                  <a:gd name="T10" fmla="*/ 168 w 335"/>
                  <a:gd name="T11" fmla="*/ 0 h 329"/>
                  <a:gd name="T12" fmla="*/ 168 w 335"/>
                  <a:gd name="T13" fmla="*/ 281 h 329"/>
                  <a:gd name="T14" fmla="*/ 168 w 335"/>
                  <a:gd name="T15" fmla="*/ 281 h 329"/>
                  <a:gd name="T16" fmla="*/ 279 w 335"/>
                  <a:gd name="T17" fmla="*/ 165 h 329"/>
                  <a:gd name="T18" fmla="*/ 168 w 335"/>
                  <a:gd name="T19" fmla="*/ 48 h 329"/>
                  <a:gd name="T20" fmla="*/ 57 w 335"/>
                  <a:gd name="T21" fmla="*/ 165 h 329"/>
                  <a:gd name="T22" fmla="*/ 168 w 335"/>
                  <a:gd name="T23" fmla="*/ 281 h 3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335" h="329">
                    <a:moveTo>
                      <a:pt x="168" y="0"/>
                    </a:moveTo>
                    <a:lnTo>
                      <a:pt x="168" y="0"/>
                    </a:lnTo>
                    <a:cubicBezTo>
                      <a:pt x="264" y="0"/>
                      <a:pt x="335" y="67"/>
                      <a:pt x="335" y="165"/>
                    </a:cubicBezTo>
                    <a:cubicBezTo>
                      <a:pt x="335" y="262"/>
                      <a:pt x="264" y="329"/>
                      <a:pt x="168" y="329"/>
                    </a:cubicBezTo>
                    <a:cubicBezTo>
                      <a:pt x="71" y="329"/>
                      <a:pt x="0" y="262"/>
                      <a:pt x="0" y="165"/>
                    </a:cubicBezTo>
                    <a:cubicBezTo>
                      <a:pt x="0" y="67"/>
                      <a:pt x="71" y="0"/>
                      <a:pt x="168" y="0"/>
                    </a:cubicBezTo>
                    <a:close/>
                    <a:moveTo>
                      <a:pt x="168" y="281"/>
                    </a:moveTo>
                    <a:lnTo>
                      <a:pt x="168" y="281"/>
                    </a:lnTo>
                    <a:cubicBezTo>
                      <a:pt x="235" y="281"/>
                      <a:pt x="279" y="230"/>
                      <a:pt x="279" y="165"/>
                    </a:cubicBezTo>
                    <a:cubicBezTo>
                      <a:pt x="279" y="99"/>
                      <a:pt x="235" y="48"/>
                      <a:pt x="168" y="48"/>
                    </a:cubicBezTo>
                    <a:cubicBezTo>
                      <a:pt x="100" y="48"/>
                      <a:pt x="57" y="99"/>
                      <a:pt x="57" y="165"/>
                    </a:cubicBezTo>
                    <a:cubicBezTo>
                      <a:pt x="57" y="230"/>
                      <a:pt x="100" y="281"/>
                      <a:pt x="168" y="281"/>
                    </a:cubicBezTo>
                    <a:close/>
                  </a:path>
                </a:pathLst>
              </a:custGeom>
              <a:solidFill>
                <a:srgbClr val="1F3366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45" name="Freeform 10">
                <a:extLst>
                  <a:ext uri="{FF2B5EF4-FFF2-40B4-BE49-F238E27FC236}">
                    <a16:creationId xmlns:a16="http://schemas.microsoft.com/office/drawing/2014/main" id="{E298A9BE-D0AD-784A-8382-AC7C9AC3ACC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73" y="1677"/>
                <a:ext cx="166" cy="194"/>
              </a:xfrm>
              <a:custGeom>
                <a:avLst/>
                <a:gdLst>
                  <a:gd name="T0" fmla="*/ 3 w 276"/>
                  <a:gd name="T1" fmla="*/ 82 h 321"/>
                  <a:gd name="T2" fmla="*/ 3 w 276"/>
                  <a:gd name="T3" fmla="*/ 82 h 321"/>
                  <a:gd name="T4" fmla="*/ 0 w 276"/>
                  <a:gd name="T5" fmla="*/ 8 h 321"/>
                  <a:gd name="T6" fmla="*/ 50 w 276"/>
                  <a:gd name="T7" fmla="*/ 8 h 321"/>
                  <a:gd name="T8" fmla="*/ 51 w 276"/>
                  <a:gd name="T9" fmla="*/ 60 h 321"/>
                  <a:gd name="T10" fmla="*/ 52 w 276"/>
                  <a:gd name="T11" fmla="*/ 60 h 321"/>
                  <a:gd name="T12" fmla="*/ 157 w 276"/>
                  <a:gd name="T13" fmla="*/ 0 h 321"/>
                  <a:gd name="T14" fmla="*/ 276 w 276"/>
                  <a:gd name="T15" fmla="*/ 128 h 321"/>
                  <a:gd name="T16" fmla="*/ 276 w 276"/>
                  <a:gd name="T17" fmla="*/ 321 h 321"/>
                  <a:gd name="T18" fmla="*/ 224 w 276"/>
                  <a:gd name="T19" fmla="*/ 321 h 321"/>
                  <a:gd name="T20" fmla="*/ 224 w 276"/>
                  <a:gd name="T21" fmla="*/ 133 h 321"/>
                  <a:gd name="T22" fmla="*/ 152 w 276"/>
                  <a:gd name="T23" fmla="*/ 48 h 321"/>
                  <a:gd name="T24" fmla="*/ 55 w 276"/>
                  <a:gd name="T25" fmla="*/ 169 h 321"/>
                  <a:gd name="T26" fmla="*/ 55 w 276"/>
                  <a:gd name="T27" fmla="*/ 321 h 321"/>
                  <a:gd name="T28" fmla="*/ 3 w 276"/>
                  <a:gd name="T29" fmla="*/ 321 h 321"/>
                  <a:gd name="T30" fmla="*/ 3 w 276"/>
                  <a:gd name="T31" fmla="*/ 82 h 3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276" h="321">
                    <a:moveTo>
                      <a:pt x="3" y="82"/>
                    </a:moveTo>
                    <a:lnTo>
                      <a:pt x="3" y="82"/>
                    </a:lnTo>
                    <a:cubicBezTo>
                      <a:pt x="3" y="54"/>
                      <a:pt x="0" y="29"/>
                      <a:pt x="0" y="8"/>
                    </a:cubicBezTo>
                    <a:lnTo>
                      <a:pt x="50" y="8"/>
                    </a:lnTo>
                    <a:cubicBezTo>
                      <a:pt x="50" y="25"/>
                      <a:pt x="51" y="42"/>
                      <a:pt x="51" y="60"/>
                    </a:cubicBezTo>
                    <a:lnTo>
                      <a:pt x="52" y="60"/>
                    </a:lnTo>
                    <a:cubicBezTo>
                      <a:pt x="66" y="29"/>
                      <a:pt x="105" y="0"/>
                      <a:pt x="157" y="0"/>
                    </a:cubicBezTo>
                    <a:cubicBezTo>
                      <a:pt x="239" y="0"/>
                      <a:pt x="276" y="52"/>
                      <a:pt x="276" y="128"/>
                    </a:cubicBezTo>
                    <a:lnTo>
                      <a:pt x="276" y="321"/>
                    </a:lnTo>
                    <a:lnTo>
                      <a:pt x="224" y="321"/>
                    </a:lnTo>
                    <a:lnTo>
                      <a:pt x="224" y="133"/>
                    </a:lnTo>
                    <a:cubicBezTo>
                      <a:pt x="224" y="81"/>
                      <a:pt x="201" y="48"/>
                      <a:pt x="152" y="48"/>
                    </a:cubicBezTo>
                    <a:cubicBezTo>
                      <a:pt x="84" y="48"/>
                      <a:pt x="55" y="97"/>
                      <a:pt x="55" y="169"/>
                    </a:cubicBezTo>
                    <a:lnTo>
                      <a:pt x="55" y="321"/>
                    </a:lnTo>
                    <a:lnTo>
                      <a:pt x="3" y="321"/>
                    </a:lnTo>
                    <a:lnTo>
                      <a:pt x="3" y="82"/>
                    </a:lnTo>
                    <a:close/>
                  </a:path>
                </a:pathLst>
              </a:custGeom>
              <a:solidFill>
                <a:srgbClr val="1F3366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46" name="Freeform 11">
                <a:extLst>
                  <a:ext uri="{FF2B5EF4-FFF2-40B4-BE49-F238E27FC236}">
                    <a16:creationId xmlns:a16="http://schemas.microsoft.com/office/drawing/2014/main" id="{18676216-C374-8547-98FD-BA2E00E0BBEF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2380" y="1677"/>
                <a:ext cx="165" cy="199"/>
              </a:xfrm>
              <a:custGeom>
                <a:avLst/>
                <a:gdLst>
                  <a:gd name="T0" fmla="*/ 14 w 274"/>
                  <a:gd name="T1" fmla="*/ 48 h 329"/>
                  <a:gd name="T2" fmla="*/ 14 w 274"/>
                  <a:gd name="T3" fmla="*/ 48 h 329"/>
                  <a:gd name="T4" fmla="*/ 139 w 274"/>
                  <a:gd name="T5" fmla="*/ 0 h 329"/>
                  <a:gd name="T6" fmla="*/ 270 w 274"/>
                  <a:gd name="T7" fmla="*/ 132 h 329"/>
                  <a:gd name="T8" fmla="*/ 270 w 274"/>
                  <a:gd name="T9" fmla="*/ 267 h 329"/>
                  <a:gd name="T10" fmla="*/ 274 w 274"/>
                  <a:gd name="T11" fmla="*/ 321 h 329"/>
                  <a:gd name="T12" fmla="*/ 224 w 274"/>
                  <a:gd name="T13" fmla="*/ 321 h 329"/>
                  <a:gd name="T14" fmla="*/ 221 w 274"/>
                  <a:gd name="T15" fmla="*/ 274 h 329"/>
                  <a:gd name="T16" fmla="*/ 219 w 274"/>
                  <a:gd name="T17" fmla="*/ 274 h 329"/>
                  <a:gd name="T18" fmla="*/ 116 w 274"/>
                  <a:gd name="T19" fmla="*/ 329 h 329"/>
                  <a:gd name="T20" fmla="*/ 0 w 274"/>
                  <a:gd name="T21" fmla="*/ 236 h 329"/>
                  <a:gd name="T22" fmla="*/ 197 w 274"/>
                  <a:gd name="T23" fmla="*/ 126 h 329"/>
                  <a:gd name="T24" fmla="*/ 217 w 274"/>
                  <a:gd name="T25" fmla="*/ 126 h 329"/>
                  <a:gd name="T26" fmla="*/ 217 w 274"/>
                  <a:gd name="T27" fmla="*/ 117 h 329"/>
                  <a:gd name="T28" fmla="*/ 140 w 274"/>
                  <a:gd name="T29" fmla="*/ 48 h 329"/>
                  <a:gd name="T30" fmla="*/ 47 w 274"/>
                  <a:gd name="T31" fmla="*/ 82 h 329"/>
                  <a:gd name="T32" fmla="*/ 14 w 274"/>
                  <a:gd name="T33" fmla="*/ 48 h 329"/>
                  <a:gd name="T34" fmla="*/ 165 w 274"/>
                  <a:gd name="T35" fmla="*/ 171 h 329"/>
                  <a:gd name="T36" fmla="*/ 165 w 274"/>
                  <a:gd name="T37" fmla="*/ 171 h 329"/>
                  <a:gd name="T38" fmla="*/ 56 w 274"/>
                  <a:gd name="T39" fmla="*/ 231 h 329"/>
                  <a:gd name="T40" fmla="*/ 125 w 274"/>
                  <a:gd name="T41" fmla="*/ 285 h 329"/>
                  <a:gd name="T42" fmla="*/ 217 w 274"/>
                  <a:gd name="T43" fmla="*/ 191 h 329"/>
                  <a:gd name="T44" fmla="*/ 217 w 274"/>
                  <a:gd name="T45" fmla="*/ 171 h 329"/>
                  <a:gd name="T46" fmla="*/ 165 w 274"/>
                  <a:gd name="T47" fmla="*/ 171 h 3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274" h="329">
                    <a:moveTo>
                      <a:pt x="14" y="48"/>
                    </a:moveTo>
                    <a:lnTo>
                      <a:pt x="14" y="48"/>
                    </a:lnTo>
                    <a:cubicBezTo>
                      <a:pt x="46" y="15"/>
                      <a:pt x="93" y="0"/>
                      <a:pt x="139" y="0"/>
                    </a:cubicBezTo>
                    <a:cubicBezTo>
                      <a:pt x="231" y="0"/>
                      <a:pt x="270" y="44"/>
                      <a:pt x="270" y="132"/>
                    </a:cubicBezTo>
                    <a:lnTo>
                      <a:pt x="270" y="267"/>
                    </a:lnTo>
                    <a:cubicBezTo>
                      <a:pt x="270" y="285"/>
                      <a:pt x="272" y="305"/>
                      <a:pt x="274" y="321"/>
                    </a:cubicBezTo>
                    <a:lnTo>
                      <a:pt x="224" y="321"/>
                    </a:lnTo>
                    <a:cubicBezTo>
                      <a:pt x="221" y="307"/>
                      <a:pt x="221" y="288"/>
                      <a:pt x="221" y="274"/>
                    </a:cubicBezTo>
                    <a:lnTo>
                      <a:pt x="219" y="274"/>
                    </a:lnTo>
                    <a:cubicBezTo>
                      <a:pt x="199" y="306"/>
                      <a:pt x="164" y="329"/>
                      <a:pt x="116" y="329"/>
                    </a:cubicBezTo>
                    <a:cubicBezTo>
                      <a:pt x="53" y="329"/>
                      <a:pt x="0" y="297"/>
                      <a:pt x="0" y="236"/>
                    </a:cubicBezTo>
                    <a:cubicBezTo>
                      <a:pt x="0" y="132"/>
                      <a:pt x="120" y="126"/>
                      <a:pt x="197" y="126"/>
                    </a:cubicBezTo>
                    <a:lnTo>
                      <a:pt x="217" y="126"/>
                    </a:lnTo>
                    <a:lnTo>
                      <a:pt x="217" y="117"/>
                    </a:lnTo>
                    <a:cubicBezTo>
                      <a:pt x="217" y="72"/>
                      <a:pt x="189" y="48"/>
                      <a:pt x="140" y="48"/>
                    </a:cubicBezTo>
                    <a:cubicBezTo>
                      <a:pt x="106" y="48"/>
                      <a:pt x="72" y="60"/>
                      <a:pt x="47" y="82"/>
                    </a:cubicBezTo>
                    <a:lnTo>
                      <a:pt x="14" y="48"/>
                    </a:lnTo>
                    <a:close/>
                    <a:moveTo>
                      <a:pt x="165" y="171"/>
                    </a:moveTo>
                    <a:lnTo>
                      <a:pt x="165" y="171"/>
                    </a:lnTo>
                    <a:cubicBezTo>
                      <a:pt x="99" y="171"/>
                      <a:pt x="56" y="189"/>
                      <a:pt x="56" y="231"/>
                    </a:cubicBezTo>
                    <a:cubicBezTo>
                      <a:pt x="56" y="270"/>
                      <a:pt x="86" y="285"/>
                      <a:pt x="125" y="285"/>
                    </a:cubicBezTo>
                    <a:cubicBezTo>
                      <a:pt x="185" y="285"/>
                      <a:pt x="216" y="242"/>
                      <a:pt x="217" y="191"/>
                    </a:cubicBezTo>
                    <a:lnTo>
                      <a:pt x="217" y="171"/>
                    </a:lnTo>
                    <a:lnTo>
                      <a:pt x="165" y="171"/>
                    </a:lnTo>
                    <a:close/>
                  </a:path>
                </a:pathLst>
              </a:custGeom>
              <a:solidFill>
                <a:srgbClr val="1F3366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47" name="Freeform 12">
                <a:extLst>
                  <a:ext uri="{FF2B5EF4-FFF2-40B4-BE49-F238E27FC236}">
                    <a16:creationId xmlns:a16="http://schemas.microsoft.com/office/drawing/2014/main" id="{30EFED6D-48F8-F243-8B06-3064A0BCD1C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97" y="1585"/>
                <a:ext cx="31" cy="286"/>
              </a:xfrm>
              <a:custGeom>
                <a:avLst/>
                <a:gdLst>
                  <a:gd name="T0" fmla="*/ 0 w 52"/>
                  <a:gd name="T1" fmla="*/ 474 h 474"/>
                  <a:gd name="T2" fmla="*/ 0 w 52"/>
                  <a:gd name="T3" fmla="*/ 474 h 474"/>
                  <a:gd name="T4" fmla="*/ 52 w 52"/>
                  <a:gd name="T5" fmla="*/ 474 h 474"/>
                  <a:gd name="T6" fmla="*/ 52 w 52"/>
                  <a:gd name="T7" fmla="*/ 0 h 474"/>
                  <a:gd name="T8" fmla="*/ 0 w 52"/>
                  <a:gd name="T9" fmla="*/ 0 h 474"/>
                  <a:gd name="T10" fmla="*/ 0 w 52"/>
                  <a:gd name="T11" fmla="*/ 474 h 4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2" h="474">
                    <a:moveTo>
                      <a:pt x="0" y="474"/>
                    </a:moveTo>
                    <a:lnTo>
                      <a:pt x="0" y="474"/>
                    </a:lnTo>
                    <a:lnTo>
                      <a:pt x="52" y="474"/>
                    </a:lnTo>
                    <a:lnTo>
                      <a:pt x="52" y="0"/>
                    </a:lnTo>
                    <a:lnTo>
                      <a:pt x="0" y="0"/>
                    </a:lnTo>
                    <a:lnTo>
                      <a:pt x="0" y="474"/>
                    </a:lnTo>
                    <a:close/>
                  </a:path>
                </a:pathLst>
              </a:custGeom>
              <a:solidFill>
                <a:srgbClr val="1F3366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48" name="Freeform 13">
                <a:extLst>
                  <a:ext uri="{FF2B5EF4-FFF2-40B4-BE49-F238E27FC236}">
                    <a16:creationId xmlns:a16="http://schemas.microsoft.com/office/drawing/2014/main" id="{871F0739-115E-164B-8882-67AEDA77518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80" y="1585"/>
                <a:ext cx="220" cy="286"/>
              </a:xfrm>
              <a:custGeom>
                <a:avLst/>
                <a:gdLst>
                  <a:gd name="T0" fmla="*/ 310 w 366"/>
                  <a:gd name="T1" fmla="*/ 0 h 474"/>
                  <a:gd name="T2" fmla="*/ 310 w 366"/>
                  <a:gd name="T3" fmla="*/ 0 h 474"/>
                  <a:gd name="T4" fmla="*/ 310 w 366"/>
                  <a:gd name="T5" fmla="*/ 201 h 474"/>
                  <a:gd name="T6" fmla="*/ 57 w 366"/>
                  <a:gd name="T7" fmla="*/ 201 h 474"/>
                  <a:gd name="T8" fmla="*/ 57 w 366"/>
                  <a:gd name="T9" fmla="*/ 0 h 474"/>
                  <a:gd name="T10" fmla="*/ 0 w 366"/>
                  <a:gd name="T11" fmla="*/ 0 h 474"/>
                  <a:gd name="T12" fmla="*/ 0 w 366"/>
                  <a:gd name="T13" fmla="*/ 474 h 474"/>
                  <a:gd name="T14" fmla="*/ 57 w 366"/>
                  <a:gd name="T15" fmla="*/ 474 h 474"/>
                  <a:gd name="T16" fmla="*/ 57 w 366"/>
                  <a:gd name="T17" fmla="*/ 253 h 474"/>
                  <a:gd name="T18" fmla="*/ 310 w 366"/>
                  <a:gd name="T19" fmla="*/ 253 h 474"/>
                  <a:gd name="T20" fmla="*/ 310 w 366"/>
                  <a:gd name="T21" fmla="*/ 474 h 474"/>
                  <a:gd name="T22" fmla="*/ 366 w 366"/>
                  <a:gd name="T23" fmla="*/ 474 h 474"/>
                  <a:gd name="T24" fmla="*/ 366 w 366"/>
                  <a:gd name="T25" fmla="*/ 0 h 474"/>
                  <a:gd name="T26" fmla="*/ 310 w 366"/>
                  <a:gd name="T27" fmla="*/ 0 h 4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366" h="474">
                    <a:moveTo>
                      <a:pt x="310" y="0"/>
                    </a:moveTo>
                    <a:lnTo>
                      <a:pt x="310" y="0"/>
                    </a:lnTo>
                    <a:lnTo>
                      <a:pt x="310" y="201"/>
                    </a:lnTo>
                    <a:lnTo>
                      <a:pt x="57" y="201"/>
                    </a:lnTo>
                    <a:lnTo>
                      <a:pt x="57" y="0"/>
                    </a:lnTo>
                    <a:lnTo>
                      <a:pt x="0" y="0"/>
                    </a:lnTo>
                    <a:lnTo>
                      <a:pt x="0" y="474"/>
                    </a:lnTo>
                    <a:lnTo>
                      <a:pt x="57" y="474"/>
                    </a:lnTo>
                    <a:lnTo>
                      <a:pt x="57" y="253"/>
                    </a:lnTo>
                    <a:lnTo>
                      <a:pt x="310" y="253"/>
                    </a:lnTo>
                    <a:lnTo>
                      <a:pt x="310" y="474"/>
                    </a:lnTo>
                    <a:lnTo>
                      <a:pt x="366" y="474"/>
                    </a:lnTo>
                    <a:lnTo>
                      <a:pt x="366" y="0"/>
                    </a:lnTo>
                    <a:lnTo>
                      <a:pt x="310" y="0"/>
                    </a:lnTo>
                    <a:close/>
                  </a:path>
                </a:pathLst>
              </a:custGeom>
              <a:solidFill>
                <a:srgbClr val="CF3829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49" name="Freeform 14">
                <a:extLst>
                  <a:ext uri="{FF2B5EF4-FFF2-40B4-BE49-F238E27FC236}">
                    <a16:creationId xmlns:a16="http://schemas.microsoft.com/office/drawing/2014/main" id="{EDAD41FE-6A85-AA46-B527-05B49C0C402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65" y="1585"/>
                <a:ext cx="33" cy="286"/>
              </a:xfrm>
              <a:custGeom>
                <a:avLst/>
                <a:gdLst>
                  <a:gd name="T0" fmla="*/ 0 w 56"/>
                  <a:gd name="T1" fmla="*/ 474 h 474"/>
                  <a:gd name="T2" fmla="*/ 0 w 56"/>
                  <a:gd name="T3" fmla="*/ 474 h 474"/>
                  <a:gd name="T4" fmla="*/ 56 w 56"/>
                  <a:gd name="T5" fmla="*/ 474 h 474"/>
                  <a:gd name="T6" fmla="*/ 56 w 56"/>
                  <a:gd name="T7" fmla="*/ 0 h 474"/>
                  <a:gd name="T8" fmla="*/ 0 w 56"/>
                  <a:gd name="T9" fmla="*/ 0 h 474"/>
                  <a:gd name="T10" fmla="*/ 0 w 56"/>
                  <a:gd name="T11" fmla="*/ 474 h 4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6" h="474">
                    <a:moveTo>
                      <a:pt x="0" y="474"/>
                    </a:moveTo>
                    <a:lnTo>
                      <a:pt x="0" y="474"/>
                    </a:lnTo>
                    <a:lnTo>
                      <a:pt x="56" y="474"/>
                    </a:lnTo>
                    <a:lnTo>
                      <a:pt x="56" y="0"/>
                    </a:lnTo>
                    <a:lnTo>
                      <a:pt x="0" y="0"/>
                    </a:lnTo>
                    <a:lnTo>
                      <a:pt x="0" y="474"/>
                    </a:lnTo>
                    <a:close/>
                  </a:path>
                </a:pathLst>
              </a:custGeom>
              <a:solidFill>
                <a:srgbClr val="CF3829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50" name="Freeform 15">
                <a:extLst>
                  <a:ext uri="{FF2B5EF4-FFF2-40B4-BE49-F238E27FC236}">
                    <a16:creationId xmlns:a16="http://schemas.microsoft.com/office/drawing/2014/main" id="{C191F102-581A-D14E-8475-D43A2D8F11D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28" y="1585"/>
                <a:ext cx="253" cy="286"/>
              </a:xfrm>
              <a:custGeom>
                <a:avLst/>
                <a:gdLst>
                  <a:gd name="T0" fmla="*/ 361 w 421"/>
                  <a:gd name="T1" fmla="*/ 0 h 474"/>
                  <a:gd name="T2" fmla="*/ 361 w 421"/>
                  <a:gd name="T3" fmla="*/ 0 h 474"/>
                  <a:gd name="T4" fmla="*/ 211 w 421"/>
                  <a:gd name="T5" fmla="*/ 390 h 474"/>
                  <a:gd name="T6" fmla="*/ 209 w 421"/>
                  <a:gd name="T7" fmla="*/ 390 h 474"/>
                  <a:gd name="T8" fmla="*/ 63 w 421"/>
                  <a:gd name="T9" fmla="*/ 0 h 474"/>
                  <a:gd name="T10" fmla="*/ 0 w 421"/>
                  <a:gd name="T11" fmla="*/ 0 h 474"/>
                  <a:gd name="T12" fmla="*/ 181 w 421"/>
                  <a:gd name="T13" fmla="*/ 474 h 474"/>
                  <a:gd name="T14" fmla="*/ 235 w 421"/>
                  <a:gd name="T15" fmla="*/ 474 h 474"/>
                  <a:gd name="T16" fmla="*/ 421 w 421"/>
                  <a:gd name="T17" fmla="*/ 0 h 474"/>
                  <a:gd name="T18" fmla="*/ 361 w 421"/>
                  <a:gd name="T19" fmla="*/ 0 h 4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21" h="474">
                    <a:moveTo>
                      <a:pt x="361" y="0"/>
                    </a:moveTo>
                    <a:lnTo>
                      <a:pt x="361" y="0"/>
                    </a:lnTo>
                    <a:lnTo>
                      <a:pt x="211" y="390"/>
                    </a:lnTo>
                    <a:lnTo>
                      <a:pt x="209" y="390"/>
                    </a:lnTo>
                    <a:lnTo>
                      <a:pt x="63" y="0"/>
                    </a:lnTo>
                    <a:lnTo>
                      <a:pt x="0" y="0"/>
                    </a:lnTo>
                    <a:lnTo>
                      <a:pt x="181" y="474"/>
                    </a:lnTo>
                    <a:lnTo>
                      <a:pt x="235" y="474"/>
                    </a:lnTo>
                    <a:lnTo>
                      <a:pt x="421" y="0"/>
                    </a:lnTo>
                    <a:lnTo>
                      <a:pt x="361" y="0"/>
                    </a:lnTo>
                    <a:close/>
                  </a:path>
                </a:pathLst>
              </a:custGeom>
              <a:solidFill>
                <a:srgbClr val="CF3829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51" name="Freeform 16">
                <a:extLst>
                  <a:ext uri="{FF2B5EF4-FFF2-40B4-BE49-F238E27FC236}">
                    <a16:creationId xmlns:a16="http://schemas.microsoft.com/office/drawing/2014/main" id="{E74E292D-17BD-BB40-A9A5-1C1591A97D5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96" y="1938"/>
                <a:ext cx="253" cy="300"/>
              </a:xfrm>
              <a:custGeom>
                <a:avLst/>
                <a:gdLst>
                  <a:gd name="T0" fmla="*/ 359 w 420"/>
                  <a:gd name="T1" fmla="*/ 109 h 497"/>
                  <a:gd name="T2" fmla="*/ 359 w 420"/>
                  <a:gd name="T3" fmla="*/ 109 h 497"/>
                  <a:gd name="T4" fmla="*/ 240 w 420"/>
                  <a:gd name="T5" fmla="*/ 52 h 497"/>
                  <a:gd name="T6" fmla="*/ 60 w 420"/>
                  <a:gd name="T7" fmla="*/ 249 h 497"/>
                  <a:gd name="T8" fmla="*/ 240 w 420"/>
                  <a:gd name="T9" fmla="*/ 445 h 497"/>
                  <a:gd name="T10" fmla="*/ 378 w 420"/>
                  <a:gd name="T11" fmla="*/ 379 h 497"/>
                  <a:gd name="T12" fmla="*/ 420 w 420"/>
                  <a:gd name="T13" fmla="*/ 415 h 497"/>
                  <a:gd name="T14" fmla="*/ 240 w 420"/>
                  <a:gd name="T15" fmla="*/ 497 h 497"/>
                  <a:gd name="T16" fmla="*/ 0 w 420"/>
                  <a:gd name="T17" fmla="*/ 249 h 497"/>
                  <a:gd name="T18" fmla="*/ 240 w 420"/>
                  <a:gd name="T19" fmla="*/ 0 h 497"/>
                  <a:gd name="T20" fmla="*/ 408 w 420"/>
                  <a:gd name="T21" fmla="*/ 74 h 497"/>
                  <a:gd name="T22" fmla="*/ 359 w 420"/>
                  <a:gd name="T23" fmla="*/ 109 h 4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420" h="497">
                    <a:moveTo>
                      <a:pt x="359" y="109"/>
                    </a:moveTo>
                    <a:lnTo>
                      <a:pt x="359" y="109"/>
                    </a:lnTo>
                    <a:cubicBezTo>
                      <a:pt x="331" y="71"/>
                      <a:pt x="286" y="52"/>
                      <a:pt x="240" y="52"/>
                    </a:cubicBezTo>
                    <a:cubicBezTo>
                      <a:pt x="135" y="52"/>
                      <a:pt x="60" y="145"/>
                      <a:pt x="60" y="249"/>
                    </a:cubicBezTo>
                    <a:cubicBezTo>
                      <a:pt x="60" y="358"/>
                      <a:pt x="134" y="445"/>
                      <a:pt x="240" y="445"/>
                    </a:cubicBezTo>
                    <a:cubicBezTo>
                      <a:pt x="298" y="445"/>
                      <a:pt x="344" y="422"/>
                      <a:pt x="378" y="379"/>
                    </a:cubicBezTo>
                    <a:lnTo>
                      <a:pt x="420" y="415"/>
                    </a:lnTo>
                    <a:cubicBezTo>
                      <a:pt x="378" y="471"/>
                      <a:pt x="316" y="497"/>
                      <a:pt x="240" y="497"/>
                    </a:cubicBezTo>
                    <a:cubicBezTo>
                      <a:pt x="105" y="497"/>
                      <a:pt x="0" y="392"/>
                      <a:pt x="0" y="249"/>
                    </a:cubicBezTo>
                    <a:cubicBezTo>
                      <a:pt x="0" y="109"/>
                      <a:pt x="100" y="0"/>
                      <a:pt x="240" y="0"/>
                    </a:cubicBezTo>
                    <a:cubicBezTo>
                      <a:pt x="305" y="0"/>
                      <a:pt x="368" y="22"/>
                      <a:pt x="408" y="74"/>
                    </a:cubicBezTo>
                    <a:lnTo>
                      <a:pt x="359" y="109"/>
                    </a:lnTo>
                    <a:close/>
                  </a:path>
                </a:pathLst>
              </a:custGeom>
              <a:solidFill>
                <a:srgbClr val="1F3366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52" name="Freeform 17">
                <a:extLst>
                  <a:ext uri="{FF2B5EF4-FFF2-40B4-BE49-F238E27FC236}">
                    <a16:creationId xmlns:a16="http://schemas.microsoft.com/office/drawing/2014/main" id="{E0642006-4B07-3D49-BDD7-47DBCF5B9DA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82" y="2042"/>
                <a:ext cx="166" cy="194"/>
              </a:xfrm>
              <a:custGeom>
                <a:avLst/>
                <a:gdLst>
                  <a:gd name="T0" fmla="*/ 273 w 276"/>
                  <a:gd name="T1" fmla="*/ 239 h 321"/>
                  <a:gd name="T2" fmla="*/ 273 w 276"/>
                  <a:gd name="T3" fmla="*/ 239 h 321"/>
                  <a:gd name="T4" fmla="*/ 276 w 276"/>
                  <a:gd name="T5" fmla="*/ 313 h 321"/>
                  <a:gd name="T6" fmla="*/ 226 w 276"/>
                  <a:gd name="T7" fmla="*/ 313 h 321"/>
                  <a:gd name="T8" fmla="*/ 225 w 276"/>
                  <a:gd name="T9" fmla="*/ 262 h 321"/>
                  <a:gd name="T10" fmla="*/ 224 w 276"/>
                  <a:gd name="T11" fmla="*/ 262 h 321"/>
                  <a:gd name="T12" fmla="*/ 119 w 276"/>
                  <a:gd name="T13" fmla="*/ 321 h 321"/>
                  <a:gd name="T14" fmla="*/ 0 w 276"/>
                  <a:gd name="T15" fmla="*/ 194 h 321"/>
                  <a:gd name="T16" fmla="*/ 0 w 276"/>
                  <a:gd name="T17" fmla="*/ 0 h 321"/>
                  <a:gd name="T18" fmla="*/ 52 w 276"/>
                  <a:gd name="T19" fmla="*/ 0 h 321"/>
                  <a:gd name="T20" fmla="*/ 52 w 276"/>
                  <a:gd name="T21" fmla="*/ 188 h 321"/>
                  <a:gd name="T22" fmla="*/ 124 w 276"/>
                  <a:gd name="T23" fmla="*/ 273 h 321"/>
                  <a:gd name="T24" fmla="*/ 221 w 276"/>
                  <a:gd name="T25" fmla="*/ 153 h 321"/>
                  <a:gd name="T26" fmla="*/ 221 w 276"/>
                  <a:gd name="T27" fmla="*/ 0 h 321"/>
                  <a:gd name="T28" fmla="*/ 273 w 276"/>
                  <a:gd name="T29" fmla="*/ 0 h 321"/>
                  <a:gd name="T30" fmla="*/ 273 w 276"/>
                  <a:gd name="T31" fmla="*/ 239 h 3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276" h="321">
                    <a:moveTo>
                      <a:pt x="273" y="239"/>
                    </a:moveTo>
                    <a:lnTo>
                      <a:pt x="273" y="239"/>
                    </a:lnTo>
                    <a:cubicBezTo>
                      <a:pt x="273" y="268"/>
                      <a:pt x="276" y="293"/>
                      <a:pt x="276" y="313"/>
                    </a:cubicBezTo>
                    <a:lnTo>
                      <a:pt x="226" y="313"/>
                    </a:lnTo>
                    <a:cubicBezTo>
                      <a:pt x="226" y="297"/>
                      <a:pt x="225" y="279"/>
                      <a:pt x="225" y="262"/>
                    </a:cubicBezTo>
                    <a:lnTo>
                      <a:pt x="224" y="262"/>
                    </a:lnTo>
                    <a:cubicBezTo>
                      <a:pt x="210" y="293"/>
                      <a:pt x="171" y="321"/>
                      <a:pt x="119" y="321"/>
                    </a:cubicBezTo>
                    <a:cubicBezTo>
                      <a:pt x="37" y="321"/>
                      <a:pt x="0" y="269"/>
                      <a:pt x="0" y="194"/>
                    </a:cubicBezTo>
                    <a:lnTo>
                      <a:pt x="0" y="0"/>
                    </a:lnTo>
                    <a:lnTo>
                      <a:pt x="52" y="0"/>
                    </a:lnTo>
                    <a:lnTo>
                      <a:pt x="52" y="188"/>
                    </a:lnTo>
                    <a:cubicBezTo>
                      <a:pt x="52" y="241"/>
                      <a:pt x="75" y="273"/>
                      <a:pt x="124" y="273"/>
                    </a:cubicBezTo>
                    <a:cubicBezTo>
                      <a:pt x="192" y="273"/>
                      <a:pt x="221" y="224"/>
                      <a:pt x="221" y="153"/>
                    </a:cubicBezTo>
                    <a:lnTo>
                      <a:pt x="221" y="0"/>
                    </a:lnTo>
                    <a:lnTo>
                      <a:pt x="273" y="0"/>
                    </a:lnTo>
                    <a:lnTo>
                      <a:pt x="273" y="239"/>
                    </a:lnTo>
                    <a:close/>
                  </a:path>
                </a:pathLst>
              </a:custGeom>
              <a:solidFill>
                <a:srgbClr val="1F3366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53" name="Freeform 18">
                <a:extLst>
                  <a:ext uri="{FF2B5EF4-FFF2-40B4-BE49-F238E27FC236}">
                    <a16:creationId xmlns:a16="http://schemas.microsoft.com/office/drawing/2014/main" id="{536270EF-4329-CB41-B422-F34FBA53471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99" y="2037"/>
                <a:ext cx="107" cy="194"/>
              </a:xfrm>
              <a:custGeom>
                <a:avLst/>
                <a:gdLst>
                  <a:gd name="T0" fmla="*/ 2 w 177"/>
                  <a:gd name="T1" fmla="*/ 83 h 321"/>
                  <a:gd name="T2" fmla="*/ 2 w 177"/>
                  <a:gd name="T3" fmla="*/ 83 h 321"/>
                  <a:gd name="T4" fmla="*/ 0 w 177"/>
                  <a:gd name="T5" fmla="*/ 8 h 321"/>
                  <a:gd name="T6" fmla="*/ 49 w 177"/>
                  <a:gd name="T7" fmla="*/ 8 h 321"/>
                  <a:gd name="T8" fmla="*/ 50 w 177"/>
                  <a:gd name="T9" fmla="*/ 60 h 321"/>
                  <a:gd name="T10" fmla="*/ 52 w 177"/>
                  <a:gd name="T11" fmla="*/ 60 h 321"/>
                  <a:gd name="T12" fmla="*/ 156 w 177"/>
                  <a:gd name="T13" fmla="*/ 0 h 321"/>
                  <a:gd name="T14" fmla="*/ 177 w 177"/>
                  <a:gd name="T15" fmla="*/ 4 h 321"/>
                  <a:gd name="T16" fmla="*/ 174 w 177"/>
                  <a:gd name="T17" fmla="*/ 56 h 321"/>
                  <a:gd name="T18" fmla="*/ 146 w 177"/>
                  <a:gd name="T19" fmla="*/ 52 h 321"/>
                  <a:gd name="T20" fmla="*/ 54 w 177"/>
                  <a:gd name="T21" fmla="*/ 169 h 321"/>
                  <a:gd name="T22" fmla="*/ 54 w 177"/>
                  <a:gd name="T23" fmla="*/ 321 h 321"/>
                  <a:gd name="T24" fmla="*/ 2 w 177"/>
                  <a:gd name="T25" fmla="*/ 321 h 321"/>
                  <a:gd name="T26" fmla="*/ 2 w 177"/>
                  <a:gd name="T27" fmla="*/ 83 h 3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77" h="321">
                    <a:moveTo>
                      <a:pt x="2" y="83"/>
                    </a:moveTo>
                    <a:lnTo>
                      <a:pt x="2" y="83"/>
                    </a:lnTo>
                    <a:cubicBezTo>
                      <a:pt x="2" y="54"/>
                      <a:pt x="0" y="29"/>
                      <a:pt x="0" y="8"/>
                    </a:cubicBezTo>
                    <a:lnTo>
                      <a:pt x="49" y="8"/>
                    </a:lnTo>
                    <a:cubicBezTo>
                      <a:pt x="49" y="25"/>
                      <a:pt x="50" y="42"/>
                      <a:pt x="50" y="60"/>
                    </a:cubicBezTo>
                    <a:lnTo>
                      <a:pt x="52" y="60"/>
                    </a:lnTo>
                    <a:cubicBezTo>
                      <a:pt x="66" y="29"/>
                      <a:pt x="105" y="0"/>
                      <a:pt x="156" y="0"/>
                    </a:cubicBezTo>
                    <a:cubicBezTo>
                      <a:pt x="163" y="0"/>
                      <a:pt x="170" y="1"/>
                      <a:pt x="177" y="4"/>
                    </a:cubicBezTo>
                    <a:lnTo>
                      <a:pt x="174" y="56"/>
                    </a:lnTo>
                    <a:cubicBezTo>
                      <a:pt x="165" y="54"/>
                      <a:pt x="155" y="52"/>
                      <a:pt x="146" y="52"/>
                    </a:cubicBezTo>
                    <a:cubicBezTo>
                      <a:pt x="82" y="52"/>
                      <a:pt x="54" y="97"/>
                      <a:pt x="54" y="169"/>
                    </a:cubicBezTo>
                    <a:lnTo>
                      <a:pt x="54" y="321"/>
                    </a:lnTo>
                    <a:lnTo>
                      <a:pt x="2" y="321"/>
                    </a:lnTo>
                    <a:lnTo>
                      <a:pt x="2" y="83"/>
                    </a:lnTo>
                    <a:close/>
                  </a:path>
                </a:pathLst>
              </a:custGeom>
              <a:solidFill>
                <a:srgbClr val="1F3366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54" name="Freeform 19">
                <a:extLst>
                  <a:ext uri="{FF2B5EF4-FFF2-40B4-BE49-F238E27FC236}">
                    <a16:creationId xmlns:a16="http://schemas.microsoft.com/office/drawing/2014/main" id="{96B3CE78-EC81-D64E-A813-5AAEEB3C431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37" y="2037"/>
                <a:ext cx="107" cy="194"/>
              </a:xfrm>
              <a:custGeom>
                <a:avLst/>
                <a:gdLst>
                  <a:gd name="T0" fmla="*/ 3 w 178"/>
                  <a:gd name="T1" fmla="*/ 83 h 321"/>
                  <a:gd name="T2" fmla="*/ 3 w 178"/>
                  <a:gd name="T3" fmla="*/ 83 h 321"/>
                  <a:gd name="T4" fmla="*/ 0 w 178"/>
                  <a:gd name="T5" fmla="*/ 8 h 321"/>
                  <a:gd name="T6" fmla="*/ 50 w 178"/>
                  <a:gd name="T7" fmla="*/ 8 h 321"/>
                  <a:gd name="T8" fmla="*/ 51 w 178"/>
                  <a:gd name="T9" fmla="*/ 60 h 321"/>
                  <a:gd name="T10" fmla="*/ 52 w 178"/>
                  <a:gd name="T11" fmla="*/ 60 h 321"/>
                  <a:gd name="T12" fmla="*/ 157 w 178"/>
                  <a:gd name="T13" fmla="*/ 0 h 321"/>
                  <a:gd name="T14" fmla="*/ 178 w 178"/>
                  <a:gd name="T15" fmla="*/ 4 h 321"/>
                  <a:gd name="T16" fmla="*/ 175 w 178"/>
                  <a:gd name="T17" fmla="*/ 56 h 321"/>
                  <a:gd name="T18" fmla="*/ 147 w 178"/>
                  <a:gd name="T19" fmla="*/ 52 h 321"/>
                  <a:gd name="T20" fmla="*/ 55 w 178"/>
                  <a:gd name="T21" fmla="*/ 169 h 321"/>
                  <a:gd name="T22" fmla="*/ 55 w 178"/>
                  <a:gd name="T23" fmla="*/ 321 h 321"/>
                  <a:gd name="T24" fmla="*/ 3 w 178"/>
                  <a:gd name="T25" fmla="*/ 321 h 321"/>
                  <a:gd name="T26" fmla="*/ 3 w 178"/>
                  <a:gd name="T27" fmla="*/ 83 h 3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78" h="321">
                    <a:moveTo>
                      <a:pt x="3" y="83"/>
                    </a:moveTo>
                    <a:lnTo>
                      <a:pt x="3" y="83"/>
                    </a:lnTo>
                    <a:cubicBezTo>
                      <a:pt x="3" y="54"/>
                      <a:pt x="0" y="29"/>
                      <a:pt x="0" y="8"/>
                    </a:cubicBezTo>
                    <a:lnTo>
                      <a:pt x="50" y="8"/>
                    </a:lnTo>
                    <a:cubicBezTo>
                      <a:pt x="50" y="25"/>
                      <a:pt x="51" y="42"/>
                      <a:pt x="51" y="60"/>
                    </a:cubicBezTo>
                    <a:lnTo>
                      <a:pt x="52" y="60"/>
                    </a:lnTo>
                    <a:cubicBezTo>
                      <a:pt x="67" y="29"/>
                      <a:pt x="105" y="0"/>
                      <a:pt x="157" y="0"/>
                    </a:cubicBezTo>
                    <a:cubicBezTo>
                      <a:pt x="164" y="0"/>
                      <a:pt x="171" y="1"/>
                      <a:pt x="178" y="4"/>
                    </a:cubicBezTo>
                    <a:lnTo>
                      <a:pt x="175" y="56"/>
                    </a:lnTo>
                    <a:cubicBezTo>
                      <a:pt x="166" y="54"/>
                      <a:pt x="156" y="52"/>
                      <a:pt x="147" y="52"/>
                    </a:cubicBezTo>
                    <a:cubicBezTo>
                      <a:pt x="83" y="52"/>
                      <a:pt x="55" y="97"/>
                      <a:pt x="55" y="169"/>
                    </a:cubicBezTo>
                    <a:lnTo>
                      <a:pt x="55" y="321"/>
                    </a:lnTo>
                    <a:lnTo>
                      <a:pt x="3" y="321"/>
                    </a:lnTo>
                    <a:lnTo>
                      <a:pt x="3" y="83"/>
                    </a:lnTo>
                    <a:close/>
                  </a:path>
                </a:pathLst>
              </a:custGeom>
              <a:solidFill>
                <a:srgbClr val="1F3366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55" name="Freeform 20">
                <a:extLst>
                  <a:ext uri="{FF2B5EF4-FFF2-40B4-BE49-F238E27FC236}">
                    <a16:creationId xmlns:a16="http://schemas.microsoft.com/office/drawing/2014/main" id="{7ADAC04D-E6B1-0642-BFB5-A678C3433274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971" y="1946"/>
                <a:ext cx="45" cy="285"/>
              </a:xfrm>
              <a:custGeom>
                <a:avLst/>
                <a:gdLst>
                  <a:gd name="T0" fmla="*/ 38 w 76"/>
                  <a:gd name="T1" fmla="*/ 0 h 473"/>
                  <a:gd name="T2" fmla="*/ 38 w 76"/>
                  <a:gd name="T3" fmla="*/ 0 h 473"/>
                  <a:gd name="T4" fmla="*/ 76 w 76"/>
                  <a:gd name="T5" fmla="*/ 38 h 473"/>
                  <a:gd name="T6" fmla="*/ 38 w 76"/>
                  <a:gd name="T7" fmla="*/ 76 h 473"/>
                  <a:gd name="T8" fmla="*/ 0 w 76"/>
                  <a:gd name="T9" fmla="*/ 38 h 473"/>
                  <a:gd name="T10" fmla="*/ 38 w 76"/>
                  <a:gd name="T11" fmla="*/ 0 h 473"/>
                  <a:gd name="T12" fmla="*/ 12 w 76"/>
                  <a:gd name="T13" fmla="*/ 160 h 473"/>
                  <a:gd name="T14" fmla="*/ 12 w 76"/>
                  <a:gd name="T15" fmla="*/ 160 h 473"/>
                  <a:gd name="T16" fmla="*/ 64 w 76"/>
                  <a:gd name="T17" fmla="*/ 160 h 473"/>
                  <a:gd name="T18" fmla="*/ 64 w 76"/>
                  <a:gd name="T19" fmla="*/ 473 h 473"/>
                  <a:gd name="T20" fmla="*/ 12 w 76"/>
                  <a:gd name="T21" fmla="*/ 473 h 473"/>
                  <a:gd name="T22" fmla="*/ 12 w 76"/>
                  <a:gd name="T23" fmla="*/ 160 h 4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76" h="473">
                    <a:moveTo>
                      <a:pt x="38" y="0"/>
                    </a:moveTo>
                    <a:lnTo>
                      <a:pt x="38" y="0"/>
                    </a:lnTo>
                    <a:cubicBezTo>
                      <a:pt x="59" y="0"/>
                      <a:pt x="76" y="17"/>
                      <a:pt x="76" y="38"/>
                    </a:cubicBezTo>
                    <a:cubicBezTo>
                      <a:pt x="76" y="60"/>
                      <a:pt x="60" y="76"/>
                      <a:pt x="38" y="76"/>
                    </a:cubicBezTo>
                    <a:cubicBezTo>
                      <a:pt x="16" y="76"/>
                      <a:pt x="0" y="60"/>
                      <a:pt x="0" y="38"/>
                    </a:cubicBezTo>
                    <a:cubicBezTo>
                      <a:pt x="0" y="17"/>
                      <a:pt x="16" y="0"/>
                      <a:pt x="38" y="0"/>
                    </a:cubicBezTo>
                    <a:close/>
                    <a:moveTo>
                      <a:pt x="12" y="160"/>
                    </a:moveTo>
                    <a:lnTo>
                      <a:pt x="12" y="160"/>
                    </a:lnTo>
                    <a:lnTo>
                      <a:pt x="64" y="160"/>
                    </a:lnTo>
                    <a:lnTo>
                      <a:pt x="64" y="473"/>
                    </a:lnTo>
                    <a:lnTo>
                      <a:pt x="12" y="473"/>
                    </a:lnTo>
                    <a:lnTo>
                      <a:pt x="12" y="160"/>
                    </a:lnTo>
                    <a:close/>
                  </a:path>
                </a:pathLst>
              </a:custGeom>
              <a:solidFill>
                <a:srgbClr val="1F3366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56" name="Freeform 21">
                <a:extLst>
                  <a:ext uri="{FF2B5EF4-FFF2-40B4-BE49-F238E27FC236}">
                    <a16:creationId xmlns:a16="http://schemas.microsoft.com/office/drawing/2014/main" id="{160CD0B4-81EC-0A4D-B81D-3CD07C0C67C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52" y="2037"/>
                <a:ext cx="171" cy="199"/>
              </a:xfrm>
              <a:custGeom>
                <a:avLst/>
                <a:gdLst>
                  <a:gd name="T0" fmla="*/ 241 w 283"/>
                  <a:gd name="T1" fmla="*/ 87 h 329"/>
                  <a:gd name="T2" fmla="*/ 241 w 283"/>
                  <a:gd name="T3" fmla="*/ 87 h 329"/>
                  <a:gd name="T4" fmla="*/ 162 w 283"/>
                  <a:gd name="T5" fmla="*/ 48 h 329"/>
                  <a:gd name="T6" fmla="*/ 57 w 283"/>
                  <a:gd name="T7" fmla="*/ 165 h 329"/>
                  <a:gd name="T8" fmla="*/ 162 w 283"/>
                  <a:gd name="T9" fmla="*/ 281 h 329"/>
                  <a:gd name="T10" fmla="*/ 242 w 283"/>
                  <a:gd name="T11" fmla="*/ 242 h 329"/>
                  <a:gd name="T12" fmla="*/ 281 w 283"/>
                  <a:gd name="T13" fmla="*/ 279 h 329"/>
                  <a:gd name="T14" fmla="*/ 162 w 283"/>
                  <a:gd name="T15" fmla="*/ 329 h 329"/>
                  <a:gd name="T16" fmla="*/ 0 w 283"/>
                  <a:gd name="T17" fmla="*/ 165 h 329"/>
                  <a:gd name="T18" fmla="*/ 162 w 283"/>
                  <a:gd name="T19" fmla="*/ 0 h 329"/>
                  <a:gd name="T20" fmla="*/ 283 w 283"/>
                  <a:gd name="T21" fmla="*/ 50 h 329"/>
                  <a:gd name="T22" fmla="*/ 241 w 283"/>
                  <a:gd name="T23" fmla="*/ 87 h 3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83" h="329">
                    <a:moveTo>
                      <a:pt x="241" y="87"/>
                    </a:moveTo>
                    <a:lnTo>
                      <a:pt x="241" y="87"/>
                    </a:lnTo>
                    <a:cubicBezTo>
                      <a:pt x="219" y="60"/>
                      <a:pt x="194" y="48"/>
                      <a:pt x="162" y="48"/>
                    </a:cubicBezTo>
                    <a:cubicBezTo>
                      <a:pt x="92" y="48"/>
                      <a:pt x="57" y="101"/>
                      <a:pt x="57" y="165"/>
                    </a:cubicBezTo>
                    <a:cubicBezTo>
                      <a:pt x="57" y="229"/>
                      <a:pt x="99" y="281"/>
                      <a:pt x="162" y="281"/>
                    </a:cubicBezTo>
                    <a:cubicBezTo>
                      <a:pt x="196" y="281"/>
                      <a:pt x="223" y="269"/>
                      <a:pt x="242" y="242"/>
                    </a:cubicBezTo>
                    <a:lnTo>
                      <a:pt x="281" y="279"/>
                    </a:lnTo>
                    <a:cubicBezTo>
                      <a:pt x="251" y="314"/>
                      <a:pt x="208" y="329"/>
                      <a:pt x="162" y="329"/>
                    </a:cubicBezTo>
                    <a:cubicBezTo>
                      <a:pt x="65" y="329"/>
                      <a:pt x="0" y="261"/>
                      <a:pt x="0" y="165"/>
                    </a:cubicBezTo>
                    <a:cubicBezTo>
                      <a:pt x="0" y="70"/>
                      <a:pt x="66" y="0"/>
                      <a:pt x="162" y="0"/>
                    </a:cubicBezTo>
                    <a:cubicBezTo>
                      <a:pt x="208" y="0"/>
                      <a:pt x="251" y="16"/>
                      <a:pt x="283" y="50"/>
                    </a:cubicBezTo>
                    <a:lnTo>
                      <a:pt x="241" y="87"/>
                    </a:lnTo>
                    <a:close/>
                  </a:path>
                </a:pathLst>
              </a:custGeom>
              <a:solidFill>
                <a:srgbClr val="1F3366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57" name="Freeform 22">
                <a:extLst>
                  <a:ext uri="{FF2B5EF4-FFF2-40B4-BE49-F238E27FC236}">
                    <a16:creationId xmlns:a16="http://schemas.microsoft.com/office/drawing/2014/main" id="{84688850-588A-9E46-A2B5-34B7DB232D3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54" y="2042"/>
                <a:ext cx="166" cy="194"/>
              </a:xfrm>
              <a:custGeom>
                <a:avLst/>
                <a:gdLst>
                  <a:gd name="T0" fmla="*/ 273 w 276"/>
                  <a:gd name="T1" fmla="*/ 239 h 321"/>
                  <a:gd name="T2" fmla="*/ 273 w 276"/>
                  <a:gd name="T3" fmla="*/ 239 h 321"/>
                  <a:gd name="T4" fmla="*/ 276 w 276"/>
                  <a:gd name="T5" fmla="*/ 313 h 321"/>
                  <a:gd name="T6" fmla="*/ 226 w 276"/>
                  <a:gd name="T7" fmla="*/ 313 h 321"/>
                  <a:gd name="T8" fmla="*/ 225 w 276"/>
                  <a:gd name="T9" fmla="*/ 262 h 321"/>
                  <a:gd name="T10" fmla="*/ 224 w 276"/>
                  <a:gd name="T11" fmla="*/ 262 h 321"/>
                  <a:gd name="T12" fmla="*/ 119 w 276"/>
                  <a:gd name="T13" fmla="*/ 321 h 321"/>
                  <a:gd name="T14" fmla="*/ 0 w 276"/>
                  <a:gd name="T15" fmla="*/ 194 h 321"/>
                  <a:gd name="T16" fmla="*/ 0 w 276"/>
                  <a:gd name="T17" fmla="*/ 0 h 321"/>
                  <a:gd name="T18" fmla="*/ 52 w 276"/>
                  <a:gd name="T19" fmla="*/ 0 h 321"/>
                  <a:gd name="T20" fmla="*/ 52 w 276"/>
                  <a:gd name="T21" fmla="*/ 188 h 321"/>
                  <a:gd name="T22" fmla="*/ 124 w 276"/>
                  <a:gd name="T23" fmla="*/ 273 h 321"/>
                  <a:gd name="T24" fmla="*/ 221 w 276"/>
                  <a:gd name="T25" fmla="*/ 153 h 321"/>
                  <a:gd name="T26" fmla="*/ 221 w 276"/>
                  <a:gd name="T27" fmla="*/ 0 h 321"/>
                  <a:gd name="T28" fmla="*/ 273 w 276"/>
                  <a:gd name="T29" fmla="*/ 0 h 321"/>
                  <a:gd name="T30" fmla="*/ 273 w 276"/>
                  <a:gd name="T31" fmla="*/ 239 h 3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276" h="321">
                    <a:moveTo>
                      <a:pt x="273" y="239"/>
                    </a:moveTo>
                    <a:lnTo>
                      <a:pt x="273" y="239"/>
                    </a:lnTo>
                    <a:cubicBezTo>
                      <a:pt x="273" y="268"/>
                      <a:pt x="276" y="293"/>
                      <a:pt x="276" y="313"/>
                    </a:cubicBezTo>
                    <a:lnTo>
                      <a:pt x="226" y="313"/>
                    </a:lnTo>
                    <a:cubicBezTo>
                      <a:pt x="226" y="297"/>
                      <a:pt x="225" y="279"/>
                      <a:pt x="225" y="262"/>
                    </a:cubicBezTo>
                    <a:lnTo>
                      <a:pt x="224" y="262"/>
                    </a:lnTo>
                    <a:cubicBezTo>
                      <a:pt x="210" y="293"/>
                      <a:pt x="171" y="321"/>
                      <a:pt x="119" y="321"/>
                    </a:cubicBezTo>
                    <a:cubicBezTo>
                      <a:pt x="37" y="321"/>
                      <a:pt x="0" y="269"/>
                      <a:pt x="0" y="194"/>
                    </a:cubicBezTo>
                    <a:lnTo>
                      <a:pt x="0" y="0"/>
                    </a:lnTo>
                    <a:lnTo>
                      <a:pt x="52" y="0"/>
                    </a:lnTo>
                    <a:lnTo>
                      <a:pt x="52" y="188"/>
                    </a:lnTo>
                    <a:cubicBezTo>
                      <a:pt x="52" y="241"/>
                      <a:pt x="75" y="273"/>
                      <a:pt x="124" y="273"/>
                    </a:cubicBezTo>
                    <a:cubicBezTo>
                      <a:pt x="192" y="273"/>
                      <a:pt x="221" y="224"/>
                      <a:pt x="221" y="153"/>
                    </a:cubicBezTo>
                    <a:lnTo>
                      <a:pt x="221" y="0"/>
                    </a:lnTo>
                    <a:lnTo>
                      <a:pt x="273" y="0"/>
                    </a:lnTo>
                    <a:lnTo>
                      <a:pt x="273" y="239"/>
                    </a:lnTo>
                    <a:close/>
                  </a:path>
                </a:pathLst>
              </a:custGeom>
              <a:solidFill>
                <a:srgbClr val="1F3366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58" name="Freeform 23">
                <a:extLst>
                  <a:ext uri="{FF2B5EF4-FFF2-40B4-BE49-F238E27FC236}">
                    <a16:creationId xmlns:a16="http://schemas.microsoft.com/office/drawing/2014/main" id="{F47565D9-E9FE-FF45-961D-2C3FA486159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74" y="1945"/>
                <a:ext cx="32" cy="286"/>
              </a:xfrm>
              <a:custGeom>
                <a:avLst/>
                <a:gdLst>
                  <a:gd name="T0" fmla="*/ 0 w 53"/>
                  <a:gd name="T1" fmla="*/ 475 h 475"/>
                  <a:gd name="T2" fmla="*/ 0 w 53"/>
                  <a:gd name="T3" fmla="*/ 475 h 475"/>
                  <a:gd name="T4" fmla="*/ 53 w 53"/>
                  <a:gd name="T5" fmla="*/ 475 h 475"/>
                  <a:gd name="T6" fmla="*/ 53 w 53"/>
                  <a:gd name="T7" fmla="*/ 0 h 475"/>
                  <a:gd name="T8" fmla="*/ 0 w 53"/>
                  <a:gd name="T9" fmla="*/ 0 h 475"/>
                  <a:gd name="T10" fmla="*/ 0 w 53"/>
                  <a:gd name="T11" fmla="*/ 475 h 4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3" h="475">
                    <a:moveTo>
                      <a:pt x="0" y="475"/>
                    </a:moveTo>
                    <a:lnTo>
                      <a:pt x="0" y="475"/>
                    </a:lnTo>
                    <a:lnTo>
                      <a:pt x="53" y="475"/>
                    </a:lnTo>
                    <a:lnTo>
                      <a:pt x="53" y="0"/>
                    </a:lnTo>
                    <a:lnTo>
                      <a:pt x="0" y="0"/>
                    </a:lnTo>
                    <a:lnTo>
                      <a:pt x="0" y="475"/>
                    </a:lnTo>
                    <a:close/>
                  </a:path>
                </a:pathLst>
              </a:custGeom>
              <a:solidFill>
                <a:srgbClr val="1F3366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59" name="Freeform 24">
                <a:extLst>
                  <a:ext uri="{FF2B5EF4-FFF2-40B4-BE49-F238E27FC236}">
                    <a16:creationId xmlns:a16="http://schemas.microsoft.com/office/drawing/2014/main" id="{26FFD54D-9080-C542-8CF7-37806CDA890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61" y="2042"/>
                <a:ext cx="166" cy="194"/>
              </a:xfrm>
              <a:custGeom>
                <a:avLst/>
                <a:gdLst>
                  <a:gd name="T0" fmla="*/ 273 w 276"/>
                  <a:gd name="T1" fmla="*/ 239 h 321"/>
                  <a:gd name="T2" fmla="*/ 273 w 276"/>
                  <a:gd name="T3" fmla="*/ 239 h 321"/>
                  <a:gd name="T4" fmla="*/ 276 w 276"/>
                  <a:gd name="T5" fmla="*/ 313 h 321"/>
                  <a:gd name="T6" fmla="*/ 226 w 276"/>
                  <a:gd name="T7" fmla="*/ 313 h 321"/>
                  <a:gd name="T8" fmla="*/ 225 w 276"/>
                  <a:gd name="T9" fmla="*/ 262 h 321"/>
                  <a:gd name="T10" fmla="*/ 223 w 276"/>
                  <a:gd name="T11" fmla="*/ 262 h 321"/>
                  <a:gd name="T12" fmla="*/ 119 w 276"/>
                  <a:gd name="T13" fmla="*/ 321 h 321"/>
                  <a:gd name="T14" fmla="*/ 0 w 276"/>
                  <a:gd name="T15" fmla="*/ 194 h 321"/>
                  <a:gd name="T16" fmla="*/ 0 w 276"/>
                  <a:gd name="T17" fmla="*/ 0 h 321"/>
                  <a:gd name="T18" fmla="*/ 52 w 276"/>
                  <a:gd name="T19" fmla="*/ 0 h 321"/>
                  <a:gd name="T20" fmla="*/ 52 w 276"/>
                  <a:gd name="T21" fmla="*/ 188 h 321"/>
                  <a:gd name="T22" fmla="*/ 124 w 276"/>
                  <a:gd name="T23" fmla="*/ 273 h 321"/>
                  <a:gd name="T24" fmla="*/ 221 w 276"/>
                  <a:gd name="T25" fmla="*/ 153 h 321"/>
                  <a:gd name="T26" fmla="*/ 221 w 276"/>
                  <a:gd name="T27" fmla="*/ 0 h 321"/>
                  <a:gd name="T28" fmla="*/ 273 w 276"/>
                  <a:gd name="T29" fmla="*/ 0 h 321"/>
                  <a:gd name="T30" fmla="*/ 273 w 276"/>
                  <a:gd name="T31" fmla="*/ 239 h 3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276" h="321">
                    <a:moveTo>
                      <a:pt x="273" y="239"/>
                    </a:moveTo>
                    <a:lnTo>
                      <a:pt x="273" y="239"/>
                    </a:lnTo>
                    <a:cubicBezTo>
                      <a:pt x="273" y="268"/>
                      <a:pt x="276" y="293"/>
                      <a:pt x="276" y="313"/>
                    </a:cubicBezTo>
                    <a:lnTo>
                      <a:pt x="226" y="313"/>
                    </a:lnTo>
                    <a:cubicBezTo>
                      <a:pt x="226" y="297"/>
                      <a:pt x="225" y="279"/>
                      <a:pt x="225" y="262"/>
                    </a:cubicBezTo>
                    <a:lnTo>
                      <a:pt x="223" y="262"/>
                    </a:lnTo>
                    <a:cubicBezTo>
                      <a:pt x="209" y="293"/>
                      <a:pt x="171" y="321"/>
                      <a:pt x="119" y="321"/>
                    </a:cubicBezTo>
                    <a:cubicBezTo>
                      <a:pt x="37" y="321"/>
                      <a:pt x="0" y="269"/>
                      <a:pt x="0" y="194"/>
                    </a:cubicBezTo>
                    <a:lnTo>
                      <a:pt x="0" y="0"/>
                    </a:lnTo>
                    <a:lnTo>
                      <a:pt x="52" y="0"/>
                    </a:lnTo>
                    <a:lnTo>
                      <a:pt x="52" y="188"/>
                    </a:lnTo>
                    <a:cubicBezTo>
                      <a:pt x="52" y="241"/>
                      <a:pt x="75" y="273"/>
                      <a:pt x="124" y="273"/>
                    </a:cubicBezTo>
                    <a:cubicBezTo>
                      <a:pt x="191" y="273"/>
                      <a:pt x="221" y="224"/>
                      <a:pt x="221" y="153"/>
                    </a:cubicBezTo>
                    <a:lnTo>
                      <a:pt x="221" y="0"/>
                    </a:lnTo>
                    <a:lnTo>
                      <a:pt x="273" y="0"/>
                    </a:lnTo>
                    <a:lnTo>
                      <a:pt x="273" y="239"/>
                    </a:lnTo>
                    <a:close/>
                  </a:path>
                </a:pathLst>
              </a:custGeom>
              <a:solidFill>
                <a:srgbClr val="1F3366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60" name="Freeform 25">
                <a:extLst>
                  <a:ext uri="{FF2B5EF4-FFF2-40B4-BE49-F238E27FC236}">
                    <a16:creationId xmlns:a16="http://schemas.microsoft.com/office/drawing/2014/main" id="{5571FC1C-7B13-6E43-AD12-72246A973A6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78" y="2037"/>
                <a:ext cx="285" cy="194"/>
              </a:xfrm>
              <a:custGeom>
                <a:avLst/>
                <a:gdLst>
                  <a:gd name="T0" fmla="*/ 3 w 474"/>
                  <a:gd name="T1" fmla="*/ 83 h 321"/>
                  <a:gd name="T2" fmla="*/ 3 w 474"/>
                  <a:gd name="T3" fmla="*/ 83 h 321"/>
                  <a:gd name="T4" fmla="*/ 0 w 474"/>
                  <a:gd name="T5" fmla="*/ 8 h 321"/>
                  <a:gd name="T6" fmla="*/ 50 w 474"/>
                  <a:gd name="T7" fmla="*/ 8 h 321"/>
                  <a:gd name="T8" fmla="*/ 51 w 474"/>
                  <a:gd name="T9" fmla="*/ 60 h 321"/>
                  <a:gd name="T10" fmla="*/ 53 w 474"/>
                  <a:gd name="T11" fmla="*/ 60 h 321"/>
                  <a:gd name="T12" fmla="*/ 157 w 474"/>
                  <a:gd name="T13" fmla="*/ 0 h 321"/>
                  <a:gd name="T14" fmla="*/ 256 w 474"/>
                  <a:gd name="T15" fmla="*/ 60 h 321"/>
                  <a:gd name="T16" fmla="*/ 355 w 474"/>
                  <a:gd name="T17" fmla="*/ 0 h 321"/>
                  <a:gd name="T18" fmla="*/ 474 w 474"/>
                  <a:gd name="T19" fmla="*/ 131 h 321"/>
                  <a:gd name="T20" fmla="*/ 474 w 474"/>
                  <a:gd name="T21" fmla="*/ 321 h 321"/>
                  <a:gd name="T22" fmla="*/ 422 w 474"/>
                  <a:gd name="T23" fmla="*/ 321 h 321"/>
                  <a:gd name="T24" fmla="*/ 422 w 474"/>
                  <a:gd name="T25" fmla="*/ 134 h 321"/>
                  <a:gd name="T26" fmla="*/ 346 w 474"/>
                  <a:gd name="T27" fmla="*/ 48 h 321"/>
                  <a:gd name="T28" fmla="*/ 265 w 474"/>
                  <a:gd name="T29" fmla="*/ 141 h 321"/>
                  <a:gd name="T30" fmla="*/ 265 w 474"/>
                  <a:gd name="T31" fmla="*/ 321 h 321"/>
                  <a:gd name="T32" fmla="*/ 212 w 474"/>
                  <a:gd name="T33" fmla="*/ 321 h 321"/>
                  <a:gd name="T34" fmla="*/ 212 w 474"/>
                  <a:gd name="T35" fmla="*/ 144 h 321"/>
                  <a:gd name="T36" fmla="*/ 152 w 474"/>
                  <a:gd name="T37" fmla="*/ 48 h 321"/>
                  <a:gd name="T38" fmla="*/ 55 w 474"/>
                  <a:gd name="T39" fmla="*/ 169 h 321"/>
                  <a:gd name="T40" fmla="*/ 55 w 474"/>
                  <a:gd name="T41" fmla="*/ 321 h 321"/>
                  <a:gd name="T42" fmla="*/ 3 w 474"/>
                  <a:gd name="T43" fmla="*/ 321 h 321"/>
                  <a:gd name="T44" fmla="*/ 3 w 474"/>
                  <a:gd name="T45" fmla="*/ 83 h 3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474" h="321">
                    <a:moveTo>
                      <a:pt x="3" y="83"/>
                    </a:moveTo>
                    <a:lnTo>
                      <a:pt x="3" y="83"/>
                    </a:lnTo>
                    <a:cubicBezTo>
                      <a:pt x="3" y="54"/>
                      <a:pt x="0" y="29"/>
                      <a:pt x="0" y="8"/>
                    </a:cubicBezTo>
                    <a:lnTo>
                      <a:pt x="50" y="8"/>
                    </a:lnTo>
                    <a:cubicBezTo>
                      <a:pt x="50" y="25"/>
                      <a:pt x="51" y="42"/>
                      <a:pt x="51" y="60"/>
                    </a:cubicBezTo>
                    <a:lnTo>
                      <a:pt x="53" y="60"/>
                    </a:lnTo>
                    <a:cubicBezTo>
                      <a:pt x="67" y="29"/>
                      <a:pt x="105" y="0"/>
                      <a:pt x="157" y="0"/>
                    </a:cubicBezTo>
                    <a:cubicBezTo>
                      <a:pt x="224" y="0"/>
                      <a:pt x="246" y="38"/>
                      <a:pt x="256" y="60"/>
                    </a:cubicBezTo>
                    <a:cubicBezTo>
                      <a:pt x="279" y="23"/>
                      <a:pt x="307" y="0"/>
                      <a:pt x="355" y="0"/>
                    </a:cubicBezTo>
                    <a:cubicBezTo>
                      <a:pt x="445" y="0"/>
                      <a:pt x="474" y="50"/>
                      <a:pt x="474" y="131"/>
                    </a:cubicBezTo>
                    <a:lnTo>
                      <a:pt x="474" y="321"/>
                    </a:lnTo>
                    <a:lnTo>
                      <a:pt x="422" y="321"/>
                    </a:lnTo>
                    <a:lnTo>
                      <a:pt x="422" y="134"/>
                    </a:lnTo>
                    <a:cubicBezTo>
                      <a:pt x="422" y="91"/>
                      <a:pt x="407" y="48"/>
                      <a:pt x="346" y="48"/>
                    </a:cubicBezTo>
                    <a:cubicBezTo>
                      <a:pt x="301" y="48"/>
                      <a:pt x="265" y="85"/>
                      <a:pt x="265" y="141"/>
                    </a:cubicBezTo>
                    <a:lnTo>
                      <a:pt x="265" y="321"/>
                    </a:lnTo>
                    <a:lnTo>
                      <a:pt x="212" y="321"/>
                    </a:lnTo>
                    <a:lnTo>
                      <a:pt x="212" y="144"/>
                    </a:lnTo>
                    <a:cubicBezTo>
                      <a:pt x="212" y="75"/>
                      <a:pt x="195" y="48"/>
                      <a:pt x="152" y="48"/>
                    </a:cubicBezTo>
                    <a:cubicBezTo>
                      <a:pt x="85" y="48"/>
                      <a:pt x="55" y="97"/>
                      <a:pt x="55" y="169"/>
                    </a:cubicBezTo>
                    <a:lnTo>
                      <a:pt x="55" y="321"/>
                    </a:lnTo>
                    <a:lnTo>
                      <a:pt x="3" y="321"/>
                    </a:lnTo>
                    <a:lnTo>
                      <a:pt x="3" y="83"/>
                    </a:lnTo>
                    <a:close/>
                  </a:path>
                </a:pathLst>
              </a:custGeom>
              <a:solidFill>
                <a:srgbClr val="1F3366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</p:grpSp>
      </p:grp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3A162183-E1A8-A14F-931A-7A8769D9E144}"/>
              </a:ext>
            </a:extLst>
          </p:cNvPr>
          <p:cNvCxnSpPr/>
          <p:nvPr userDrawn="1"/>
        </p:nvCxnSpPr>
        <p:spPr>
          <a:xfrm>
            <a:off x="-11287" y="920736"/>
            <a:ext cx="9162862" cy="0"/>
          </a:xfrm>
          <a:prstGeom prst="line">
            <a:avLst/>
          </a:prstGeom>
          <a:ln w="19050">
            <a:solidFill>
              <a:srgbClr val="00B0F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75015230"/>
      </p:ext>
    </p:extLst>
  </p:cSld>
  <p:clrMapOvr>
    <a:masterClrMapping/>
  </p:clrMapOvr>
  <p:transition spd="slow"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tudy_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background.jpg"/>
          <p:cNvPicPr>
            <a:picLocks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invGray">
          <a:xfrm>
            <a:off x="-1" y="0"/>
            <a:ext cx="9162288" cy="92354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23850" y="89379"/>
            <a:ext cx="8497062" cy="818388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algn="l">
              <a:defRPr sz="240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en-US" dirty="0"/>
              <a:t>Data Slide: click to add title</a:t>
            </a:r>
          </a:p>
        </p:txBody>
      </p:sp>
      <p:sp>
        <p:nvSpPr>
          <p:cNvPr id="37" name="Text Placeholder 5"/>
          <p:cNvSpPr>
            <a:spLocks noGrp="1"/>
          </p:cNvSpPr>
          <p:nvPr>
            <p:ph type="body" sz="quarter" idx="16" hasCustomPrompt="1"/>
          </p:nvPr>
        </p:nvSpPr>
        <p:spPr>
          <a:xfrm>
            <a:off x="323892" y="4846324"/>
            <a:ext cx="7360835" cy="240026"/>
          </a:xfrm>
          <a:prstGeom prst="rect">
            <a:avLst/>
          </a:prstGeom>
        </p:spPr>
        <p:txBody>
          <a:bodyPr vert="horz" anchor="ctr"/>
          <a:lstStyle>
            <a:lvl1pPr marL="0" indent="0" algn="l">
              <a:spcBef>
                <a:spcPts val="0"/>
              </a:spcBef>
              <a:buNone/>
              <a:defRPr sz="1050" b="0" baseline="0">
                <a:solidFill>
                  <a:srgbClr val="285078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/>
              <a:t>Click to Add Source</a:t>
            </a:r>
          </a:p>
        </p:txBody>
      </p:sp>
      <p:grpSp>
        <p:nvGrpSpPr>
          <p:cNvPr id="33" name="Logo Stacked V2">
            <a:extLst>
              <a:ext uri="{FF2B5EF4-FFF2-40B4-BE49-F238E27FC236}">
                <a16:creationId xmlns:a16="http://schemas.microsoft.com/office/drawing/2014/main" id="{ED643BAB-BE3E-4844-9DDD-1481938628F6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8071600" y="4860986"/>
            <a:ext cx="993262" cy="226314"/>
            <a:chOff x="680865" y="3439338"/>
            <a:chExt cx="4686473" cy="1068091"/>
          </a:xfrm>
        </p:grpSpPr>
        <p:pic>
          <p:nvPicPr>
            <p:cNvPr id="35" name="Logomark V2">
              <a:extLst>
                <a:ext uri="{FF2B5EF4-FFF2-40B4-BE49-F238E27FC236}">
                  <a16:creationId xmlns:a16="http://schemas.microsoft.com/office/drawing/2014/main" id="{4BD95A13-362F-A141-91B7-A9F1DCC099C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80865" y="3439338"/>
              <a:ext cx="1088136" cy="1068091"/>
            </a:xfrm>
            <a:prstGeom prst="rect">
              <a:avLst/>
            </a:prstGeom>
          </p:spPr>
        </p:pic>
        <p:grpSp>
          <p:nvGrpSpPr>
            <p:cNvPr id="36" name="Nat HIV Cur logo type stacked">
              <a:extLst>
                <a:ext uri="{FF2B5EF4-FFF2-40B4-BE49-F238E27FC236}">
                  <a16:creationId xmlns:a16="http://schemas.microsoft.com/office/drawing/2014/main" id="{2526FA31-014A-F242-BED5-42DE95C3DD28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1898650" y="3455065"/>
              <a:ext cx="3468688" cy="1036638"/>
              <a:chOff x="1196" y="1585"/>
              <a:chExt cx="2185" cy="653"/>
            </a:xfrm>
          </p:grpSpPr>
          <p:sp>
            <p:nvSpPr>
              <p:cNvPr id="38" name="Freeform 5">
                <a:extLst>
                  <a:ext uri="{FF2B5EF4-FFF2-40B4-BE49-F238E27FC236}">
                    <a16:creationId xmlns:a16="http://schemas.microsoft.com/office/drawing/2014/main" id="{225DF7A2-9912-CE49-8CFC-3BAC37C2B8A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12" y="1585"/>
                <a:ext cx="243" cy="286"/>
              </a:xfrm>
              <a:custGeom>
                <a:avLst/>
                <a:gdLst>
                  <a:gd name="T0" fmla="*/ 347 w 403"/>
                  <a:gd name="T1" fmla="*/ 0 h 474"/>
                  <a:gd name="T2" fmla="*/ 347 w 403"/>
                  <a:gd name="T3" fmla="*/ 0 h 474"/>
                  <a:gd name="T4" fmla="*/ 347 w 403"/>
                  <a:gd name="T5" fmla="*/ 394 h 474"/>
                  <a:gd name="T6" fmla="*/ 345 w 403"/>
                  <a:gd name="T7" fmla="*/ 394 h 474"/>
                  <a:gd name="T8" fmla="*/ 71 w 403"/>
                  <a:gd name="T9" fmla="*/ 0 h 474"/>
                  <a:gd name="T10" fmla="*/ 0 w 403"/>
                  <a:gd name="T11" fmla="*/ 0 h 474"/>
                  <a:gd name="T12" fmla="*/ 0 w 403"/>
                  <a:gd name="T13" fmla="*/ 474 h 474"/>
                  <a:gd name="T14" fmla="*/ 56 w 403"/>
                  <a:gd name="T15" fmla="*/ 474 h 474"/>
                  <a:gd name="T16" fmla="*/ 56 w 403"/>
                  <a:gd name="T17" fmla="*/ 81 h 474"/>
                  <a:gd name="T18" fmla="*/ 57 w 403"/>
                  <a:gd name="T19" fmla="*/ 81 h 474"/>
                  <a:gd name="T20" fmla="*/ 332 w 403"/>
                  <a:gd name="T21" fmla="*/ 474 h 474"/>
                  <a:gd name="T22" fmla="*/ 403 w 403"/>
                  <a:gd name="T23" fmla="*/ 474 h 474"/>
                  <a:gd name="T24" fmla="*/ 403 w 403"/>
                  <a:gd name="T25" fmla="*/ 0 h 474"/>
                  <a:gd name="T26" fmla="*/ 347 w 403"/>
                  <a:gd name="T27" fmla="*/ 0 h 4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403" h="474">
                    <a:moveTo>
                      <a:pt x="347" y="0"/>
                    </a:moveTo>
                    <a:lnTo>
                      <a:pt x="347" y="0"/>
                    </a:lnTo>
                    <a:lnTo>
                      <a:pt x="347" y="394"/>
                    </a:lnTo>
                    <a:lnTo>
                      <a:pt x="345" y="394"/>
                    </a:lnTo>
                    <a:lnTo>
                      <a:pt x="71" y="0"/>
                    </a:lnTo>
                    <a:lnTo>
                      <a:pt x="0" y="0"/>
                    </a:lnTo>
                    <a:lnTo>
                      <a:pt x="0" y="474"/>
                    </a:lnTo>
                    <a:lnTo>
                      <a:pt x="56" y="474"/>
                    </a:lnTo>
                    <a:lnTo>
                      <a:pt x="56" y="81"/>
                    </a:lnTo>
                    <a:lnTo>
                      <a:pt x="57" y="81"/>
                    </a:lnTo>
                    <a:lnTo>
                      <a:pt x="332" y="474"/>
                    </a:lnTo>
                    <a:lnTo>
                      <a:pt x="403" y="474"/>
                    </a:lnTo>
                    <a:lnTo>
                      <a:pt x="403" y="0"/>
                    </a:lnTo>
                    <a:lnTo>
                      <a:pt x="347" y="0"/>
                    </a:lnTo>
                    <a:close/>
                  </a:path>
                </a:pathLst>
              </a:custGeom>
              <a:solidFill>
                <a:srgbClr val="1F3366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39" name="Freeform 6">
                <a:extLst>
                  <a:ext uri="{FF2B5EF4-FFF2-40B4-BE49-F238E27FC236}">
                    <a16:creationId xmlns:a16="http://schemas.microsoft.com/office/drawing/2014/main" id="{EB572A00-3194-D74F-8EC5-330B2BF209D5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503" y="1677"/>
                <a:ext cx="165" cy="199"/>
              </a:xfrm>
              <a:custGeom>
                <a:avLst/>
                <a:gdLst>
                  <a:gd name="T0" fmla="*/ 14 w 275"/>
                  <a:gd name="T1" fmla="*/ 48 h 329"/>
                  <a:gd name="T2" fmla="*/ 14 w 275"/>
                  <a:gd name="T3" fmla="*/ 48 h 329"/>
                  <a:gd name="T4" fmla="*/ 139 w 275"/>
                  <a:gd name="T5" fmla="*/ 0 h 329"/>
                  <a:gd name="T6" fmla="*/ 270 w 275"/>
                  <a:gd name="T7" fmla="*/ 132 h 329"/>
                  <a:gd name="T8" fmla="*/ 270 w 275"/>
                  <a:gd name="T9" fmla="*/ 267 h 329"/>
                  <a:gd name="T10" fmla="*/ 275 w 275"/>
                  <a:gd name="T11" fmla="*/ 321 h 329"/>
                  <a:gd name="T12" fmla="*/ 225 w 275"/>
                  <a:gd name="T13" fmla="*/ 321 h 329"/>
                  <a:gd name="T14" fmla="*/ 221 w 275"/>
                  <a:gd name="T15" fmla="*/ 274 h 329"/>
                  <a:gd name="T16" fmla="*/ 220 w 275"/>
                  <a:gd name="T17" fmla="*/ 274 h 329"/>
                  <a:gd name="T18" fmla="*/ 117 w 275"/>
                  <a:gd name="T19" fmla="*/ 329 h 329"/>
                  <a:gd name="T20" fmla="*/ 0 w 275"/>
                  <a:gd name="T21" fmla="*/ 236 h 329"/>
                  <a:gd name="T22" fmla="*/ 198 w 275"/>
                  <a:gd name="T23" fmla="*/ 126 h 329"/>
                  <a:gd name="T24" fmla="*/ 218 w 275"/>
                  <a:gd name="T25" fmla="*/ 126 h 329"/>
                  <a:gd name="T26" fmla="*/ 218 w 275"/>
                  <a:gd name="T27" fmla="*/ 117 h 329"/>
                  <a:gd name="T28" fmla="*/ 140 w 275"/>
                  <a:gd name="T29" fmla="*/ 48 h 329"/>
                  <a:gd name="T30" fmla="*/ 47 w 275"/>
                  <a:gd name="T31" fmla="*/ 82 h 329"/>
                  <a:gd name="T32" fmla="*/ 14 w 275"/>
                  <a:gd name="T33" fmla="*/ 48 h 329"/>
                  <a:gd name="T34" fmla="*/ 166 w 275"/>
                  <a:gd name="T35" fmla="*/ 171 h 329"/>
                  <a:gd name="T36" fmla="*/ 166 w 275"/>
                  <a:gd name="T37" fmla="*/ 171 h 329"/>
                  <a:gd name="T38" fmla="*/ 57 w 275"/>
                  <a:gd name="T39" fmla="*/ 231 h 329"/>
                  <a:gd name="T40" fmla="*/ 125 w 275"/>
                  <a:gd name="T41" fmla="*/ 285 h 329"/>
                  <a:gd name="T42" fmla="*/ 218 w 275"/>
                  <a:gd name="T43" fmla="*/ 191 h 329"/>
                  <a:gd name="T44" fmla="*/ 218 w 275"/>
                  <a:gd name="T45" fmla="*/ 171 h 329"/>
                  <a:gd name="T46" fmla="*/ 166 w 275"/>
                  <a:gd name="T47" fmla="*/ 171 h 3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275" h="329">
                    <a:moveTo>
                      <a:pt x="14" y="48"/>
                    </a:moveTo>
                    <a:lnTo>
                      <a:pt x="14" y="48"/>
                    </a:lnTo>
                    <a:cubicBezTo>
                      <a:pt x="47" y="15"/>
                      <a:pt x="93" y="0"/>
                      <a:pt x="139" y="0"/>
                    </a:cubicBezTo>
                    <a:cubicBezTo>
                      <a:pt x="231" y="0"/>
                      <a:pt x="270" y="44"/>
                      <a:pt x="270" y="132"/>
                    </a:cubicBezTo>
                    <a:lnTo>
                      <a:pt x="270" y="267"/>
                    </a:lnTo>
                    <a:cubicBezTo>
                      <a:pt x="270" y="285"/>
                      <a:pt x="272" y="305"/>
                      <a:pt x="275" y="321"/>
                    </a:cubicBezTo>
                    <a:lnTo>
                      <a:pt x="225" y="321"/>
                    </a:lnTo>
                    <a:cubicBezTo>
                      <a:pt x="221" y="307"/>
                      <a:pt x="221" y="288"/>
                      <a:pt x="221" y="274"/>
                    </a:cubicBezTo>
                    <a:lnTo>
                      <a:pt x="220" y="274"/>
                    </a:lnTo>
                    <a:cubicBezTo>
                      <a:pt x="199" y="306"/>
                      <a:pt x="164" y="329"/>
                      <a:pt x="117" y="329"/>
                    </a:cubicBezTo>
                    <a:cubicBezTo>
                      <a:pt x="53" y="329"/>
                      <a:pt x="0" y="297"/>
                      <a:pt x="0" y="236"/>
                    </a:cubicBezTo>
                    <a:cubicBezTo>
                      <a:pt x="0" y="132"/>
                      <a:pt x="121" y="126"/>
                      <a:pt x="198" y="126"/>
                    </a:cubicBezTo>
                    <a:lnTo>
                      <a:pt x="218" y="126"/>
                    </a:lnTo>
                    <a:lnTo>
                      <a:pt x="218" y="117"/>
                    </a:lnTo>
                    <a:cubicBezTo>
                      <a:pt x="218" y="72"/>
                      <a:pt x="189" y="48"/>
                      <a:pt x="140" y="48"/>
                    </a:cubicBezTo>
                    <a:cubicBezTo>
                      <a:pt x="107" y="48"/>
                      <a:pt x="72" y="60"/>
                      <a:pt x="47" y="82"/>
                    </a:cubicBezTo>
                    <a:lnTo>
                      <a:pt x="14" y="48"/>
                    </a:lnTo>
                    <a:close/>
                    <a:moveTo>
                      <a:pt x="166" y="171"/>
                    </a:moveTo>
                    <a:lnTo>
                      <a:pt x="166" y="171"/>
                    </a:lnTo>
                    <a:cubicBezTo>
                      <a:pt x="99" y="171"/>
                      <a:pt x="57" y="189"/>
                      <a:pt x="57" y="231"/>
                    </a:cubicBezTo>
                    <a:cubicBezTo>
                      <a:pt x="57" y="270"/>
                      <a:pt x="86" y="285"/>
                      <a:pt x="125" y="285"/>
                    </a:cubicBezTo>
                    <a:cubicBezTo>
                      <a:pt x="186" y="285"/>
                      <a:pt x="216" y="242"/>
                      <a:pt x="218" y="191"/>
                    </a:cubicBezTo>
                    <a:lnTo>
                      <a:pt x="218" y="171"/>
                    </a:lnTo>
                    <a:lnTo>
                      <a:pt x="166" y="171"/>
                    </a:lnTo>
                    <a:close/>
                  </a:path>
                </a:pathLst>
              </a:custGeom>
              <a:solidFill>
                <a:srgbClr val="1F3366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40" name="Freeform 7">
                <a:extLst>
                  <a:ext uri="{FF2B5EF4-FFF2-40B4-BE49-F238E27FC236}">
                    <a16:creationId xmlns:a16="http://schemas.microsoft.com/office/drawing/2014/main" id="{85D58F8C-631B-7142-A4EC-56387576784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92" y="1628"/>
                <a:ext cx="129" cy="248"/>
              </a:xfrm>
              <a:custGeom>
                <a:avLst/>
                <a:gdLst>
                  <a:gd name="T0" fmla="*/ 213 w 216"/>
                  <a:gd name="T1" fmla="*/ 133 h 410"/>
                  <a:gd name="T2" fmla="*/ 213 w 216"/>
                  <a:gd name="T3" fmla="*/ 133 h 410"/>
                  <a:gd name="T4" fmla="*/ 121 w 216"/>
                  <a:gd name="T5" fmla="*/ 133 h 410"/>
                  <a:gd name="T6" fmla="*/ 121 w 216"/>
                  <a:gd name="T7" fmla="*/ 290 h 410"/>
                  <a:gd name="T8" fmla="*/ 168 w 216"/>
                  <a:gd name="T9" fmla="*/ 362 h 410"/>
                  <a:gd name="T10" fmla="*/ 214 w 216"/>
                  <a:gd name="T11" fmla="*/ 351 h 410"/>
                  <a:gd name="T12" fmla="*/ 216 w 216"/>
                  <a:gd name="T13" fmla="*/ 399 h 410"/>
                  <a:gd name="T14" fmla="*/ 155 w 216"/>
                  <a:gd name="T15" fmla="*/ 410 h 410"/>
                  <a:gd name="T16" fmla="*/ 69 w 216"/>
                  <a:gd name="T17" fmla="*/ 305 h 410"/>
                  <a:gd name="T18" fmla="*/ 69 w 216"/>
                  <a:gd name="T19" fmla="*/ 133 h 410"/>
                  <a:gd name="T20" fmla="*/ 0 w 216"/>
                  <a:gd name="T21" fmla="*/ 133 h 410"/>
                  <a:gd name="T22" fmla="*/ 0 w 216"/>
                  <a:gd name="T23" fmla="*/ 89 h 410"/>
                  <a:gd name="T24" fmla="*/ 69 w 216"/>
                  <a:gd name="T25" fmla="*/ 89 h 410"/>
                  <a:gd name="T26" fmla="*/ 69 w 216"/>
                  <a:gd name="T27" fmla="*/ 0 h 410"/>
                  <a:gd name="T28" fmla="*/ 121 w 216"/>
                  <a:gd name="T29" fmla="*/ 0 h 410"/>
                  <a:gd name="T30" fmla="*/ 121 w 216"/>
                  <a:gd name="T31" fmla="*/ 89 h 410"/>
                  <a:gd name="T32" fmla="*/ 213 w 216"/>
                  <a:gd name="T33" fmla="*/ 89 h 410"/>
                  <a:gd name="T34" fmla="*/ 213 w 216"/>
                  <a:gd name="T35" fmla="*/ 133 h 4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216" h="410">
                    <a:moveTo>
                      <a:pt x="213" y="133"/>
                    </a:moveTo>
                    <a:lnTo>
                      <a:pt x="213" y="133"/>
                    </a:lnTo>
                    <a:lnTo>
                      <a:pt x="121" y="133"/>
                    </a:lnTo>
                    <a:lnTo>
                      <a:pt x="121" y="290"/>
                    </a:lnTo>
                    <a:cubicBezTo>
                      <a:pt x="121" y="330"/>
                      <a:pt x="121" y="362"/>
                      <a:pt x="168" y="362"/>
                    </a:cubicBezTo>
                    <a:cubicBezTo>
                      <a:pt x="183" y="362"/>
                      <a:pt x="200" y="359"/>
                      <a:pt x="214" y="351"/>
                    </a:cubicBezTo>
                    <a:lnTo>
                      <a:pt x="216" y="399"/>
                    </a:lnTo>
                    <a:cubicBezTo>
                      <a:pt x="198" y="407"/>
                      <a:pt x="174" y="410"/>
                      <a:pt x="155" y="410"/>
                    </a:cubicBezTo>
                    <a:cubicBezTo>
                      <a:pt x="81" y="410"/>
                      <a:pt x="69" y="370"/>
                      <a:pt x="69" y="305"/>
                    </a:cubicBezTo>
                    <a:lnTo>
                      <a:pt x="69" y="133"/>
                    </a:lnTo>
                    <a:lnTo>
                      <a:pt x="0" y="133"/>
                    </a:lnTo>
                    <a:lnTo>
                      <a:pt x="0" y="89"/>
                    </a:lnTo>
                    <a:lnTo>
                      <a:pt x="69" y="89"/>
                    </a:lnTo>
                    <a:lnTo>
                      <a:pt x="69" y="0"/>
                    </a:lnTo>
                    <a:lnTo>
                      <a:pt x="121" y="0"/>
                    </a:lnTo>
                    <a:lnTo>
                      <a:pt x="121" y="89"/>
                    </a:lnTo>
                    <a:lnTo>
                      <a:pt x="213" y="89"/>
                    </a:lnTo>
                    <a:lnTo>
                      <a:pt x="213" y="133"/>
                    </a:lnTo>
                    <a:close/>
                  </a:path>
                </a:pathLst>
              </a:custGeom>
              <a:solidFill>
                <a:srgbClr val="1F3366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41" name="Freeform 8">
                <a:extLst>
                  <a:ext uri="{FF2B5EF4-FFF2-40B4-BE49-F238E27FC236}">
                    <a16:creationId xmlns:a16="http://schemas.microsoft.com/office/drawing/2014/main" id="{E38E258E-8D6A-E643-AA35-0A2C8EA84FF9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848" y="1585"/>
                <a:ext cx="46" cy="286"/>
              </a:xfrm>
              <a:custGeom>
                <a:avLst/>
                <a:gdLst>
                  <a:gd name="T0" fmla="*/ 38 w 76"/>
                  <a:gd name="T1" fmla="*/ 0 h 474"/>
                  <a:gd name="T2" fmla="*/ 38 w 76"/>
                  <a:gd name="T3" fmla="*/ 0 h 474"/>
                  <a:gd name="T4" fmla="*/ 76 w 76"/>
                  <a:gd name="T5" fmla="*/ 39 h 474"/>
                  <a:gd name="T6" fmla="*/ 38 w 76"/>
                  <a:gd name="T7" fmla="*/ 77 h 474"/>
                  <a:gd name="T8" fmla="*/ 0 w 76"/>
                  <a:gd name="T9" fmla="*/ 39 h 474"/>
                  <a:gd name="T10" fmla="*/ 38 w 76"/>
                  <a:gd name="T11" fmla="*/ 0 h 474"/>
                  <a:gd name="T12" fmla="*/ 12 w 76"/>
                  <a:gd name="T13" fmla="*/ 161 h 474"/>
                  <a:gd name="T14" fmla="*/ 12 w 76"/>
                  <a:gd name="T15" fmla="*/ 161 h 474"/>
                  <a:gd name="T16" fmla="*/ 64 w 76"/>
                  <a:gd name="T17" fmla="*/ 161 h 474"/>
                  <a:gd name="T18" fmla="*/ 64 w 76"/>
                  <a:gd name="T19" fmla="*/ 474 h 474"/>
                  <a:gd name="T20" fmla="*/ 12 w 76"/>
                  <a:gd name="T21" fmla="*/ 474 h 474"/>
                  <a:gd name="T22" fmla="*/ 12 w 76"/>
                  <a:gd name="T23" fmla="*/ 161 h 4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76" h="474">
                    <a:moveTo>
                      <a:pt x="38" y="0"/>
                    </a:moveTo>
                    <a:lnTo>
                      <a:pt x="38" y="0"/>
                    </a:lnTo>
                    <a:cubicBezTo>
                      <a:pt x="59" y="0"/>
                      <a:pt x="76" y="18"/>
                      <a:pt x="76" y="39"/>
                    </a:cubicBezTo>
                    <a:cubicBezTo>
                      <a:pt x="76" y="61"/>
                      <a:pt x="60" y="77"/>
                      <a:pt x="38" y="77"/>
                    </a:cubicBezTo>
                    <a:cubicBezTo>
                      <a:pt x="16" y="77"/>
                      <a:pt x="0" y="61"/>
                      <a:pt x="0" y="39"/>
                    </a:cubicBezTo>
                    <a:cubicBezTo>
                      <a:pt x="0" y="18"/>
                      <a:pt x="16" y="0"/>
                      <a:pt x="38" y="0"/>
                    </a:cubicBezTo>
                    <a:close/>
                    <a:moveTo>
                      <a:pt x="12" y="161"/>
                    </a:moveTo>
                    <a:lnTo>
                      <a:pt x="12" y="161"/>
                    </a:lnTo>
                    <a:lnTo>
                      <a:pt x="64" y="161"/>
                    </a:lnTo>
                    <a:lnTo>
                      <a:pt x="64" y="474"/>
                    </a:lnTo>
                    <a:lnTo>
                      <a:pt x="12" y="474"/>
                    </a:lnTo>
                    <a:lnTo>
                      <a:pt x="12" y="161"/>
                    </a:lnTo>
                    <a:close/>
                  </a:path>
                </a:pathLst>
              </a:custGeom>
              <a:solidFill>
                <a:srgbClr val="1F3366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42" name="Freeform 9">
                <a:extLst>
                  <a:ext uri="{FF2B5EF4-FFF2-40B4-BE49-F238E27FC236}">
                    <a16:creationId xmlns:a16="http://schemas.microsoft.com/office/drawing/2014/main" id="{BA069D83-6B58-DA4B-88D8-B26DE525E1C1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930" y="1677"/>
                <a:ext cx="201" cy="199"/>
              </a:xfrm>
              <a:custGeom>
                <a:avLst/>
                <a:gdLst>
                  <a:gd name="T0" fmla="*/ 168 w 335"/>
                  <a:gd name="T1" fmla="*/ 0 h 329"/>
                  <a:gd name="T2" fmla="*/ 168 w 335"/>
                  <a:gd name="T3" fmla="*/ 0 h 329"/>
                  <a:gd name="T4" fmla="*/ 335 w 335"/>
                  <a:gd name="T5" fmla="*/ 165 h 329"/>
                  <a:gd name="T6" fmla="*/ 168 w 335"/>
                  <a:gd name="T7" fmla="*/ 329 h 329"/>
                  <a:gd name="T8" fmla="*/ 0 w 335"/>
                  <a:gd name="T9" fmla="*/ 165 h 329"/>
                  <a:gd name="T10" fmla="*/ 168 w 335"/>
                  <a:gd name="T11" fmla="*/ 0 h 329"/>
                  <a:gd name="T12" fmla="*/ 168 w 335"/>
                  <a:gd name="T13" fmla="*/ 281 h 329"/>
                  <a:gd name="T14" fmla="*/ 168 w 335"/>
                  <a:gd name="T15" fmla="*/ 281 h 329"/>
                  <a:gd name="T16" fmla="*/ 279 w 335"/>
                  <a:gd name="T17" fmla="*/ 165 h 329"/>
                  <a:gd name="T18" fmla="*/ 168 w 335"/>
                  <a:gd name="T19" fmla="*/ 48 h 329"/>
                  <a:gd name="T20" fmla="*/ 57 w 335"/>
                  <a:gd name="T21" fmla="*/ 165 h 329"/>
                  <a:gd name="T22" fmla="*/ 168 w 335"/>
                  <a:gd name="T23" fmla="*/ 281 h 3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335" h="329">
                    <a:moveTo>
                      <a:pt x="168" y="0"/>
                    </a:moveTo>
                    <a:lnTo>
                      <a:pt x="168" y="0"/>
                    </a:lnTo>
                    <a:cubicBezTo>
                      <a:pt x="264" y="0"/>
                      <a:pt x="335" y="67"/>
                      <a:pt x="335" y="165"/>
                    </a:cubicBezTo>
                    <a:cubicBezTo>
                      <a:pt x="335" y="262"/>
                      <a:pt x="264" y="329"/>
                      <a:pt x="168" y="329"/>
                    </a:cubicBezTo>
                    <a:cubicBezTo>
                      <a:pt x="71" y="329"/>
                      <a:pt x="0" y="262"/>
                      <a:pt x="0" y="165"/>
                    </a:cubicBezTo>
                    <a:cubicBezTo>
                      <a:pt x="0" y="67"/>
                      <a:pt x="71" y="0"/>
                      <a:pt x="168" y="0"/>
                    </a:cubicBezTo>
                    <a:close/>
                    <a:moveTo>
                      <a:pt x="168" y="281"/>
                    </a:moveTo>
                    <a:lnTo>
                      <a:pt x="168" y="281"/>
                    </a:lnTo>
                    <a:cubicBezTo>
                      <a:pt x="235" y="281"/>
                      <a:pt x="279" y="230"/>
                      <a:pt x="279" y="165"/>
                    </a:cubicBezTo>
                    <a:cubicBezTo>
                      <a:pt x="279" y="99"/>
                      <a:pt x="235" y="48"/>
                      <a:pt x="168" y="48"/>
                    </a:cubicBezTo>
                    <a:cubicBezTo>
                      <a:pt x="100" y="48"/>
                      <a:pt x="57" y="99"/>
                      <a:pt x="57" y="165"/>
                    </a:cubicBezTo>
                    <a:cubicBezTo>
                      <a:pt x="57" y="230"/>
                      <a:pt x="100" y="281"/>
                      <a:pt x="168" y="281"/>
                    </a:cubicBezTo>
                    <a:close/>
                  </a:path>
                </a:pathLst>
              </a:custGeom>
              <a:solidFill>
                <a:srgbClr val="1F3366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43" name="Freeform 10">
                <a:extLst>
                  <a:ext uri="{FF2B5EF4-FFF2-40B4-BE49-F238E27FC236}">
                    <a16:creationId xmlns:a16="http://schemas.microsoft.com/office/drawing/2014/main" id="{3F3678EF-D471-FF42-B26A-64E8B6E5037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73" y="1677"/>
                <a:ext cx="166" cy="194"/>
              </a:xfrm>
              <a:custGeom>
                <a:avLst/>
                <a:gdLst>
                  <a:gd name="T0" fmla="*/ 3 w 276"/>
                  <a:gd name="T1" fmla="*/ 82 h 321"/>
                  <a:gd name="T2" fmla="*/ 3 w 276"/>
                  <a:gd name="T3" fmla="*/ 82 h 321"/>
                  <a:gd name="T4" fmla="*/ 0 w 276"/>
                  <a:gd name="T5" fmla="*/ 8 h 321"/>
                  <a:gd name="T6" fmla="*/ 50 w 276"/>
                  <a:gd name="T7" fmla="*/ 8 h 321"/>
                  <a:gd name="T8" fmla="*/ 51 w 276"/>
                  <a:gd name="T9" fmla="*/ 60 h 321"/>
                  <a:gd name="T10" fmla="*/ 52 w 276"/>
                  <a:gd name="T11" fmla="*/ 60 h 321"/>
                  <a:gd name="T12" fmla="*/ 157 w 276"/>
                  <a:gd name="T13" fmla="*/ 0 h 321"/>
                  <a:gd name="T14" fmla="*/ 276 w 276"/>
                  <a:gd name="T15" fmla="*/ 128 h 321"/>
                  <a:gd name="T16" fmla="*/ 276 w 276"/>
                  <a:gd name="T17" fmla="*/ 321 h 321"/>
                  <a:gd name="T18" fmla="*/ 224 w 276"/>
                  <a:gd name="T19" fmla="*/ 321 h 321"/>
                  <a:gd name="T20" fmla="*/ 224 w 276"/>
                  <a:gd name="T21" fmla="*/ 133 h 321"/>
                  <a:gd name="T22" fmla="*/ 152 w 276"/>
                  <a:gd name="T23" fmla="*/ 48 h 321"/>
                  <a:gd name="T24" fmla="*/ 55 w 276"/>
                  <a:gd name="T25" fmla="*/ 169 h 321"/>
                  <a:gd name="T26" fmla="*/ 55 w 276"/>
                  <a:gd name="T27" fmla="*/ 321 h 321"/>
                  <a:gd name="T28" fmla="*/ 3 w 276"/>
                  <a:gd name="T29" fmla="*/ 321 h 321"/>
                  <a:gd name="T30" fmla="*/ 3 w 276"/>
                  <a:gd name="T31" fmla="*/ 82 h 3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276" h="321">
                    <a:moveTo>
                      <a:pt x="3" y="82"/>
                    </a:moveTo>
                    <a:lnTo>
                      <a:pt x="3" y="82"/>
                    </a:lnTo>
                    <a:cubicBezTo>
                      <a:pt x="3" y="54"/>
                      <a:pt x="0" y="29"/>
                      <a:pt x="0" y="8"/>
                    </a:cubicBezTo>
                    <a:lnTo>
                      <a:pt x="50" y="8"/>
                    </a:lnTo>
                    <a:cubicBezTo>
                      <a:pt x="50" y="25"/>
                      <a:pt x="51" y="42"/>
                      <a:pt x="51" y="60"/>
                    </a:cubicBezTo>
                    <a:lnTo>
                      <a:pt x="52" y="60"/>
                    </a:lnTo>
                    <a:cubicBezTo>
                      <a:pt x="66" y="29"/>
                      <a:pt x="105" y="0"/>
                      <a:pt x="157" y="0"/>
                    </a:cubicBezTo>
                    <a:cubicBezTo>
                      <a:pt x="239" y="0"/>
                      <a:pt x="276" y="52"/>
                      <a:pt x="276" y="128"/>
                    </a:cubicBezTo>
                    <a:lnTo>
                      <a:pt x="276" y="321"/>
                    </a:lnTo>
                    <a:lnTo>
                      <a:pt x="224" y="321"/>
                    </a:lnTo>
                    <a:lnTo>
                      <a:pt x="224" y="133"/>
                    </a:lnTo>
                    <a:cubicBezTo>
                      <a:pt x="224" y="81"/>
                      <a:pt x="201" y="48"/>
                      <a:pt x="152" y="48"/>
                    </a:cubicBezTo>
                    <a:cubicBezTo>
                      <a:pt x="84" y="48"/>
                      <a:pt x="55" y="97"/>
                      <a:pt x="55" y="169"/>
                    </a:cubicBezTo>
                    <a:lnTo>
                      <a:pt x="55" y="321"/>
                    </a:lnTo>
                    <a:lnTo>
                      <a:pt x="3" y="321"/>
                    </a:lnTo>
                    <a:lnTo>
                      <a:pt x="3" y="82"/>
                    </a:lnTo>
                    <a:close/>
                  </a:path>
                </a:pathLst>
              </a:custGeom>
              <a:solidFill>
                <a:srgbClr val="1F3366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44" name="Freeform 11">
                <a:extLst>
                  <a:ext uri="{FF2B5EF4-FFF2-40B4-BE49-F238E27FC236}">
                    <a16:creationId xmlns:a16="http://schemas.microsoft.com/office/drawing/2014/main" id="{4096063A-D997-8644-9B45-A681CF16A254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2380" y="1677"/>
                <a:ext cx="165" cy="199"/>
              </a:xfrm>
              <a:custGeom>
                <a:avLst/>
                <a:gdLst>
                  <a:gd name="T0" fmla="*/ 14 w 274"/>
                  <a:gd name="T1" fmla="*/ 48 h 329"/>
                  <a:gd name="T2" fmla="*/ 14 w 274"/>
                  <a:gd name="T3" fmla="*/ 48 h 329"/>
                  <a:gd name="T4" fmla="*/ 139 w 274"/>
                  <a:gd name="T5" fmla="*/ 0 h 329"/>
                  <a:gd name="T6" fmla="*/ 270 w 274"/>
                  <a:gd name="T7" fmla="*/ 132 h 329"/>
                  <a:gd name="T8" fmla="*/ 270 w 274"/>
                  <a:gd name="T9" fmla="*/ 267 h 329"/>
                  <a:gd name="T10" fmla="*/ 274 w 274"/>
                  <a:gd name="T11" fmla="*/ 321 h 329"/>
                  <a:gd name="T12" fmla="*/ 224 w 274"/>
                  <a:gd name="T13" fmla="*/ 321 h 329"/>
                  <a:gd name="T14" fmla="*/ 221 w 274"/>
                  <a:gd name="T15" fmla="*/ 274 h 329"/>
                  <a:gd name="T16" fmla="*/ 219 w 274"/>
                  <a:gd name="T17" fmla="*/ 274 h 329"/>
                  <a:gd name="T18" fmla="*/ 116 w 274"/>
                  <a:gd name="T19" fmla="*/ 329 h 329"/>
                  <a:gd name="T20" fmla="*/ 0 w 274"/>
                  <a:gd name="T21" fmla="*/ 236 h 329"/>
                  <a:gd name="T22" fmla="*/ 197 w 274"/>
                  <a:gd name="T23" fmla="*/ 126 h 329"/>
                  <a:gd name="T24" fmla="*/ 217 w 274"/>
                  <a:gd name="T25" fmla="*/ 126 h 329"/>
                  <a:gd name="T26" fmla="*/ 217 w 274"/>
                  <a:gd name="T27" fmla="*/ 117 h 329"/>
                  <a:gd name="T28" fmla="*/ 140 w 274"/>
                  <a:gd name="T29" fmla="*/ 48 h 329"/>
                  <a:gd name="T30" fmla="*/ 47 w 274"/>
                  <a:gd name="T31" fmla="*/ 82 h 329"/>
                  <a:gd name="T32" fmla="*/ 14 w 274"/>
                  <a:gd name="T33" fmla="*/ 48 h 329"/>
                  <a:gd name="T34" fmla="*/ 165 w 274"/>
                  <a:gd name="T35" fmla="*/ 171 h 329"/>
                  <a:gd name="T36" fmla="*/ 165 w 274"/>
                  <a:gd name="T37" fmla="*/ 171 h 329"/>
                  <a:gd name="T38" fmla="*/ 56 w 274"/>
                  <a:gd name="T39" fmla="*/ 231 h 329"/>
                  <a:gd name="T40" fmla="*/ 125 w 274"/>
                  <a:gd name="T41" fmla="*/ 285 h 329"/>
                  <a:gd name="T42" fmla="*/ 217 w 274"/>
                  <a:gd name="T43" fmla="*/ 191 h 329"/>
                  <a:gd name="T44" fmla="*/ 217 w 274"/>
                  <a:gd name="T45" fmla="*/ 171 h 329"/>
                  <a:gd name="T46" fmla="*/ 165 w 274"/>
                  <a:gd name="T47" fmla="*/ 171 h 3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274" h="329">
                    <a:moveTo>
                      <a:pt x="14" y="48"/>
                    </a:moveTo>
                    <a:lnTo>
                      <a:pt x="14" y="48"/>
                    </a:lnTo>
                    <a:cubicBezTo>
                      <a:pt x="46" y="15"/>
                      <a:pt x="93" y="0"/>
                      <a:pt x="139" y="0"/>
                    </a:cubicBezTo>
                    <a:cubicBezTo>
                      <a:pt x="231" y="0"/>
                      <a:pt x="270" y="44"/>
                      <a:pt x="270" y="132"/>
                    </a:cubicBezTo>
                    <a:lnTo>
                      <a:pt x="270" y="267"/>
                    </a:lnTo>
                    <a:cubicBezTo>
                      <a:pt x="270" y="285"/>
                      <a:pt x="272" y="305"/>
                      <a:pt x="274" y="321"/>
                    </a:cubicBezTo>
                    <a:lnTo>
                      <a:pt x="224" y="321"/>
                    </a:lnTo>
                    <a:cubicBezTo>
                      <a:pt x="221" y="307"/>
                      <a:pt x="221" y="288"/>
                      <a:pt x="221" y="274"/>
                    </a:cubicBezTo>
                    <a:lnTo>
                      <a:pt x="219" y="274"/>
                    </a:lnTo>
                    <a:cubicBezTo>
                      <a:pt x="199" y="306"/>
                      <a:pt x="164" y="329"/>
                      <a:pt x="116" y="329"/>
                    </a:cubicBezTo>
                    <a:cubicBezTo>
                      <a:pt x="53" y="329"/>
                      <a:pt x="0" y="297"/>
                      <a:pt x="0" y="236"/>
                    </a:cubicBezTo>
                    <a:cubicBezTo>
                      <a:pt x="0" y="132"/>
                      <a:pt x="120" y="126"/>
                      <a:pt x="197" y="126"/>
                    </a:cubicBezTo>
                    <a:lnTo>
                      <a:pt x="217" y="126"/>
                    </a:lnTo>
                    <a:lnTo>
                      <a:pt x="217" y="117"/>
                    </a:lnTo>
                    <a:cubicBezTo>
                      <a:pt x="217" y="72"/>
                      <a:pt x="189" y="48"/>
                      <a:pt x="140" y="48"/>
                    </a:cubicBezTo>
                    <a:cubicBezTo>
                      <a:pt x="106" y="48"/>
                      <a:pt x="72" y="60"/>
                      <a:pt x="47" y="82"/>
                    </a:cubicBezTo>
                    <a:lnTo>
                      <a:pt x="14" y="48"/>
                    </a:lnTo>
                    <a:close/>
                    <a:moveTo>
                      <a:pt x="165" y="171"/>
                    </a:moveTo>
                    <a:lnTo>
                      <a:pt x="165" y="171"/>
                    </a:lnTo>
                    <a:cubicBezTo>
                      <a:pt x="99" y="171"/>
                      <a:pt x="56" y="189"/>
                      <a:pt x="56" y="231"/>
                    </a:cubicBezTo>
                    <a:cubicBezTo>
                      <a:pt x="56" y="270"/>
                      <a:pt x="86" y="285"/>
                      <a:pt x="125" y="285"/>
                    </a:cubicBezTo>
                    <a:cubicBezTo>
                      <a:pt x="185" y="285"/>
                      <a:pt x="216" y="242"/>
                      <a:pt x="217" y="191"/>
                    </a:cubicBezTo>
                    <a:lnTo>
                      <a:pt x="217" y="171"/>
                    </a:lnTo>
                    <a:lnTo>
                      <a:pt x="165" y="171"/>
                    </a:lnTo>
                    <a:close/>
                  </a:path>
                </a:pathLst>
              </a:custGeom>
              <a:solidFill>
                <a:srgbClr val="1F3366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45" name="Freeform 12">
                <a:extLst>
                  <a:ext uri="{FF2B5EF4-FFF2-40B4-BE49-F238E27FC236}">
                    <a16:creationId xmlns:a16="http://schemas.microsoft.com/office/drawing/2014/main" id="{93E7CAF6-9990-B242-9889-9111A9BD2D4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97" y="1585"/>
                <a:ext cx="31" cy="286"/>
              </a:xfrm>
              <a:custGeom>
                <a:avLst/>
                <a:gdLst>
                  <a:gd name="T0" fmla="*/ 0 w 52"/>
                  <a:gd name="T1" fmla="*/ 474 h 474"/>
                  <a:gd name="T2" fmla="*/ 0 w 52"/>
                  <a:gd name="T3" fmla="*/ 474 h 474"/>
                  <a:gd name="T4" fmla="*/ 52 w 52"/>
                  <a:gd name="T5" fmla="*/ 474 h 474"/>
                  <a:gd name="T6" fmla="*/ 52 w 52"/>
                  <a:gd name="T7" fmla="*/ 0 h 474"/>
                  <a:gd name="T8" fmla="*/ 0 w 52"/>
                  <a:gd name="T9" fmla="*/ 0 h 474"/>
                  <a:gd name="T10" fmla="*/ 0 w 52"/>
                  <a:gd name="T11" fmla="*/ 474 h 4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2" h="474">
                    <a:moveTo>
                      <a:pt x="0" y="474"/>
                    </a:moveTo>
                    <a:lnTo>
                      <a:pt x="0" y="474"/>
                    </a:lnTo>
                    <a:lnTo>
                      <a:pt x="52" y="474"/>
                    </a:lnTo>
                    <a:lnTo>
                      <a:pt x="52" y="0"/>
                    </a:lnTo>
                    <a:lnTo>
                      <a:pt x="0" y="0"/>
                    </a:lnTo>
                    <a:lnTo>
                      <a:pt x="0" y="474"/>
                    </a:lnTo>
                    <a:close/>
                  </a:path>
                </a:pathLst>
              </a:custGeom>
              <a:solidFill>
                <a:srgbClr val="1F3366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46" name="Freeform 13">
                <a:extLst>
                  <a:ext uri="{FF2B5EF4-FFF2-40B4-BE49-F238E27FC236}">
                    <a16:creationId xmlns:a16="http://schemas.microsoft.com/office/drawing/2014/main" id="{B301714D-9F92-1A45-A046-1048640D6B9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80" y="1585"/>
                <a:ext cx="220" cy="286"/>
              </a:xfrm>
              <a:custGeom>
                <a:avLst/>
                <a:gdLst>
                  <a:gd name="T0" fmla="*/ 310 w 366"/>
                  <a:gd name="T1" fmla="*/ 0 h 474"/>
                  <a:gd name="T2" fmla="*/ 310 w 366"/>
                  <a:gd name="T3" fmla="*/ 0 h 474"/>
                  <a:gd name="T4" fmla="*/ 310 w 366"/>
                  <a:gd name="T5" fmla="*/ 201 h 474"/>
                  <a:gd name="T6" fmla="*/ 57 w 366"/>
                  <a:gd name="T7" fmla="*/ 201 h 474"/>
                  <a:gd name="T8" fmla="*/ 57 w 366"/>
                  <a:gd name="T9" fmla="*/ 0 h 474"/>
                  <a:gd name="T10" fmla="*/ 0 w 366"/>
                  <a:gd name="T11" fmla="*/ 0 h 474"/>
                  <a:gd name="T12" fmla="*/ 0 w 366"/>
                  <a:gd name="T13" fmla="*/ 474 h 474"/>
                  <a:gd name="T14" fmla="*/ 57 w 366"/>
                  <a:gd name="T15" fmla="*/ 474 h 474"/>
                  <a:gd name="T16" fmla="*/ 57 w 366"/>
                  <a:gd name="T17" fmla="*/ 253 h 474"/>
                  <a:gd name="T18" fmla="*/ 310 w 366"/>
                  <a:gd name="T19" fmla="*/ 253 h 474"/>
                  <a:gd name="T20" fmla="*/ 310 w 366"/>
                  <a:gd name="T21" fmla="*/ 474 h 474"/>
                  <a:gd name="T22" fmla="*/ 366 w 366"/>
                  <a:gd name="T23" fmla="*/ 474 h 474"/>
                  <a:gd name="T24" fmla="*/ 366 w 366"/>
                  <a:gd name="T25" fmla="*/ 0 h 474"/>
                  <a:gd name="T26" fmla="*/ 310 w 366"/>
                  <a:gd name="T27" fmla="*/ 0 h 4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366" h="474">
                    <a:moveTo>
                      <a:pt x="310" y="0"/>
                    </a:moveTo>
                    <a:lnTo>
                      <a:pt x="310" y="0"/>
                    </a:lnTo>
                    <a:lnTo>
                      <a:pt x="310" y="201"/>
                    </a:lnTo>
                    <a:lnTo>
                      <a:pt x="57" y="201"/>
                    </a:lnTo>
                    <a:lnTo>
                      <a:pt x="57" y="0"/>
                    </a:lnTo>
                    <a:lnTo>
                      <a:pt x="0" y="0"/>
                    </a:lnTo>
                    <a:lnTo>
                      <a:pt x="0" y="474"/>
                    </a:lnTo>
                    <a:lnTo>
                      <a:pt x="57" y="474"/>
                    </a:lnTo>
                    <a:lnTo>
                      <a:pt x="57" y="253"/>
                    </a:lnTo>
                    <a:lnTo>
                      <a:pt x="310" y="253"/>
                    </a:lnTo>
                    <a:lnTo>
                      <a:pt x="310" y="474"/>
                    </a:lnTo>
                    <a:lnTo>
                      <a:pt x="366" y="474"/>
                    </a:lnTo>
                    <a:lnTo>
                      <a:pt x="366" y="0"/>
                    </a:lnTo>
                    <a:lnTo>
                      <a:pt x="310" y="0"/>
                    </a:lnTo>
                    <a:close/>
                  </a:path>
                </a:pathLst>
              </a:custGeom>
              <a:solidFill>
                <a:srgbClr val="CF3829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47" name="Freeform 14">
                <a:extLst>
                  <a:ext uri="{FF2B5EF4-FFF2-40B4-BE49-F238E27FC236}">
                    <a16:creationId xmlns:a16="http://schemas.microsoft.com/office/drawing/2014/main" id="{6D21D93B-D9E1-8E47-AF2C-3C247270DD3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65" y="1585"/>
                <a:ext cx="33" cy="286"/>
              </a:xfrm>
              <a:custGeom>
                <a:avLst/>
                <a:gdLst>
                  <a:gd name="T0" fmla="*/ 0 w 56"/>
                  <a:gd name="T1" fmla="*/ 474 h 474"/>
                  <a:gd name="T2" fmla="*/ 0 w 56"/>
                  <a:gd name="T3" fmla="*/ 474 h 474"/>
                  <a:gd name="T4" fmla="*/ 56 w 56"/>
                  <a:gd name="T5" fmla="*/ 474 h 474"/>
                  <a:gd name="T6" fmla="*/ 56 w 56"/>
                  <a:gd name="T7" fmla="*/ 0 h 474"/>
                  <a:gd name="T8" fmla="*/ 0 w 56"/>
                  <a:gd name="T9" fmla="*/ 0 h 474"/>
                  <a:gd name="T10" fmla="*/ 0 w 56"/>
                  <a:gd name="T11" fmla="*/ 474 h 4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6" h="474">
                    <a:moveTo>
                      <a:pt x="0" y="474"/>
                    </a:moveTo>
                    <a:lnTo>
                      <a:pt x="0" y="474"/>
                    </a:lnTo>
                    <a:lnTo>
                      <a:pt x="56" y="474"/>
                    </a:lnTo>
                    <a:lnTo>
                      <a:pt x="56" y="0"/>
                    </a:lnTo>
                    <a:lnTo>
                      <a:pt x="0" y="0"/>
                    </a:lnTo>
                    <a:lnTo>
                      <a:pt x="0" y="474"/>
                    </a:lnTo>
                    <a:close/>
                  </a:path>
                </a:pathLst>
              </a:custGeom>
              <a:solidFill>
                <a:srgbClr val="CF3829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48" name="Freeform 15">
                <a:extLst>
                  <a:ext uri="{FF2B5EF4-FFF2-40B4-BE49-F238E27FC236}">
                    <a16:creationId xmlns:a16="http://schemas.microsoft.com/office/drawing/2014/main" id="{44E35D0F-4F10-E242-8BEA-14849E6CACA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28" y="1585"/>
                <a:ext cx="253" cy="286"/>
              </a:xfrm>
              <a:custGeom>
                <a:avLst/>
                <a:gdLst>
                  <a:gd name="T0" fmla="*/ 361 w 421"/>
                  <a:gd name="T1" fmla="*/ 0 h 474"/>
                  <a:gd name="T2" fmla="*/ 361 w 421"/>
                  <a:gd name="T3" fmla="*/ 0 h 474"/>
                  <a:gd name="T4" fmla="*/ 211 w 421"/>
                  <a:gd name="T5" fmla="*/ 390 h 474"/>
                  <a:gd name="T6" fmla="*/ 209 w 421"/>
                  <a:gd name="T7" fmla="*/ 390 h 474"/>
                  <a:gd name="T8" fmla="*/ 63 w 421"/>
                  <a:gd name="T9" fmla="*/ 0 h 474"/>
                  <a:gd name="T10" fmla="*/ 0 w 421"/>
                  <a:gd name="T11" fmla="*/ 0 h 474"/>
                  <a:gd name="T12" fmla="*/ 181 w 421"/>
                  <a:gd name="T13" fmla="*/ 474 h 474"/>
                  <a:gd name="T14" fmla="*/ 235 w 421"/>
                  <a:gd name="T15" fmla="*/ 474 h 474"/>
                  <a:gd name="T16" fmla="*/ 421 w 421"/>
                  <a:gd name="T17" fmla="*/ 0 h 474"/>
                  <a:gd name="T18" fmla="*/ 361 w 421"/>
                  <a:gd name="T19" fmla="*/ 0 h 4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21" h="474">
                    <a:moveTo>
                      <a:pt x="361" y="0"/>
                    </a:moveTo>
                    <a:lnTo>
                      <a:pt x="361" y="0"/>
                    </a:lnTo>
                    <a:lnTo>
                      <a:pt x="211" y="390"/>
                    </a:lnTo>
                    <a:lnTo>
                      <a:pt x="209" y="390"/>
                    </a:lnTo>
                    <a:lnTo>
                      <a:pt x="63" y="0"/>
                    </a:lnTo>
                    <a:lnTo>
                      <a:pt x="0" y="0"/>
                    </a:lnTo>
                    <a:lnTo>
                      <a:pt x="181" y="474"/>
                    </a:lnTo>
                    <a:lnTo>
                      <a:pt x="235" y="474"/>
                    </a:lnTo>
                    <a:lnTo>
                      <a:pt x="421" y="0"/>
                    </a:lnTo>
                    <a:lnTo>
                      <a:pt x="361" y="0"/>
                    </a:lnTo>
                    <a:close/>
                  </a:path>
                </a:pathLst>
              </a:custGeom>
              <a:solidFill>
                <a:srgbClr val="CF3829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49" name="Freeform 16">
                <a:extLst>
                  <a:ext uri="{FF2B5EF4-FFF2-40B4-BE49-F238E27FC236}">
                    <a16:creationId xmlns:a16="http://schemas.microsoft.com/office/drawing/2014/main" id="{B13929CF-847F-D84C-B923-41164D6161A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96" y="1938"/>
                <a:ext cx="253" cy="300"/>
              </a:xfrm>
              <a:custGeom>
                <a:avLst/>
                <a:gdLst>
                  <a:gd name="T0" fmla="*/ 359 w 420"/>
                  <a:gd name="T1" fmla="*/ 109 h 497"/>
                  <a:gd name="T2" fmla="*/ 359 w 420"/>
                  <a:gd name="T3" fmla="*/ 109 h 497"/>
                  <a:gd name="T4" fmla="*/ 240 w 420"/>
                  <a:gd name="T5" fmla="*/ 52 h 497"/>
                  <a:gd name="T6" fmla="*/ 60 w 420"/>
                  <a:gd name="T7" fmla="*/ 249 h 497"/>
                  <a:gd name="T8" fmla="*/ 240 w 420"/>
                  <a:gd name="T9" fmla="*/ 445 h 497"/>
                  <a:gd name="T10" fmla="*/ 378 w 420"/>
                  <a:gd name="T11" fmla="*/ 379 h 497"/>
                  <a:gd name="T12" fmla="*/ 420 w 420"/>
                  <a:gd name="T13" fmla="*/ 415 h 497"/>
                  <a:gd name="T14" fmla="*/ 240 w 420"/>
                  <a:gd name="T15" fmla="*/ 497 h 497"/>
                  <a:gd name="T16" fmla="*/ 0 w 420"/>
                  <a:gd name="T17" fmla="*/ 249 h 497"/>
                  <a:gd name="T18" fmla="*/ 240 w 420"/>
                  <a:gd name="T19" fmla="*/ 0 h 497"/>
                  <a:gd name="T20" fmla="*/ 408 w 420"/>
                  <a:gd name="T21" fmla="*/ 74 h 497"/>
                  <a:gd name="T22" fmla="*/ 359 w 420"/>
                  <a:gd name="T23" fmla="*/ 109 h 4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420" h="497">
                    <a:moveTo>
                      <a:pt x="359" y="109"/>
                    </a:moveTo>
                    <a:lnTo>
                      <a:pt x="359" y="109"/>
                    </a:lnTo>
                    <a:cubicBezTo>
                      <a:pt x="331" y="71"/>
                      <a:pt x="286" y="52"/>
                      <a:pt x="240" y="52"/>
                    </a:cubicBezTo>
                    <a:cubicBezTo>
                      <a:pt x="135" y="52"/>
                      <a:pt x="60" y="145"/>
                      <a:pt x="60" y="249"/>
                    </a:cubicBezTo>
                    <a:cubicBezTo>
                      <a:pt x="60" y="358"/>
                      <a:pt x="134" y="445"/>
                      <a:pt x="240" y="445"/>
                    </a:cubicBezTo>
                    <a:cubicBezTo>
                      <a:pt x="298" y="445"/>
                      <a:pt x="344" y="422"/>
                      <a:pt x="378" y="379"/>
                    </a:cubicBezTo>
                    <a:lnTo>
                      <a:pt x="420" y="415"/>
                    </a:lnTo>
                    <a:cubicBezTo>
                      <a:pt x="378" y="471"/>
                      <a:pt x="316" y="497"/>
                      <a:pt x="240" y="497"/>
                    </a:cubicBezTo>
                    <a:cubicBezTo>
                      <a:pt x="105" y="497"/>
                      <a:pt x="0" y="392"/>
                      <a:pt x="0" y="249"/>
                    </a:cubicBezTo>
                    <a:cubicBezTo>
                      <a:pt x="0" y="109"/>
                      <a:pt x="100" y="0"/>
                      <a:pt x="240" y="0"/>
                    </a:cubicBezTo>
                    <a:cubicBezTo>
                      <a:pt x="305" y="0"/>
                      <a:pt x="368" y="22"/>
                      <a:pt x="408" y="74"/>
                    </a:cubicBezTo>
                    <a:lnTo>
                      <a:pt x="359" y="109"/>
                    </a:lnTo>
                    <a:close/>
                  </a:path>
                </a:pathLst>
              </a:custGeom>
              <a:solidFill>
                <a:srgbClr val="1F3366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50" name="Freeform 17">
                <a:extLst>
                  <a:ext uri="{FF2B5EF4-FFF2-40B4-BE49-F238E27FC236}">
                    <a16:creationId xmlns:a16="http://schemas.microsoft.com/office/drawing/2014/main" id="{9344C2AF-D947-7B45-B693-BC8D9AADBDE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82" y="2042"/>
                <a:ext cx="166" cy="194"/>
              </a:xfrm>
              <a:custGeom>
                <a:avLst/>
                <a:gdLst>
                  <a:gd name="T0" fmla="*/ 273 w 276"/>
                  <a:gd name="T1" fmla="*/ 239 h 321"/>
                  <a:gd name="T2" fmla="*/ 273 w 276"/>
                  <a:gd name="T3" fmla="*/ 239 h 321"/>
                  <a:gd name="T4" fmla="*/ 276 w 276"/>
                  <a:gd name="T5" fmla="*/ 313 h 321"/>
                  <a:gd name="T6" fmla="*/ 226 w 276"/>
                  <a:gd name="T7" fmla="*/ 313 h 321"/>
                  <a:gd name="T8" fmla="*/ 225 w 276"/>
                  <a:gd name="T9" fmla="*/ 262 h 321"/>
                  <a:gd name="T10" fmla="*/ 224 w 276"/>
                  <a:gd name="T11" fmla="*/ 262 h 321"/>
                  <a:gd name="T12" fmla="*/ 119 w 276"/>
                  <a:gd name="T13" fmla="*/ 321 h 321"/>
                  <a:gd name="T14" fmla="*/ 0 w 276"/>
                  <a:gd name="T15" fmla="*/ 194 h 321"/>
                  <a:gd name="T16" fmla="*/ 0 w 276"/>
                  <a:gd name="T17" fmla="*/ 0 h 321"/>
                  <a:gd name="T18" fmla="*/ 52 w 276"/>
                  <a:gd name="T19" fmla="*/ 0 h 321"/>
                  <a:gd name="T20" fmla="*/ 52 w 276"/>
                  <a:gd name="T21" fmla="*/ 188 h 321"/>
                  <a:gd name="T22" fmla="*/ 124 w 276"/>
                  <a:gd name="T23" fmla="*/ 273 h 321"/>
                  <a:gd name="T24" fmla="*/ 221 w 276"/>
                  <a:gd name="T25" fmla="*/ 153 h 321"/>
                  <a:gd name="T26" fmla="*/ 221 w 276"/>
                  <a:gd name="T27" fmla="*/ 0 h 321"/>
                  <a:gd name="T28" fmla="*/ 273 w 276"/>
                  <a:gd name="T29" fmla="*/ 0 h 321"/>
                  <a:gd name="T30" fmla="*/ 273 w 276"/>
                  <a:gd name="T31" fmla="*/ 239 h 3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276" h="321">
                    <a:moveTo>
                      <a:pt x="273" y="239"/>
                    </a:moveTo>
                    <a:lnTo>
                      <a:pt x="273" y="239"/>
                    </a:lnTo>
                    <a:cubicBezTo>
                      <a:pt x="273" y="268"/>
                      <a:pt x="276" y="293"/>
                      <a:pt x="276" y="313"/>
                    </a:cubicBezTo>
                    <a:lnTo>
                      <a:pt x="226" y="313"/>
                    </a:lnTo>
                    <a:cubicBezTo>
                      <a:pt x="226" y="297"/>
                      <a:pt x="225" y="279"/>
                      <a:pt x="225" y="262"/>
                    </a:cubicBezTo>
                    <a:lnTo>
                      <a:pt x="224" y="262"/>
                    </a:lnTo>
                    <a:cubicBezTo>
                      <a:pt x="210" y="293"/>
                      <a:pt x="171" y="321"/>
                      <a:pt x="119" y="321"/>
                    </a:cubicBezTo>
                    <a:cubicBezTo>
                      <a:pt x="37" y="321"/>
                      <a:pt x="0" y="269"/>
                      <a:pt x="0" y="194"/>
                    </a:cubicBezTo>
                    <a:lnTo>
                      <a:pt x="0" y="0"/>
                    </a:lnTo>
                    <a:lnTo>
                      <a:pt x="52" y="0"/>
                    </a:lnTo>
                    <a:lnTo>
                      <a:pt x="52" y="188"/>
                    </a:lnTo>
                    <a:cubicBezTo>
                      <a:pt x="52" y="241"/>
                      <a:pt x="75" y="273"/>
                      <a:pt x="124" y="273"/>
                    </a:cubicBezTo>
                    <a:cubicBezTo>
                      <a:pt x="192" y="273"/>
                      <a:pt x="221" y="224"/>
                      <a:pt x="221" y="153"/>
                    </a:cubicBezTo>
                    <a:lnTo>
                      <a:pt x="221" y="0"/>
                    </a:lnTo>
                    <a:lnTo>
                      <a:pt x="273" y="0"/>
                    </a:lnTo>
                    <a:lnTo>
                      <a:pt x="273" y="239"/>
                    </a:lnTo>
                    <a:close/>
                  </a:path>
                </a:pathLst>
              </a:custGeom>
              <a:solidFill>
                <a:srgbClr val="1F3366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51" name="Freeform 18">
                <a:extLst>
                  <a:ext uri="{FF2B5EF4-FFF2-40B4-BE49-F238E27FC236}">
                    <a16:creationId xmlns:a16="http://schemas.microsoft.com/office/drawing/2014/main" id="{FAE12492-BC70-2041-95FA-8959CD293CD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99" y="2037"/>
                <a:ext cx="107" cy="194"/>
              </a:xfrm>
              <a:custGeom>
                <a:avLst/>
                <a:gdLst>
                  <a:gd name="T0" fmla="*/ 2 w 177"/>
                  <a:gd name="T1" fmla="*/ 83 h 321"/>
                  <a:gd name="T2" fmla="*/ 2 w 177"/>
                  <a:gd name="T3" fmla="*/ 83 h 321"/>
                  <a:gd name="T4" fmla="*/ 0 w 177"/>
                  <a:gd name="T5" fmla="*/ 8 h 321"/>
                  <a:gd name="T6" fmla="*/ 49 w 177"/>
                  <a:gd name="T7" fmla="*/ 8 h 321"/>
                  <a:gd name="T8" fmla="*/ 50 w 177"/>
                  <a:gd name="T9" fmla="*/ 60 h 321"/>
                  <a:gd name="T10" fmla="*/ 52 w 177"/>
                  <a:gd name="T11" fmla="*/ 60 h 321"/>
                  <a:gd name="T12" fmla="*/ 156 w 177"/>
                  <a:gd name="T13" fmla="*/ 0 h 321"/>
                  <a:gd name="T14" fmla="*/ 177 w 177"/>
                  <a:gd name="T15" fmla="*/ 4 h 321"/>
                  <a:gd name="T16" fmla="*/ 174 w 177"/>
                  <a:gd name="T17" fmla="*/ 56 h 321"/>
                  <a:gd name="T18" fmla="*/ 146 w 177"/>
                  <a:gd name="T19" fmla="*/ 52 h 321"/>
                  <a:gd name="T20" fmla="*/ 54 w 177"/>
                  <a:gd name="T21" fmla="*/ 169 h 321"/>
                  <a:gd name="T22" fmla="*/ 54 w 177"/>
                  <a:gd name="T23" fmla="*/ 321 h 321"/>
                  <a:gd name="T24" fmla="*/ 2 w 177"/>
                  <a:gd name="T25" fmla="*/ 321 h 321"/>
                  <a:gd name="T26" fmla="*/ 2 w 177"/>
                  <a:gd name="T27" fmla="*/ 83 h 3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77" h="321">
                    <a:moveTo>
                      <a:pt x="2" y="83"/>
                    </a:moveTo>
                    <a:lnTo>
                      <a:pt x="2" y="83"/>
                    </a:lnTo>
                    <a:cubicBezTo>
                      <a:pt x="2" y="54"/>
                      <a:pt x="0" y="29"/>
                      <a:pt x="0" y="8"/>
                    </a:cubicBezTo>
                    <a:lnTo>
                      <a:pt x="49" y="8"/>
                    </a:lnTo>
                    <a:cubicBezTo>
                      <a:pt x="49" y="25"/>
                      <a:pt x="50" y="42"/>
                      <a:pt x="50" y="60"/>
                    </a:cubicBezTo>
                    <a:lnTo>
                      <a:pt x="52" y="60"/>
                    </a:lnTo>
                    <a:cubicBezTo>
                      <a:pt x="66" y="29"/>
                      <a:pt x="105" y="0"/>
                      <a:pt x="156" y="0"/>
                    </a:cubicBezTo>
                    <a:cubicBezTo>
                      <a:pt x="163" y="0"/>
                      <a:pt x="170" y="1"/>
                      <a:pt x="177" y="4"/>
                    </a:cubicBezTo>
                    <a:lnTo>
                      <a:pt x="174" y="56"/>
                    </a:lnTo>
                    <a:cubicBezTo>
                      <a:pt x="165" y="54"/>
                      <a:pt x="155" y="52"/>
                      <a:pt x="146" y="52"/>
                    </a:cubicBezTo>
                    <a:cubicBezTo>
                      <a:pt x="82" y="52"/>
                      <a:pt x="54" y="97"/>
                      <a:pt x="54" y="169"/>
                    </a:cubicBezTo>
                    <a:lnTo>
                      <a:pt x="54" y="321"/>
                    </a:lnTo>
                    <a:lnTo>
                      <a:pt x="2" y="321"/>
                    </a:lnTo>
                    <a:lnTo>
                      <a:pt x="2" y="83"/>
                    </a:lnTo>
                    <a:close/>
                  </a:path>
                </a:pathLst>
              </a:custGeom>
              <a:solidFill>
                <a:srgbClr val="1F3366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52" name="Freeform 19">
                <a:extLst>
                  <a:ext uri="{FF2B5EF4-FFF2-40B4-BE49-F238E27FC236}">
                    <a16:creationId xmlns:a16="http://schemas.microsoft.com/office/drawing/2014/main" id="{F659AAC7-E715-E342-856B-C63484AB794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37" y="2037"/>
                <a:ext cx="107" cy="194"/>
              </a:xfrm>
              <a:custGeom>
                <a:avLst/>
                <a:gdLst>
                  <a:gd name="T0" fmla="*/ 3 w 178"/>
                  <a:gd name="T1" fmla="*/ 83 h 321"/>
                  <a:gd name="T2" fmla="*/ 3 w 178"/>
                  <a:gd name="T3" fmla="*/ 83 h 321"/>
                  <a:gd name="T4" fmla="*/ 0 w 178"/>
                  <a:gd name="T5" fmla="*/ 8 h 321"/>
                  <a:gd name="T6" fmla="*/ 50 w 178"/>
                  <a:gd name="T7" fmla="*/ 8 h 321"/>
                  <a:gd name="T8" fmla="*/ 51 w 178"/>
                  <a:gd name="T9" fmla="*/ 60 h 321"/>
                  <a:gd name="T10" fmla="*/ 52 w 178"/>
                  <a:gd name="T11" fmla="*/ 60 h 321"/>
                  <a:gd name="T12" fmla="*/ 157 w 178"/>
                  <a:gd name="T13" fmla="*/ 0 h 321"/>
                  <a:gd name="T14" fmla="*/ 178 w 178"/>
                  <a:gd name="T15" fmla="*/ 4 h 321"/>
                  <a:gd name="T16" fmla="*/ 175 w 178"/>
                  <a:gd name="T17" fmla="*/ 56 h 321"/>
                  <a:gd name="T18" fmla="*/ 147 w 178"/>
                  <a:gd name="T19" fmla="*/ 52 h 321"/>
                  <a:gd name="T20" fmla="*/ 55 w 178"/>
                  <a:gd name="T21" fmla="*/ 169 h 321"/>
                  <a:gd name="T22" fmla="*/ 55 w 178"/>
                  <a:gd name="T23" fmla="*/ 321 h 321"/>
                  <a:gd name="T24" fmla="*/ 3 w 178"/>
                  <a:gd name="T25" fmla="*/ 321 h 321"/>
                  <a:gd name="T26" fmla="*/ 3 w 178"/>
                  <a:gd name="T27" fmla="*/ 83 h 3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78" h="321">
                    <a:moveTo>
                      <a:pt x="3" y="83"/>
                    </a:moveTo>
                    <a:lnTo>
                      <a:pt x="3" y="83"/>
                    </a:lnTo>
                    <a:cubicBezTo>
                      <a:pt x="3" y="54"/>
                      <a:pt x="0" y="29"/>
                      <a:pt x="0" y="8"/>
                    </a:cubicBezTo>
                    <a:lnTo>
                      <a:pt x="50" y="8"/>
                    </a:lnTo>
                    <a:cubicBezTo>
                      <a:pt x="50" y="25"/>
                      <a:pt x="51" y="42"/>
                      <a:pt x="51" y="60"/>
                    </a:cubicBezTo>
                    <a:lnTo>
                      <a:pt x="52" y="60"/>
                    </a:lnTo>
                    <a:cubicBezTo>
                      <a:pt x="67" y="29"/>
                      <a:pt x="105" y="0"/>
                      <a:pt x="157" y="0"/>
                    </a:cubicBezTo>
                    <a:cubicBezTo>
                      <a:pt x="164" y="0"/>
                      <a:pt x="171" y="1"/>
                      <a:pt x="178" y="4"/>
                    </a:cubicBezTo>
                    <a:lnTo>
                      <a:pt x="175" y="56"/>
                    </a:lnTo>
                    <a:cubicBezTo>
                      <a:pt x="166" y="54"/>
                      <a:pt x="156" y="52"/>
                      <a:pt x="147" y="52"/>
                    </a:cubicBezTo>
                    <a:cubicBezTo>
                      <a:pt x="83" y="52"/>
                      <a:pt x="55" y="97"/>
                      <a:pt x="55" y="169"/>
                    </a:cubicBezTo>
                    <a:lnTo>
                      <a:pt x="55" y="321"/>
                    </a:lnTo>
                    <a:lnTo>
                      <a:pt x="3" y="321"/>
                    </a:lnTo>
                    <a:lnTo>
                      <a:pt x="3" y="83"/>
                    </a:lnTo>
                    <a:close/>
                  </a:path>
                </a:pathLst>
              </a:custGeom>
              <a:solidFill>
                <a:srgbClr val="1F3366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53" name="Freeform 20">
                <a:extLst>
                  <a:ext uri="{FF2B5EF4-FFF2-40B4-BE49-F238E27FC236}">
                    <a16:creationId xmlns:a16="http://schemas.microsoft.com/office/drawing/2014/main" id="{3148C920-59E4-694A-A07B-6056AE126BBB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971" y="1946"/>
                <a:ext cx="45" cy="285"/>
              </a:xfrm>
              <a:custGeom>
                <a:avLst/>
                <a:gdLst>
                  <a:gd name="T0" fmla="*/ 38 w 76"/>
                  <a:gd name="T1" fmla="*/ 0 h 473"/>
                  <a:gd name="T2" fmla="*/ 38 w 76"/>
                  <a:gd name="T3" fmla="*/ 0 h 473"/>
                  <a:gd name="T4" fmla="*/ 76 w 76"/>
                  <a:gd name="T5" fmla="*/ 38 h 473"/>
                  <a:gd name="T6" fmla="*/ 38 w 76"/>
                  <a:gd name="T7" fmla="*/ 76 h 473"/>
                  <a:gd name="T8" fmla="*/ 0 w 76"/>
                  <a:gd name="T9" fmla="*/ 38 h 473"/>
                  <a:gd name="T10" fmla="*/ 38 w 76"/>
                  <a:gd name="T11" fmla="*/ 0 h 473"/>
                  <a:gd name="T12" fmla="*/ 12 w 76"/>
                  <a:gd name="T13" fmla="*/ 160 h 473"/>
                  <a:gd name="T14" fmla="*/ 12 w 76"/>
                  <a:gd name="T15" fmla="*/ 160 h 473"/>
                  <a:gd name="T16" fmla="*/ 64 w 76"/>
                  <a:gd name="T17" fmla="*/ 160 h 473"/>
                  <a:gd name="T18" fmla="*/ 64 w 76"/>
                  <a:gd name="T19" fmla="*/ 473 h 473"/>
                  <a:gd name="T20" fmla="*/ 12 w 76"/>
                  <a:gd name="T21" fmla="*/ 473 h 473"/>
                  <a:gd name="T22" fmla="*/ 12 w 76"/>
                  <a:gd name="T23" fmla="*/ 160 h 4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76" h="473">
                    <a:moveTo>
                      <a:pt x="38" y="0"/>
                    </a:moveTo>
                    <a:lnTo>
                      <a:pt x="38" y="0"/>
                    </a:lnTo>
                    <a:cubicBezTo>
                      <a:pt x="59" y="0"/>
                      <a:pt x="76" y="17"/>
                      <a:pt x="76" y="38"/>
                    </a:cubicBezTo>
                    <a:cubicBezTo>
                      <a:pt x="76" y="60"/>
                      <a:pt x="60" y="76"/>
                      <a:pt x="38" y="76"/>
                    </a:cubicBezTo>
                    <a:cubicBezTo>
                      <a:pt x="16" y="76"/>
                      <a:pt x="0" y="60"/>
                      <a:pt x="0" y="38"/>
                    </a:cubicBezTo>
                    <a:cubicBezTo>
                      <a:pt x="0" y="17"/>
                      <a:pt x="16" y="0"/>
                      <a:pt x="38" y="0"/>
                    </a:cubicBezTo>
                    <a:close/>
                    <a:moveTo>
                      <a:pt x="12" y="160"/>
                    </a:moveTo>
                    <a:lnTo>
                      <a:pt x="12" y="160"/>
                    </a:lnTo>
                    <a:lnTo>
                      <a:pt x="64" y="160"/>
                    </a:lnTo>
                    <a:lnTo>
                      <a:pt x="64" y="473"/>
                    </a:lnTo>
                    <a:lnTo>
                      <a:pt x="12" y="473"/>
                    </a:lnTo>
                    <a:lnTo>
                      <a:pt x="12" y="160"/>
                    </a:lnTo>
                    <a:close/>
                  </a:path>
                </a:pathLst>
              </a:custGeom>
              <a:solidFill>
                <a:srgbClr val="1F3366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54" name="Freeform 21">
                <a:extLst>
                  <a:ext uri="{FF2B5EF4-FFF2-40B4-BE49-F238E27FC236}">
                    <a16:creationId xmlns:a16="http://schemas.microsoft.com/office/drawing/2014/main" id="{4F4FBADE-F622-6E44-9DA1-831BF2DAA3C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52" y="2037"/>
                <a:ext cx="171" cy="199"/>
              </a:xfrm>
              <a:custGeom>
                <a:avLst/>
                <a:gdLst>
                  <a:gd name="T0" fmla="*/ 241 w 283"/>
                  <a:gd name="T1" fmla="*/ 87 h 329"/>
                  <a:gd name="T2" fmla="*/ 241 w 283"/>
                  <a:gd name="T3" fmla="*/ 87 h 329"/>
                  <a:gd name="T4" fmla="*/ 162 w 283"/>
                  <a:gd name="T5" fmla="*/ 48 h 329"/>
                  <a:gd name="T6" fmla="*/ 57 w 283"/>
                  <a:gd name="T7" fmla="*/ 165 h 329"/>
                  <a:gd name="T8" fmla="*/ 162 w 283"/>
                  <a:gd name="T9" fmla="*/ 281 h 329"/>
                  <a:gd name="T10" fmla="*/ 242 w 283"/>
                  <a:gd name="T11" fmla="*/ 242 h 329"/>
                  <a:gd name="T12" fmla="*/ 281 w 283"/>
                  <a:gd name="T13" fmla="*/ 279 h 329"/>
                  <a:gd name="T14" fmla="*/ 162 w 283"/>
                  <a:gd name="T15" fmla="*/ 329 h 329"/>
                  <a:gd name="T16" fmla="*/ 0 w 283"/>
                  <a:gd name="T17" fmla="*/ 165 h 329"/>
                  <a:gd name="T18" fmla="*/ 162 w 283"/>
                  <a:gd name="T19" fmla="*/ 0 h 329"/>
                  <a:gd name="T20" fmla="*/ 283 w 283"/>
                  <a:gd name="T21" fmla="*/ 50 h 329"/>
                  <a:gd name="T22" fmla="*/ 241 w 283"/>
                  <a:gd name="T23" fmla="*/ 87 h 3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83" h="329">
                    <a:moveTo>
                      <a:pt x="241" y="87"/>
                    </a:moveTo>
                    <a:lnTo>
                      <a:pt x="241" y="87"/>
                    </a:lnTo>
                    <a:cubicBezTo>
                      <a:pt x="219" y="60"/>
                      <a:pt x="194" y="48"/>
                      <a:pt x="162" y="48"/>
                    </a:cubicBezTo>
                    <a:cubicBezTo>
                      <a:pt x="92" y="48"/>
                      <a:pt x="57" y="101"/>
                      <a:pt x="57" y="165"/>
                    </a:cubicBezTo>
                    <a:cubicBezTo>
                      <a:pt x="57" y="229"/>
                      <a:pt x="99" y="281"/>
                      <a:pt x="162" y="281"/>
                    </a:cubicBezTo>
                    <a:cubicBezTo>
                      <a:pt x="196" y="281"/>
                      <a:pt x="223" y="269"/>
                      <a:pt x="242" y="242"/>
                    </a:cubicBezTo>
                    <a:lnTo>
                      <a:pt x="281" y="279"/>
                    </a:lnTo>
                    <a:cubicBezTo>
                      <a:pt x="251" y="314"/>
                      <a:pt x="208" y="329"/>
                      <a:pt x="162" y="329"/>
                    </a:cubicBezTo>
                    <a:cubicBezTo>
                      <a:pt x="65" y="329"/>
                      <a:pt x="0" y="261"/>
                      <a:pt x="0" y="165"/>
                    </a:cubicBezTo>
                    <a:cubicBezTo>
                      <a:pt x="0" y="70"/>
                      <a:pt x="66" y="0"/>
                      <a:pt x="162" y="0"/>
                    </a:cubicBezTo>
                    <a:cubicBezTo>
                      <a:pt x="208" y="0"/>
                      <a:pt x="251" y="16"/>
                      <a:pt x="283" y="50"/>
                    </a:cubicBezTo>
                    <a:lnTo>
                      <a:pt x="241" y="87"/>
                    </a:lnTo>
                    <a:close/>
                  </a:path>
                </a:pathLst>
              </a:custGeom>
              <a:solidFill>
                <a:srgbClr val="1F3366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55" name="Freeform 22">
                <a:extLst>
                  <a:ext uri="{FF2B5EF4-FFF2-40B4-BE49-F238E27FC236}">
                    <a16:creationId xmlns:a16="http://schemas.microsoft.com/office/drawing/2014/main" id="{8A0B5358-529A-5E46-928D-7B602E75428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54" y="2042"/>
                <a:ext cx="166" cy="194"/>
              </a:xfrm>
              <a:custGeom>
                <a:avLst/>
                <a:gdLst>
                  <a:gd name="T0" fmla="*/ 273 w 276"/>
                  <a:gd name="T1" fmla="*/ 239 h 321"/>
                  <a:gd name="T2" fmla="*/ 273 w 276"/>
                  <a:gd name="T3" fmla="*/ 239 h 321"/>
                  <a:gd name="T4" fmla="*/ 276 w 276"/>
                  <a:gd name="T5" fmla="*/ 313 h 321"/>
                  <a:gd name="T6" fmla="*/ 226 w 276"/>
                  <a:gd name="T7" fmla="*/ 313 h 321"/>
                  <a:gd name="T8" fmla="*/ 225 w 276"/>
                  <a:gd name="T9" fmla="*/ 262 h 321"/>
                  <a:gd name="T10" fmla="*/ 224 w 276"/>
                  <a:gd name="T11" fmla="*/ 262 h 321"/>
                  <a:gd name="T12" fmla="*/ 119 w 276"/>
                  <a:gd name="T13" fmla="*/ 321 h 321"/>
                  <a:gd name="T14" fmla="*/ 0 w 276"/>
                  <a:gd name="T15" fmla="*/ 194 h 321"/>
                  <a:gd name="T16" fmla="*/ 0 w 276"/>
                  <a:gd name="T17" fmla="*/ 0 h 321"/>
                  <a:gd name="T18" fmla="*/ 52 w 276"/>
                  <a:gd name="T19" fmla="*/ 0 h 321"/>
                  <a:gd name="T20" fmla="*/ 52 w 276"/>
                  <a:gd name="T21" fmla="*/ 188 h 321"/>
                  <a:gd name="T22" fmla="*/ 124 w 276"/>
                  <a:gd name="T23" fmla="*/ 273 h 321"/>
                  <a:gd name="T24" fmla="*/ 221 w 276"/>
                  <a:gd name="T25" fmla="*/ 153 h 321"/>
                  <a:gd name="T26" fmla="*/ 221 w 276"/>
                  <a:gd name="T27" fmla="*/ 0 h 321"/>
                  <a:gd name="T28" fmla="*/ 273 w 276"/>
                  <a:gd name="T29" fmla="*/ 0 h 321"/>
                  <a:gd name="T30" fmla="*/ 273 w 276"/>
                  <a:gd name="T31" fmla="*/ 239 h 3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276" h="321">
                    <a:moveTo>
                      <a:pt x="273" y="239"/>
                    </a:moveTo>
                    <a:lnTo>
                      <a:pt x="273" y="239"/>
                    </a:lnTo>
                    <a:cubicBezTo>
                      <a:pt x="273" y="268"/>
                      <a:pt x="276" y="293"/>
                      <a:pt x="276" y="313"/>
                    </a:cubicBezTo>
                    <a:lnTo>
                      <a:pt x="226" y="313"/>
                    </a:lnTo>
                    <a:cubicBezTo>
                      <a:pt x="226" y="297"/>
                      <a:pt x="225" y="279"/>
                      <a:pt x="225" y="262"/>
                    </a:cubicBezTo>
                    <a:lnTo>
                      <a:pt x="224" y="262"/>
                    </a:lnTo>
                    <a:cubicBezTo>
                      <a:pt x="210" y="293"/>
                      <a:pt x="171" y="321"/>
                      <a:pt x="119" y="321"/>
                    </a:cubicBezTo>
                    <a:cubicBezTo>
                      <a:pt x="37" y="321"/>
                      <a:pt x="0" y="269"/>
                      <a:pt x="0" y="194"/>
                    </a:cubicBezTo>
                    <a:lnTo>
                      <a:pt x="0" y="0"/>
                    </a:lnTo>
                    <a:lnTo>
                      <a:pt x="52" y="0"/>
                    </a:lnTo>
                    <a:lnTo>
                      <a:pt x="52" y="188"/>
                    </a:lnTo>
                    <a:cubicBezTo>
                      <a:pt x="52" y="241"/>
                      <a:pt x="75" y="273"/>
                      <a:pt x="124" y="273"/>
                    </a:cubicBezTo>
                    <a:cubicBezTo>
                      <a:pt x="192" y="273"/>
                      <a:pt x="221" y="224"/>
                      <a:pt x="221" y="153"/>
                    </a:cubicBezTo>
                    <a:lnTo>
                      <a:pt x="221" y="0"/>
                    </a:lnTo>
                    <a:lnTo>
                      <a:pt x="273" y="0"/>
                    </a:lnTo>
                    <a:lnTo>
                      <a:pt x="273" y="239"/>
                    </a:lnTo>
                    <a:close/>
                  </a:path>
                </a:pathLst>
              </a:custGeom>
              <a:solidFill>
                <a:srgbClr val="1F3366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56" name="Freeform 23">
                <a:extLst>
                  <a:ext uri="{FF2B5EF4-FFF2-40B4-BE49-F238E27FC236}">
                    <a16:creationId xmlns:a16="http://schemas.microsoft.com/office/drawing/2014/main" id="{9ADA8D92-C05F-9E41-ABAF-D7F6020E7AB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74" y="1945"/>
                <a:ext cx="32" cy="286"/>
              </a:xfrm>
              <a:custGeom>
                <a:avLst/>
                <a:gdLst>
                  <a:gd name="T0" fmla="*/ 0 w 53"/>
                  <a:gd name="T1" fmla="*/ 475 h 475"/>
                  <a:gd name="T2" fmla="*/ 0 w 53"/>
                  <a:gd name="T3" fmla="*/ 475 h 475"/>
                  <a:gd name="T4" fmla="*/ 53 w 53"/>
                  <a:gd name="T5" fmla="*/ 475 h 475"/>
                  <a:gd name="T6" fmla="*/ 53 w 53"/>
                  <a:gd name="T7" fmla="*/ 0 h 475"/>
                  <a:gd name="T8" fmla="*/ 0 w 53"/>
                  <a:gd name="T9" fmla="*/ 0 h 475"/>
                  <a:gd name="T10" fmla="*/ 0 w 53"/>
                  <a:gd name="T11" fmla="*/ 475 h 4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3" h="475">
                    <a:moveTo>
                      <a:pt x="0" y="475"/>
                    </a:moveTo>
                    <a:lnTo>
                      <a:pt x="0" y="475"/>
                    </a:lnTo>
                    <a:lnTo>
                      <a:pt x="53" y="475"/>
                    </a:lnTo>
                    <a:lnTo>
                      <a:pt x="53" y="0"/>
                    </a:lnTo>
                    <a:lnTo>
                      <a:pt x="0" y="0"/>
                    </a:lnTo>
                    <a:lnTo>
                      <a:pt x="0" y="475"/>
                    </a:lnTo>
                    <a:close/>
                  </a:path>
                </a:pathLst>
              </a:custGeom>
              <a:solidFill>
                <a:srgbClr val="1F3366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57" name="Freeform 24">
                <a:extLst>
                  <a:ext uri="{FF2B5EF4-FFF2-40B4-BE49-F238E27FC236}">
                    <a16:creationId xmlns:a16="http://schemas.microsoft.com/office/drawing/2014/main" id="{871CB37E-4C4A-9D42-99AF-3694606E2AA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61" y="2042"/>
                <a:ext cx="166" cy="194"/>
              </a:xfrm>
              <a:custGeom>
                <a:avLst/>
                <a:gdLst>
                  <a:gd name="T0" fmla="*/ 273 w 276"/>
                  <a:gd name="T1" fmla="*/ 239 h 321"/>
                  <a:gd name="T2" fmla="*/ 273 w 276"/>
                  <a:gd name="T3" fmla="*/ 239 h 321"/>
                  <a:gd name="T4" fmla="*/ 276 w 276"/>
                  <a:gd name="T5" fmla="*/ 313 h 321"/>
                  <a:gd name="T6" fmla="*/ 226 w 276"/>
                  <a:gd name="T7" fmla="*/ 313 h 321"/>
                  <a:gd name="T8" fmla="*/ 225 w 276"/>
                  <a:gd name="T9" fmla="*/ 262 h 321"/>
                  <a:gd name="T10" fmla="*/ 223 w 276"/>
                  <a:gd name="T11" fmla="*/ 262 h 321"/>
                  <a:gd name="T12" fmla="*/ 119 w 276"/>
                  <a:gd name="T13" fmla="*/ 321 h 321"/>
                  <a:gd name="T14" fmla="*/ 0 w 276"/>
                  <a:gd name="T15" fmla="*/ 194 h 321"/>
                  <a:gd name="T16" fmla="*/ 0 w 276"/>
                  <a:gd name="T17" fmla="*/ 0 h 321"/>
                  <a:gd name="T18" fmla="*/ 52 w 276"/>
                  <a:gd name="T19" fmla="*/ 0 h 321"/>
                  <a:gd name="T20" fmla="*/ 52 w 276"/>
                  <a:gd name="T21" fmla="*/ 188 h 321"/>
                  <a:gd name="T22" fmla="*/ 124 w 276"/>
                  <a:gd name="T23" fmla="*/ 273 h 321"/>
                  <a:gd name="T24" fmla="*/ 221 w 276"/>
                  <a:gd name="T25" fmla="*/ 153 h 321"/>
                  <a:gd name="T26" fmla="*/ 221 w 276"/>
                  <a:gd name="T27" fmla="*/ 0 h 321"/>
                  <a:gd name="T28" fmla="*/ 273 w 276"/>
                  <a:gd name="T29" fmla="*/ 0 h 321"/>
                  <a:gd name="T30" fmla="*/ 273 w 276"/>
                  <a:gd name="T31" fmla="*/ 239 h 3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276" h="321">
                    <a:moveTo>
                      <a:pt x="273" y="239"/>
                    </a:moveTo>
                    <a:lnTo>
                      <a:pt x="273" y="239"/>
                    </a:lnTo>
                    <a:cubicBezTo>
                      <a:pt x="273" y="268"/>
                      <a:pt x="276" y="293"/>
                      <a:pt x="276" y="313"/>
                    </a:cubicBezTo>
                    <a:lnTo>
                      <a:pt x="226" y="313"/>
                    </a:lnTo>
                    <a:cubicBezTo>
                      <a:pt x="226" y="297"/>
                      <a:pt x="225" y="279"/>
                      <a:pt x="225" y="262"/>
                    </a:cubicBezTo>
                    <a:lnTo>
                      <a:pt x="223" y="262"/>
                    </a:lnTo>
                    <a:cubicBezTo>
                      <a:pt x="209" y="293"/>
                      <a:pt x="171" y="321"/>
                      <a:pt x="119" y="321"/>
                    </a:cubicBezTo>
                    <a:cubicBezTo>
                      <a:pt x="37" y="321"/>
                      <a:pt x="0" y="269"/>
                      <a:pt x="0" y="194"/>
                    </a:cubicBezTo>
                    <a:lnTo>
                      <a:pt x="0" y="0"/>
                    </a:lnTo>
                    <a:lnTo>
                      <a:pt x="52" y="0"/>
                    </a:lnTo>
                    <a:lnTo>
                      <a:pt x="52" y="188"/>
                    </a:lnTo>
                    <a:cubicBezTo>
                      <a:pt x="52" y="241"/>
                      <a:pt x="75" y="273"/>
                      <a:pt x="124" y="273"/>
                    </a:cubicBezTo>
                    <a:cubicBezTo>
                      <a:pt x="191" y="273"/>
                      <a:pt x="221" y="224"/>
                      <a:pt x="221" y="153"/>
                    </a:cubicBezTo>
                    <a:lnTo>
                      <a:pt x="221" y="0"/>
                    </a:lnTo>
                    <a:lnTo>
                      <a:pt x="273" y="0"/>
                    </a:lnTo>
                    <a:lnTo>
                      <a:pt x="273" y="239"/>
                    </a:lnTo>
                    <a:close/>
                  </a:path>
                </a:pathLst>
              </a:custGeom>
              <a:solidFill>
                <a:srgbClr val="1F3366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58" name="Freeform 25">
                <a:extLst>
                  <a:ext uri="{FF2B5EF4-FFF2-40B4-BE49-F238E27FC236}">
                    <a16:creationId xmlns:a16="http://schemas.microsoft.com/office/drawing/2014/main" id="{947FF0A0-06AA-954E-9340-A7DCDE9C54B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78" y="2037"/>
                <a:ext cx="285" cy="194"/>
              </a:xfrm>
              <a:custGeom>
                <a:avLst/>
                <a:gdLst>
                  <a:gd name="T0" fmla="*/ 3 w 474"/>
                  <a:gd name="T1" fmla="*/ 83 h 321"/>
                  <a:gd name="T2" fmla="*/ 3 w 474"/>
                  <a:gd name="T3" fmla="*/ 83 h 321"/>
                  <a:gd name="T4" fmla="*/ 0 w 474"/>
                  <a:gd name="T5" fmla="*/ 8 h 321"/>
                  <a:gd name="T6" fmla="*/ 50 w 474"/>
                  <a:gd name="T7" fmla="*/ 8 h 321"/>
                  <a:gd name="T8" fmla="*/ 51 w 474"/>
                  <a:gd name="T9" fmla="*/ 60 h 321"/>
                  <a:gd name="T10" fmla="*/ 53 w 474"/>
                  <a:gd name="T11" fmla="*/ 60 h 321"/>
                  <a:gd name="T12" fmla="*/ 157 w 474"/>
                  <a:gd name="T13" fmla="*/ 0 h 321"/>
                  <a:gd name="T14" fmla="*/ 256 w 474"/>
                  <a:gd name="T15" fmla="*/ 60 h 321"/>
                  <a:gd name="T16" fmla="*/ 355 w 474"/>
                  <a:gd name="T17" fmla="*/ 0 h 321"/>
                  <a:gd name="T18" fmla="*/ 474 w 474"/>
                  <a:gd name="T19" fmla="*/ 131 h 321"/>
                  <a:gd name="T20" fmla="*/ 474 w 474"/>
                  <a:gd name="T21" fmla="*/ 321 h 321"/>
                  <a:gd name="T22" fmla="*/ 422 w 474"/>
                  <a:gd name="T23" fmla="*/ 321 h 321"/>
                  <a:gd name="T24" fmla="*/ 422 w 474"/>
                  <a:gd name="T25" fmla="*/ 134 h 321"/>
                  <a:gd name="T26" fmla="*/ 346 w 474"/>
                  <a:gd name="T27" fmla="*/ 48 h 321"/>
                  <a:gd name="T28" fmla="*/ 265 w 474"/>
                  <a:gd name="T29" fmla="*/ 141 h 321"/>
                  <a:gd name="T30" fmla="*/ 265 w 474"/>
                  <a:gd name="T31" fmla="*/ 321 h 321"/>
                  <a:gd name="T32" fmla="*/ 212 w 474"/>
                  <a:gd name="T33" fmla="*/ 321 h 321"/>
                  <a:gd name="T34" fmla="*/ 212 w 474"/>
                  <a:gd name="T35" fmla="*/ 144 h 321"/>
                  <a:gd name="T36" fmla="*/ 152 w 474"/>
                  <a:gd name="T37" fmla="*/ 48 h 321"/>
                  <a:gd name="T38" fmla="*/ 55 w 474"/>
                  <a:gd name="T39" fmla="*/ 169 h 321"/>
                  <a:gd name="T40" fmla="*/ 55 w 474"/>
                  <a:gd name="T41" fmla="*/ 321 h 321"/>
                  <a:gd name="T42" fmla="*/ 3 w 474"/>
                  <a:gd name="T43" fmla="*/ 321 h 321"/>
                  <a:gd name="T44" fmla="*/ 3 w 474"/>
                  <a:gd name="T45" fmla="*/ 83 h 3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474" h="321">
                    <a:moveTo>
                      <a:pt x="3" y="83"/>
                    </a:moveTo>
                    <a:lnTo>
                      <a:pt x="3" y="83"/>
                    </a:lnTo>
                    <a:cubicBezTo>
                      <a:pt x="3" y="54"/>
                      <a:pt x="0" y="29"/>
                      <a:pt x="0" y="8"/>
                    </a:cubicBezTo>
                    <a:lnTo>
                      <a:pt x="50" y="8"/>
                    </a:lnTo>
                    <a:cubicBezTo>
                      <a:pt x="50" y="25"/>
                      <a:pt x="51" y="42"/>
                      <a:pt x="51" y="60"/>
                    </a:cubicBezTo>
                    <a:lnTo>
                      <a:pt x="53" y="60"/>
                    </a:lnTo>
                    <a:cubicBezTo>
                      <a:pt x="67" y="29"/>
                      <a:pt x="105" y="0"/>
                      <a:pt x="157" y="0"/>
                    </a:cubicBezTo>
                    <a:cubicBezTo>
                      <a:pt x="224" y="0"/>
                      <a:pt x="246" y="38"/>
                      <a:pt x="256" y="60"/>
                    </a:cubicBezTo>
                    <a:cubicBezTo>
                      <a:pt x="279" y="23"/>
                      <a:pt x="307" y="0"/>
                      <a:pt x="355" y="0"/>
                    </a:cubicBezTo>
                    <a:cubicBezTo>
                      <a:pt x="445" y="0"/>
                      <a:pt x="474" y="50"/>
                      <a:pt x="474" y="131"/>
                    </a:cubicBezTo>
                    <a:lnTo>
                      <a:pt x="474" y="321"/>
                    </a:lnTo>
                    <a:lnTo>
                      <a:pt x="422" y="321"/>
                    </a:lnTo>
                    <a:lnTo>
                      <a:pt x="422" y="134"/>
                    </a:lnTo>
                    <a:cubicBezTo>
                      <a:pt x="422" y="91"/>
                      <a:pt x="407" y="48"/>
                      <a:pt x="346" y="48"/>
                    </a:cubicBezTo>
                    <a:cubicBezTo>
                      <a:pt x="301" y="48"/>
                      <a:pt x="265" y="85"/>
                      <a:pt x="265" y="141"/>
                    </a:cubicBezTo>
                    <a:lnTo>
                      <a:pt x="265" y="321"/>
                    </a:lnTo>
                    <a:lnTo>
                      <a:pt x="212" y="321"/>
                    </a:lnTo>
                    <a:lnTo>
                      <a:pt x="212" y="144"/>
                    </a:lnTo>
                    <a:cubicBezTo>
                      <a:pt x="212" y="75"/>
                      <a:pt x="195" y="48"/>
                      <a:pt x="152" y="48"/>
                    </a:cubicBezTo>
                    <a:cubicBezTo>
                      <a:pt x="85" y="48"/>
                      <a:pt x="55" y="97"/>
                      <a:pt x="55" y="169"/>
                    </a:cubicBezTo>
                    <a:lnTo>
                      <a:pt x="55" y="321"/>
                    </a:lnTo>
                    <a:lnTo>
                      <a:pt x="3" y="321"/>
                    </a:lnTo>
                    <a:lnTo>
                      <a:pt x="3" y="83"/>
                    </a:lnTo>
                    <a:close/>
                  </a:path>
                </a:pathLst>
              </a:custGeom>
              <a:solidFill>
                <a:srgbClr val="1F3366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</p:grpSp>
      </p:grpSp>
      <p:cxnSp>
        <p:nvCxnSpPr>
          <p:cNvPr id="59" name="Straight Connector 58">
            <a:extLst>
              <a:ext uri="{FF2B5EF4-FFF2-40B4-BE49-F238E27FC236}">
                <a16:creationId xmlns:a16="http://schemas.microsoft.com/office/drawing/2014/main" id="{F1FC924D-030E-2C44-BBBA-AF98D49660B0}"/>
              </a:ext>
            </a:extLst>
          </p:cNvPr>
          <p:cNvCxnSpPr/>
          <p:nvPr userDrawn="1"/>
        </p:nvCxnSpPr>
        <p:spPr>
          <a:xfrm>
            <a:off x="-11287" y="920736"/>
            <a:ext cx="9162862" cy="0"/>
          </a:xfrm>
          <a:prstGeom prst="line">
            <a:avLst/>
          </a:prstGeom>
          <a:ln w="19050">
            <a:solidFill>
              <a:srgbClr val="00B0F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2" name="Content Placeholder 3">
            <a:extLst>
              <a:ext uri="{FF2B5EF4-FFF2-40B4-BE49-F238E27FC236}">
                <a16:creationId xmlns:a16="http://schemas.microsoft.com/office/drawing/2014/main" id="{8E5E1F83-D67F-F14A-9245-05135CB11DAC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323850" y="1184225"/>
            <a:ext cx="4720339" cy="340942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t" anchorCtr="0">
            <a:normAutofit/>
          </a:bodyPr>
          <a:lstStyle>
            <a:lvl1pPr marL="205740" marR="0" indent="-171450" algn="l" defTabSz="685800" rtl="0" eaLnBrk="1" fontAlgn="auto" latinLnBrk="0" hangingPunct="1">
              <a:lnSpc>
                <a:spcPts val="1800"/>
              </a:lnSpc>
              <a:spcBef>
                <a:spcPts val="1800"/>
              </a:spcBef>
              <a:spcAft>
                <a:spcPts val="0"/>
              </a:spcAft>
              <a:buClr>
                <a:srgbClr val="0070C0"/>
              </a:buClr>
              <a:buSzPct val="110000"/>
              <a:buFont typeface="Arial"/>
              <a:buChar char="•"/>
              <a:tabLst/>
              <a:defRPr sz="1600" baseline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71475" marR="0" indent="-171450" algn="l" defTabSz="685800" rtl="0" eaLnBrk="1" fontAlgn="auto" latinLnBrk="0" hangingPunct="1">
              <a:lnSpc>
                <a:spcPts val="1800"/>
              </a:lnSpc>
              <a:spcBef>
                <a:spcPts val="600"/>
              </a:spcBef>
              <a:spcAft>
                <a:spcPts val="0"/>
              </a:spcAft>
              <a:buClr>
                <a:srgbClr val="0070C0"/>
              </a:buClr>
              <a:buSzPct val="100000"/>
              <a:buFont typeface="Lucida Grande"/>
              <a:buChar char="-"/>
              <a:tabLst/>
              <a:defRPr sz="1600" baseline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720090" indent="-102870">
              <a:lnSpc>
                <a:spcPct val="100000"/>
              </a:lnSpc>
              <a:spcBef>
                <a:spcPts val="300"/>
              </a:spcBef>
              <a:buClr>
                <a:schemeClr val="bg2"/>
              </a:buClr>
              <a:buSzPct val="70000"/>
              <a:defRPr sz="1500">
                <a:solidFill>
                  <a:srgbClr val="000000"/>
                </a:solidFill>
              </a:defRPr>
            </a:lvl3pPr>
            <a:lvl4pPr>
              <a:defRPr sz="1500"/>
            </a:lvl4pPr>
            <a:lvl5pPr>
              <a:defRPr sz="15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dirty="0"/>
              <a:t>Click to enter first level text</a:t>
            </a:r>
          </a:p>
          <a:p>
            <a:pPr lvl="1"/>
            <a:r>
              <a:rPr lang="en-US" dirty="0"/>
              <a:t>Line 2</a:t>
            </a:r>
          </a:p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4508693"/>
      </p:ext>
    </p:extLst>
  </p:cSld>
  <p:clrMapOvr>
    <a:masterClrMapping/>
  </p:clrMapOvr>
  <p:transition spd="slow"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Figures +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background.jpg"/>
          <p:cNvPicPr>
            <a:picLocks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invGray">
          <a:xfrm>
            <a:off x="-1" y="0"/>
            <a:ext cx="9162288" cy="92354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23850" y="89379"/>
            <a:ext cx="8497062" cy="818388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algn="l">
              <a:defRPr sz="240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en-US" dirty="0"/>
              <a:t>Data Slide: click to add title</a:t>
            </a:r>
          </a:p>
        </p:txBody>
      </p:sp>
      <p:sp>
        <p:nvSpPr>
          <p:cNvPr id="3" name="Rectangle 2"/>
          <p:cNvSpPr/>
          <p:nvPr/>
        </p:nvSpPr>
        <p:spPr>
          <a:xfrm>
            <a:off x="0" y="920751"/>
            <a:ext cx="9162288" cy="377190"/>
          </a:xfrm>
          <a:prstGeom prst="rect">
            <a:avLst/>
          </a:prstGeom>
          <a:solidFill>
            <a:srgbClr val="68686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>
              <a:solidFill>
                <a:schemeClr val="bg1"/>
              </a:solidFill>
            </a:endParaRPr>
          </a:p>
        </p:txBody>
      </p:sp>
      <p:sp>
        <p:nvSpPr>
          <p:cNvPr id="34" name="Text Placeholder 5"/>
          <p:cNvSpPr>
            <a:spLocks noGrp="1"/>
          </p:cNvSpPr>
          <p:nvPr>
            <p:ph type="body" sz="quarter" idx="15" hasCustomPrompt="1"/>
          </p:nvPr>
        </p:nvSpPr>
        <p:spPr>
          <a:xfrm>
            <a:off x="318914" y="941069"/>
            <a:ext cx="8503916" cy="342896"/>
          </a:xfrm>
          <a:prstGeom prst="rect">
            <a:avLst/>
          </a:prstGeom>
        </p:spPr>
        <p:txBody>
          <a:bodyPr vert="horz" anchor="ctr"/>
          <a:lstStyle>
            <a:lvl1pPr marL="0" indent="0" algn="l">
              <a:spcBef>
                <a:spcPts val="0"/>
              </a:spcBef>
              <a:buNone/>
              <a:defRPr sz="1500" b="0" baseline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/>
              <a:t>Click to Add Title </a:t>
            </a:r>
          </a:p>
        </p:txBody>
      </p:sp>
      <p:sp>
        <p:nvSpPr>
          <p:cNvPr id="37" name="Text Placeholder 5"/>
          <p:cNvSpPr>
            <a:spLocks noGrp="1"/>
          </p:cNvSpPr>
          <p:nvPr>
            <p:ph type="body" sz="quarter" idx="16" hasCustomPrompt="1"/>
          </p:nvPr>
        </p:nvSpPr>
        <p:spPr>
          <a:xfrm>
            <a:off x="323892" y="4846324"/>
            <a:ext cx="7360835" cy="240026"/>
          </a:xfrm>
          <a:prstGeom prst="rect">
            <a:avLst/>
          </a:prstGeom>
        </p:spPr>
        <p:txBody>
          <a:bodyPr vert="horz" anchor="ctr"/>
          <a:lstStyle>
            <a:lvl1pPr marL="0" indent="0" algn="l">
              <a:spcBef>
                <a:spcPts val="0"/>
              </a:spcBef>
              <a:buNone/>
              <a:defRPr sz="1050" b="0" baseline="0">
                <a:solidFill>
                  <a:srgbClr val="285078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/>
              <a:t>Click to Add Source</a:t>
            </a:r>
          </a:p>
        </p:txBody>
      </p:sp>
      <p:grpSp>
        <p:nvGrpSpPr>
          <p:cNvPr id="33" name="Logo Stacked V2">
            <a:extLst>
              <a:ext uri="{FF2B5EF4-FFF2-40B4-BE49-F238E27FC236}">
                <a16:creationId xmlns:a16="http://schemas.microsoft.com/office/drawing/2014/main" id="{ED643BAB-BE3E-4844-9DDD-1481938628F6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8071600" y="4860986"/>
            <a:ext cx="993262" cy="226314"/>
            <a:chOff x="680865" y="3439338"/>
            <a:chExt cx="4686473" cy="1068091"/>
          </a:xfrm>
        </p:grpSpPr>
        <p:pic>
          <p:nvPicPr>
            <p:cNvPr id="35" name="Logomark V2">
              <a:extLst>
                <a:ext uri="{FF2B5EF4-FFF2-40B4-BE49-F238E27FC236}">
                  <a16:creationId xmlns:a16="http://schemas.microsoft.com/office/drawing/2014/main" id="{4BD95A13-362F-A141-91B7-A9F1DCC099C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80865" y="3439338"/>
              <a:ext cx="1088136" cy="1068091"/>
            </a:xfrm>
            <a:prstGeom prst="rect">
              <a:avLst/>
            </a:prstGeom>
          </p:spPr>
        </p:pic>
        <p:grpSp>
          <p:nvGrpSpPr>
            <p:cNvPr id="36" name="Nat HIV Cur logo type stacked">
              <a:extLst>
                <a:ext uri="{FF2B5EF4-FFF2-40B4-BE49-F238E27FC236}">
                  <a16:creationId xmlns:a16="http://schemas.microsoft.com/office/drawing/2014/main" id="{2526FA31-014A-F242-BED5-42DE95C3DD28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1898650" y="3455065"/>
              <a:ext cx="3468688" cy="1036638"/>
              <a:chOff x="1196" y="1585"/>
              <a:chExt cx="2185" cy="653"/>
            </a:xfrm>
          </p:grpSpPr>
          <p:sp>
            <p:nvSpPr>
              <p:cNvPr id="38" name="Freeform 5">
                <a:extLst>
                  <a:ext uri="{FF2B5EF4-FFF2-40B4-BE49-F238E27FC236}">
                    <a16:creationId xmlns:a16="http://schemas.microsoft.com/office/drawing/2014/main" id="{225DF7A2-9912-CE49-8CFC-3BAC37C2B8A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12" y="1585"/>
                <a:ext cx="243" cy="286"/>
              </a:xfrm>
              <a:custGeom>
                <a:avLst/>
                <a:gdLst>
                  <a:gd name="T0" fmla="*/ 347 w 403"/>
                  <a:gd name="T1" fmla="*/ 0 h 474"/>
                  <a:gd name="T2" fmla="*/ 347 w 403"/>
                  <a:gd name="T3" fmla="*/ 0 h 474"/>
                  <a:gd name="T4" fmla="*/ 347 w 403"/>
                  <a:gd name="T5" fmla="*/ 394 h 474"/>
                  <a:gd name="T6" fmla="*/ 345 w 403"/>
                  <a:gd name="T7" fmla="*/ 394 h 474"/>
                  <a:gd name="T8" fmla="*/ 71 w 403"/>
                  <a:gd name="T9" fmla="*/ 0 h 474"/>
                  <a:gd name="T10" fmla="*/ 0 w 403"/>
                  <a:gd name="T11" fmla="*/ 0 h 474"/>
                  <a:gd name="T12" fmla="*/ 0 w 403"/>
                  <a:gd name="T13" fmla="*/ 474 h 474"/>
                  <a:gd name="T14" fmla="*/ 56 w 403"/>
                  <a:gd name="T15" fmla="*/ 474 h 474"/>
                  <a:gd name="T16" fmla="*/ 56 w 403"/>
                  <a:gd name="T17" fmla="*/ 81 h 474"/>
                  <a:gd name="T18" fmla="*/ 57 w 403"/>
                  <a:gd name="T19" fmla="*/ 81 h 474"/>
                  <a:gd name="T20" fmla="*/ 332 w 403"/>
                  <a:gd name="T21" fmla="*/ 474 h 474"/>
                  <a:gd name="T22" fmla="*/ 403 w 403"/>
                  <a:gd name="T23" fmla="*/ 474 h 474"/>
                  <a:gd name="T24" fmla="*/ 403 w 403"/>
                  <a:gd name="T25" fmla="*/ 0 h 474"/>
                  <a:gd name="T26" fmla="*/ 347 w 403"/>
                  <a:gd name="T27" fmla="*/ 0 h 4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403" h="474">
                    <a:moveTo>
                      <a:pt x="347" y="0"/>
                    </a:moveTo>
                    <a:lnTo>
                      <a:pt x="347" y="0"/>
                    </a:lnTo>
                    <a:lnTo>
                      <a:pt x="347" y="394"/>
                    </a:lnTo>
                    <a:lnTo>
                      <a:pt x="345" y="394"/>
                    </a:lnTo>
                    <a:lnTo>
                      <a:pt x="71" y="0"/>
                    </a:lnTo>
                    <a:lnTo>
                      <a:pt x="0" y="0"/>
                    </a:lnTo>
                    <a:lnTo>
                      <a:pt x="0" y="474"/>
                    </a:lnTo>
                    <a:lnTo>
                      <a:pt x="56" y="474"/>
                    </a:lnTo>
                    <a:lnTo>
                      <a:pt x="56" y="81"/>
                    </a:lnTo>
                    <a:lnTo>
                      <a:pt x="57" y="81"/>
                    </a:lnTo>
                    <a:lnTo>
                      <a:pt x="332" y="474"/>
                    </a:lnTo>
                    <a:lnTo>
                      <a:pt x="403" y="474"/>
                    </a:lnTo>
                    <a:lnTo>
                      <a:pt x="403" y="0"/>
                    </a:lnTo>
                    <a:lnTo>
                      <a:pt x="347" y="0"/>
                    </a:lnTo>
                    <a:close/>
                  </a:path>
                </a:pathLst>
              </a:custGeom>
              <a:solidFill>
                <a:srgbClr val="1F3366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39" name="Freeform 6">
                <a:extLst>
                  <a:ext uri="{FF2B5EF4-FFF2-40B4-BE49-F238E27FC236}">
                    <a16:creationId xmlns:a16="http://schemas.microsoft.com/office/drawing/2014/main" id="{EB572A00-3194-D74F-8EC5-330B2BF209D5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503" y="1677"/>
                <a:ext cx="165" cy="199"/>
              </a:xfrm>
              <a:custGeom>
                <a:avLst/>
                <a:gdLst>
                  <a:gd name="T0" fmla="*/ 14 w 275"/>
                  <a:gd name="T1" fmla="*/ 48 h 329"/>
                  <a:gd name="T2" fmla="*/ 14 w 275"/>
                  <a:gd name="T3" fmla="*/ 48 h 329"/>
                  <a:gd name="T4" fmla="*/ 139 w 275"/>
                  <a:gd name="T5" fmla="*/ 0 h 329"/>
                  <a:gd name="T6" fmla="*/ 270 w 275"/>
                  <a:gd name="T7" fmla="*/ 132 h 329"/>
                  <a:gd name="T8" fmla="*/ 270 w 275"/>
                  <a:gd name="T9" fmla="*/ 267 h 329"/>
                  <a:gd name="T10" fmla="*/ 275 w 275"/>
                  <a:gd name="T11" fmla="*/ 321 h 329"/>
                  <a:gd name="T12" fmla="*/ 225 w 275"/>
                  <a:gd name="T13" fmla="*/ 321 h 329"/>
                  <a:gd name="T14" fmla="*/ 221 w 275"/>
                  <a:gd name="T15" fmla="*/ 274 h 329"/>
                  <a:gd name="T16" fmla="*/ 220 w 275"/>
                  <a:gd name="T17" fmla="*/ 274 h 329"/>
                  <a:gd name="T18" fmla="*/ 117 w 275"/>
                  <a:gd name="T19" fmla="*/ 329 h 329"/>
                  <a:gd name="T20" fmla="*/ 0 w 275"/>
                  <a:gd name="T21" fmla="*/ 236 h 329"/>
                  <a:gd name="T22" fmla="*/ 198 w 275"/>
                  <a:gd name="T23" fmla="*/ 126 h 329"/>
                  <a:gd name="T24" fmla="*/ 218 w 275"/>
                  <a:gd name="T25" fmla="*/ 126 h 329"/>
                  <a:gd name="T26" fmla="*/ 218 w 275"/>
                  <a:gd name="T27" fmla="*/ 117 h 329"/>
                  <a:gd name="T28" fmla="*/ 140 w 275"/>
                  <a:gd name="T29" fmla="*/ 48 h 329"/>
                  <a:gd name="T30" fmla="*/ 47 w 275"/>
                  <a:gd name="T31" fmla="*/ 82 h 329"/>
                  <a:gd name="T32" fmla="*/ 14 w 275"/>
                  <a:gd name="T33" fmla="*/ 48 h 329"/>
                  <a:gd name="T34" fmla="*/ 166 w 275"/>
                  <a:gd name="T35" fmla="*/ 171 h 329"/>
                  <a:gd name="T36" fmla="*/ 166 w 275"/>
                  <a:gd name="T37" fmla="*/ 171 h 329"/>
                  <a:gd name="T38" fmla="*/ 57 w 275"/>
                  <a:gd name="T39" fmla="*/ 231 h 329"/>
                  <a:gd name="T40" fmla="*/ 125 w 275"/>
                  <a:gd name="T41" fmla="*/ 285 h 329"/>
                  <a:gd name="T42" fmla="*/ 218 w 275"/>
                  <a:gd name="T43" fmla="*/ 191 h 329"/>
                  <a:gd name="T44" fmla="*/ 218 w 275"/>
                  <a:gd name="T45" fmla="*/ 171 h 329"/>
                  <a:gd name="T46" fmla="*/ 166 w 275"/>
                  <a:gd name="T47" fmla="*/ 171 h 3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275" h="329">
                    <a:moveTo>
                      <a:pt x="14" y="48"/>
                    </a:moveTo>
                    <a:lnTo>
                      <a:pt x="14" y="48"/>
                    </a:lnTo>
                    <a:cubicBezTo>
                      <a:pt x="47" y="15"/>
                      <a:pt x="93" y="0"/>
                      <a:pt x="139" y="0"/>
                    </a:cubicBezTo>
                    <a:cubicBezTo>
                      <a:pt x="231" y="0"/>
                      <a:pt x="270" y="44"/>
                      <a:pt x="270" y="132"/>
                    </a:cubicBezTo>
                    <a:lnTo>
                      <a:pt x="270" y="267"/>
                    </a:lnTo>
                    <a:cubicBezTo>
                      <a:pt x="270" y="285"/>
                      <a:pt x="272" y="305"/>
                      <a:pt x="275" y="321"/>
                    </a:cubicBezTo>
                    <a:lnTo>
                      <a:pt x="225" y="321"/>
                    </a:lnTo>
                    <a:cubicBezTo>
                      <a:pt x="221" y="307"/>
                      <a:pt x="221" y="288"/>
                      <a:pt x="221" y="274"/>
                    </a:cubicBezTo>
                    <a:lnTo>
                      <a:pt x="220" y="274"/>
                    </a:lnTo>
                    <a:cubicBezTo>
                      <a:pt x="199" y="306"/>
                      <a:pt x="164" y="329"/>
                      <a:pt x="117" y="329"/>
                    </a:cubicBezTo>
                    <a:cubicBezTo>
                      <a:pt x="53" y="329"/>
                      <a:pt x="0" y="297"/>
                      <a:pt x="0" y="236"/>
                    </a:cubicBezTo>
                    <a:cubicBezTo>
                      <a:pt x="0" y="132"/>
                      <a:pt x="121" y="126"/>
                      <a:pt x="198" y="126"/>
                    </a:cubicBezTo>
                    <a:lnTo>
                      <a:pt x="218" y="126"/>
                    </a:lnTo>
                    <a:lnTo>
                      <a:pt x="218" y="117"/>
                    </a:lnTo>
                    <a:cubicBezTo>
                      <a:pt x="218" y="72"/>
                      <a:pt x="189" y="48"/>
                      <a:pt x="140" y="48"/>
                    </a:cubicBezTo>
                    <a:cubicBezTo>
                      <a:pt x="107" y="48"/>
                      <a:pt x="72" y="60"/>
                      <a:pt x="47" y="82"/>
                    </a:cubicBezTo>
                    <a:lnTo>
                      <a:pt x="14" y="48"/>
                    </a:lnTo>
                    <a:close/>
                    <a:moveTo>
                      <a:pt x="166" y="171"/>
                    </a:moveTo>
                    <a:lnTo>
                      <a:pt x="166" y="171"/>
                    </a:lnTo>
                    <a:cubicBezTo>
                      <a:pt x="99" y="171"/>
                      <a:pt x="57" y="189"/>
                      <a:pt x="57" y="231"/>
                    </a:cubicBezTo>
                    <a:cubicBezTo>
                      <a:pt x="57" y="270"/>
                      <a:pt x="86" y="285"/>
                      <a:pt x="125" y="285"/>
                    </a:cubicBezTo>
                    <a:cubicBezTo>
                      <a:pt x="186" y="285"/>
                      <a:pt x="216" y="242"/>
                      <a:pt x="218" y="191"/>
                    </a:cubicBezTo>
                    <a:lnTo>
                      <a:pt x="218" y="171"/>
                    </a:lnTo>
                    <a:lnTo>
                      <a:pt x="166" y="171"/>
                    </a:lnTo>
                    <a:close/>
                  </a:path>
                </a:pathLst>
              </a:custGeom>
              <a:solidFill>
                <a:srgbClr val="1F3366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40" name="Freeform 7">
                <a:extLst>
                  <a:ext uri="{FF2B5EF4-FFF2-40B4-BE49-F238E27FC236}">
                    <a16:creationId xmlns:a16="http://schemas.microsoft.com/office/drawing/2014/main" id="{85D58F8C-631B-7142-A4EC-56387576784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92" y="1628"/>
                <a:ext cx="129" cy="248"/>
              </a:xfrm>
              <a:custGeom>
                <a:avLst/>
                <a:gdLst>
                  <a:gd name="T0" fmla="*/ 213 w 216"/>
                  <a:gd name="T1" fmla="*/ 133 h 410"/>
                  <a:gd name="T2" fmla="*/ 213 w 216"/>
                  <a:gd name="T3" fmla="*/ 133 h 410"/>
                  <a:gd name="T4" fmla="*/ 121 w 216"/>
                  <a:gd name="T5" fmla="*/ 133 h 410"/>
                  <a:gd name="T6" fmla="*/ 121 w 216"/>
                  <a:gd name="T7" fmla="*/ 290 h 410"/>
                  <a:gd name="T8" fmla="*/ 168 w 216"/>
                  <a:gd name="T9" fmla="*/ 362 h 410"/>
                  <a:gd name="T10" fmla="*/ 214 w 216"/>
                  <a:gd name="T11" fmla="*/ 351 h 410"/>
                  <a:gd name="T12" fmla="*/ 216 w 216"/>
                  <a:gd name="T13" fmla="*/ 399 h 410"/>
                  <a:gd name="T14" fmla="*/ 155 w 216"/>
                  <a:gd name="T15" fmla="*/ 410 h 410"/>
                  <a:gd name="T16" fmla="*/ 69 w 216"/>
                  <a:gd name="T17" fmla="*/ 305 h 410"/>
                  <a:gd name="T18" fmla="*/ 69 w 216"/>
                  <a:gd name="T19" fmla="*/ 133 h 410"/>
                  <a:gd name="T20" fmla="*/ 0 w 216"/>
                  <a:gd name="T21" fmla="*/ 133 h 410"/>
                  <a:gd name="T22" fmla="*/ 0 w 216"/>
                  <a:gd name="T23" fmla="*/ 89 h 410"/>
                  <a:gd name="T24" fmla="*/ 69 w 216"/>
                  <a:gd name="T25" fmla="*/ 89 h 410"/>
                  <a:gd name="T26" fmla="*/ 69 w 216"/>
                  <a:gd name="T27" fmla="*/ 0 h 410"/>
                  <a:gd name="T28" fmla="*/ 121 w 216"/>
                  <a:gd name="T29" fmla="*/ 0 h 410"/>
                  <a:gd name="T30" fmla="*/ 121 w 216"/>
                  <a:gd name="T31" fmla="*/ 89 h 410"/>
                  <a:gd name="T32" fmla="*/ 213 w 216"/>
                  <a:gd name="T33" fmla="*/ 89 h 410"/>
                  <a:gd name="T34" fmla="*/ 213 w 216"/>
                  <a:gd name="T35" fmla="*/ 133 h 4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216" h="410">
                    <a:moveTo>
                      <a:pt x="213" y="133"/>
                    </a:moveTo>
                    <a:lnTo>
                      <a:pt x="213" y="133"/>
                    </a:lnTo>
                    <a:lnTo>
                      <a:pt x="121" y="133"/>
                    </a:lnTo>
                    <a:lnTo>
                      <a:pt x="121" y="290"/>
                    </a:lnTo>
                    <a:cubicBezTo>
                      <a:pt x="121" y="330"/>
                      <a:pt x="121" y="362"/>
                      <a:pt x="168" y="362"/>
                    </a:cubicBezTo>
                    <a:cubicBezTo>
                      <a:pt x="183" y="362"/>
                      <a:pt x="200" y="359"/>
                      <a:pt x="214" y="351"/>
                    </a:cubicBezTo>
                    <a:lnTo>
                      <a:pt x="216" y="399"/>
                    </a:lnTo>
                    <a:cubicBezTo>
                      <a:pt x="198" y="407"/>
                      <a:pt x="174" y="410"/>
                      <a:pt x="155" y="410"/>
                    </a:cubicBezTo>
                    <a:cubicBezTo>
                      <a:pt x="81" y="410"/>
                      <a:pt x="69" y="370"/>
                      <a:pt x="69" y="305"/>
                    </a:cubicBezTo>
                    <a:lnTo>
                      <a:pt x="69" y="133"/>
                    </a:lnTo>
                    <a:lnTo>
                      <a:pt x="0" y="133"/>
                    </a:lnTo>
                    <a:lnTo>
                      <a:pt x="0" y="89"/>
                    </a:lnTo>
                    <a:lnTo>
                      <a:pt x="69" y="89"/>
                    </a:lnTo>
                    <a:lnTo>
                      <a:pt x="69" y="0"/>
                    </a:lnTo>
                    <a:lnTo>
                      <a:pt x="121" y="0"/>
                    </a:lnTo>
                    <a:lnTo>
                      <a:pt x="121" y="89"/>
                    </a:lnTo>
                    <a:lnTo>
                      <a:pt x="213" y="89"/>
                    </a:lnTo>
                    <a:lnTo>
                      <a:pt x="213" y="133"/>
                    </a:lnTo>
                    <a:close/>
                  </a:path>
                </a:pathLst>
              </a:custGeom>
              <a:solidFill>
                <a:srgbClr val="1F3366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41" name="Freeform 8">
                <a:extLst>
                  <a:ext uri="{FF2B5EF4-FFF2-40B4-BE49-F238E27FC236}">
                    <a16:creationId xmlns:a16="http://schemas.microsoft.com/office/drawing/2014/main" id="{E38E258E-8D6A-E643-AA35-0A2C8EA84FF9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848" y="1585"/>
                <a:ext cx="46" cy="286"/>
              </a:xfrm>
              <a:custGeom>
                <a:avLst/>
                <a:gdLst>
                  <a:gd name="T0" fmla="*/ 38 w 76"/>
                  <a:gd name="T1" fmla="*/ 0 h 474"/>
                  <a:gd name="T2" fmla="*/ 38 w 76"/>
                  <a:gd name="T3" fmla="*/ 0 h 474"/>
                  <a:gd name="T4" fmla="*/ 76 w 76"/>
                  <a:gd name="T5" fmla="*/ 39 h 474"/>
                  <a:gd name="T6" fmla="*/ 38 w 76"/>
                  <a:gd name="T7" fmla="*/ 77 h 474"/>
                  <a:gd name="T8" fmla="*/ 0 w 76"/>
                  <a:gd name="T9" fmla="*/ 39 h 474"/>
                  <a:gd name="T10" fmla="*/ 38 w 76"/>
                  <a:gd name="T11" fmla="*/ 0 h 474"/>
                  <a:gd name="T12" fmla="*/ 12 w 76"/>
                  <a:gd name="T13" fmla="*/ 161 h 474"/>
                  <a:gd name="T14" fmla="*/ 12 w 76"/>
                  <a:gd name="T15" fmla="*/ 161 h 474"/>
                  <a:gd name="T16" fmla="*/ 64 w 76"/>
                  <a:gd name="T17" fmla="*/ 161 h 474"/>
                  <a:gd name="T18" fmla="*/ 64 w 76"/>
                  <a:gd name="T19" fmla="*/ 474 h 474"/>
                  <a:gd name="T20" fmla="*/ 12 w 76"/>
                  <a:gd name="T21" fmla="*/ 474 h 474"/>
                  <a:gd name="T22" fmla="*/ 12 w 76"/>
                  <a:gd name="T23" fmla="*/ 161 h 4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76" h="474">
                    <a:moveTo>
                      <a:pt x="38" y="0"/>
                    </a:moveTo>
                    <a:lnTo>
                      <a:pt x="38" y="0"/>
                    </a:lnTo>
                    <a:cubicBezTo>
                      <a:pt x="59" y="0"/>
                      <a:pt x="76" y="18"/>
                      <a:pt x="76" y="39"/>
                    </a:cubicBezTo>
                    <a:cubicBezTo>
                      <a:pt x="76" y="61"/>
                      <a:pt x="60" y="77"/>
                      <a:pt x="38" y="77"/>
                    </a:cubicBezTo>
                    <a:cubicBezTo>
                      <a:pt x="16" y="77"/>
                      <a:pt x="0" y="61"/>
                      <a:pt x="0" y="39"/>
                    </a:cubicBezTo>
                    <a:cubicBezTo>
                      <a:pt x="0" y="18"/>
                      <a:pt x="16" y="0"/>
                      <a:pt x="38" y="0"/>
                    </a:cubicBezTo>
                    <a:close/>
                    <a:moveTo>
                      <a:pt x="12" y="161"/>
                    </a:moveTo>
                    <a:lnTo>
                      <a:pt x="12" y="161"/>
                    </a:lnTo>
                    <a:lnTo>
                      <a:pt x="64" y="161"/>
                    </a:lnTo>
                    <a:lnTo>
                      <a:pt x="64" y="474"/>
                    </a:lnTo>
                    <a:lnTo>
                      <a:pt x="12" y="474"/>
                    </a:lnTo>
                    <a:lnTo>
                      <a:pt x="12" y="161"/>
                    </a:lnTo>
                    <a:close/>
                  </a:path>
                </a:pathLst>
              </a:custGeom>
              <a:solidFill>
                <a:srgbClr val="1F3366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42" name="Freeform 9">
                <a:extLst>
                  <a:ext uri="{FF2B5EF4-FFF2-40B4-BE49-F238E27FC236}">
                    <a16:creationId xmlns:a16="http://schemas.microsoft.com/office/drawing/2014/main" id="{BA069D83-6B58-DA4B-88D8-B26DE525E1C1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930" y="1677"/>
                <a:ext cx="201" cy="199"/>
              </a:xfrm>
              <a:custGeom>
                <a:avLst/>
                <a:gdLst>
                  <a:gd name="T0" fmla="*/ 168 w 335"/>
                  <a:gd name="T1" fmla="*/ 0 h 329"/>
                  <a:gd name="T2" fmla="*/ 168 w 335"/>
                  <a:gd name="T3" fmla="*/ 0 h 329"/>
                  <a:gd name="T4" fmla="*/ 335 w 335"/>
                  <a:gd name="T5" fmla="*/ 165 h 329"/>
                  <a:gd name="T6" fmla="*/ 168 w 335"/>
                  <a:gd name="T7" fmla="*/ 329 h 329"/>
                  <a:gd name="T8" fmla="*/ 0 w 335"/>
                  <a:gd name="T9" fmla="*/ 165 h 329"/>
                  <a:gd name="T10" fmla="*/ 168 w 335"/>
                  <a:gd name="T11" fmla="*/ 0 h 329"/>
                  <a:gd name="T12" fmla="*/ 168 w 335"/>
                  <a:gd name="T13" fmla="*/ 281 h 329"/>
                  <a:gd name="T14" fmla="*/ 168 w 335"/>
                  <a:gd name="T15" fmla="*/ 281 h 329"/>
                  <a:gd name="T16" fmla="*/ 279 w 335"/>
                  <a:gd name="T17" fmla="*/ 165 h 329"/>
                  <a:gd name="T18" fmla="*/ 168 w 335"/>
                  <a:gd name="T19" fmla="*/ 48 h 329"/>
                  <a:gd name="T20" fmla="*/ 57 w 335"/>
                  <a:gd name="T21" fmla="*/ 165 h 329"/>
                  <a:gd name="T22" fmla="*/ 168 w 335"/>
                  <a:gd name="T23" fmla="*/ 281 h 3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335" h="329">
                    <a:moveTo>
                      <a:pt x="168" y="0"/>
                    </a:moveTo>
                    <a:lnTo>
                      <a:pt x="168" y="0"/>
                    </a:lnTo>
                    <a:cubicBezTo>
                      <a:pt x="264" y="0"/>
                      <a:pt x="335" y="67"/>
                      <a:pt x="335" y="165"/>
                    </a:cubicBezTo>
                    <a:cubicBezTo>
                      <a:pt x="335" y="262"/>
                      <a:pt x="264" y="329"/>
                      <a:pt x="168" y="329"/>
                    </a:cubicBezTo>
                    <a:cubicBezTo>
                      <a:pt x="71" y="329"/>
                      <a:pt x="0" y="262"/>
                      <a:pt x="0" y="165"/>
                    </a:cubicBezTo>
                    <a:cubicBezTo>
                      <a:pt x="0" y="67"/>
                      <a:pt x="71" y="0"/>
                      <a:pt x="168" y="0"/>
                    </a:cubicBezTo>
                    <a:close/>
                    <a:moveTo>
                      <a:pt x="168" y="281"/>
                    </a:moveTo>
                    <a:lnTo>
                      <a:pt x="168" y="281"/>
                    </a:lnTo>
                    <a:cubicBezTo>
                      <a:pt x="235" y="281"/>
                      <a:pt x="279" y="230"/>
                      <a:pt x="279" y="165"/>
                    </a:cubicBezTo>
                    <a:cubicBezTo>
                      <a:pt x="279" y="99"/>
                      <a:pt x="235" y="48"/>
                      <a:pt x="168" y="48"/>
                    </a:cubicBezTo>
                    <a:cubicBezTo>
                      <a:pt x="100" y="48"/>
                      <a:pt x="57" y="99"/>
                      <a:pt x="57" y="165"/>
                    </a:cubicBezTo>
                    <a:cubicBezTo>
                      <a:pt x="57" y="230"/>
                      <a:pt x="100" y="281"/>
                      <a:pt x="168" y="281"/>
                    </a:cubicBezTo>
                    <a:close/>
                  </a:path>
                </a:pathLst>
              </a:custGeom>
              <a:solidFill>
                <a:srgbClr val="1F3366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43" name="Freeform 10">
                <a:extLst>
                  <a:ext uri="{FF2B5EF4-FFF2-40B4-BE49-F238E27FC236}">
                    <a16:creationId xmlns:a16="http://schemas.microsoft.com/office/drawing/2014/main" id="{3F3678EF-D471-FF42-B26A-64E8B6E5037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73" y="1677"/>
                <a:ext cx="166" cy="194"/>
              </a:xfrm>
              <a:custGeom>
                <a:avLst/>
                <a:gdLst>
                  <a:gd name="T0" fmla="*/ 3 w 276"/>
                  <a:gd name="T1" fmla="*/ 82 h 321"/>
                  <a:gd name="T2" fmla="*/ 3 w 276"/>
                  <a:gd name="T3" fmla="*/ 82 h 321"/>
                  <a:gd name="T4" fmla="*/ 0 w 276"/>
                  <a:gd name="T5" fmla="*/ 8 h 321"/>
                  <a:gd name="T6" fmla="*/ 50 w 276"/>
                  <a:gd name="T7" fmla="*/ 8 h 321"/>
                  <a:gd name="T8" fmla="*/ 51 w 276"/>
                  <a:gd name="T9" fmla="*/ 60 h 321"/>
                  <a:gd name="T10" fmla="*/ 52 w 276"/>
                  <a:gd name="T11" fmla="*/ 60 h 321"/>
                  <a:gd name="T12" fmla="*/ 157 w 276"/>
                  <a:gd name="T13" fmla="*/ 0 h 321"/>
                  <a:gd name="T14" fmla="*/ 276 w 276"/>
                  <a:gd name="T15" fmla="*/ 128 h 321"/>
                  <a:gd name="T16" fmla="*/ 276 w 276"/>
                  <a:gd name="T17" fmla="*/ 321 h 321"/>
                  <a:gd name="T18" fmla="*/ 224 w 276"/>
                  <a:gd name="T19" fmla="*/ 321 h 321"/>
                  <a:gd name="T20" fmla="*/ 224 w 276"/>
                  <a:gd name="T21" fmla="*/ 133 h 321"/>
                  <a:gd name="T22" fmla="*/ 152 w 276"/>
                  <a:gd name="T23" fmla="*/ 48 h 321"/>
                  <a:gd name="T24" fmla="*/ 55 w 276"/>
                  <a:gd name="T25" fmla="*/ 169 h 321"/>
                  <a:gd name="T26" fmla="*/ 55 w 276"/>
                  <a:gd name="T27" fmla="*/ 321 h 321"/>
                  <a:gd name="T28" fmla="*/ 3 w 276"/>
                  <a:gd name="T29" fmla="*/ 321 h 321"/>
                  <a:gd name="T30" fmla="*/ 3 w 276"/>
                  <a:gd name="T31" fmla="*/ 82 h 3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276" h="321">
                    <a:moveTo>
                      <a:pt x="3" y="82"/>
                    </a:moveTo>
                    <a:lnTo>
                      <a:pt x="3" y="82"/>
                    </a:lnTo>
                    <a:cubicBezTo>
                      <a:pt x="3" y="54"/>
                      <a:pt x="0" y="29"/>
                      <a:pt x="0" y="8"/>
                    </a:cubicBezTo>
                    <a:lnTo>
                      <a:pt x="50" y="8"/>
                    </a:lnTo>
                    <a:cubicBezTo>
                      <a:pt x="50" y="25"/>
                      <a:pt x="51" y="42"/>
                      <a:pt x="51" y="60"/>
                    </a:cubicBezTo>
                    <a:lnTo>
                      <a:pt x="52" y="60"/>
                    </a:lnTo>
                    <a:cubicBezTo>
                      <a:pt x="66" y="29"/>
                      <a:pt x="105" y="0"/>
                      <a:pt x="157" y="0"/>
                    </a:cubicBezTo>
                    <a:cubicBezTo>
                      <a:pt x="239" y="0"/>
                      <a:pt x="276" y="52"/>
                      <a:pt x="276" y="128"/>
                    </a:cubicBezTo>
                    <a:lnTo>
                      <a:pt x="276" y="321"/>
                    </a:lnTo>
                    <a:lnTo>
                      <a:pt x="224" y="321"/>
                    </a:lnTo>
                    <a:lnTo>
                      <a:pt x="224" y="133"/>
                    </a:lnTo>
                    <a:cubicBezTo>
                      <a:pt x="224" y="81"/>
                      <a:pt x="201" y="48"/>
                      <a:pt x="152" y="48"/>
                    </a:cubicBezTo>
                    <a:cubicBezTo>
                      <a:pt x="84" y="48"/>
                      <a:pt x="55" y="97"/>
                      <a:pt x="55" y="169"/>
                    </a:cubicBezTo>
                    <a:lnTo>
                      <a:pt x="55" y="321"/>
                    </a:lnTo>
                    <a:lnTo>
                      <a:pt x="3" y="321"/>
                    </a:lnTo>
                    <a:lnTo>
                      <a:pt x="3" y="82"/>
                    </a:lnTo>
                    <a:close/>
                  </a:path>
                </a:pathLst>
              </a:custGeom>
              <a:solidFill>
                <a:srgbClr val="1F3366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44" name="Freeform 11">
                <a:extLst>
                  <a:ext uri="{FF2B5EF4-FFF2-40B4-BE49-F238E27FC236}">
                    <a16:creationId xmlns:a16="http://schemas.microsoft.com/office/drawing/2014/main" id="{4096063A-D997-8644-9B45-A681CF16A254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2380" y="1677"/>
                <a:ext cx="165" cy="199"/>
              </a:xfrm>
              <a:custGeom>
                <a:avLst/>
                <a:gdLst>
                  <a:gd name="T0" fmla="*/ 14 w 274"/>
                  <a:gd name="T1" fmla="*/ 48 h 329"/>
                  <a:gd name="T2" fmla="*/ 14 w 274"/>
                  <a:gd name="T3" fmla="*/ 48 h 329"/>
                  <a:gd name="T4" fmla="*/ 139 w 274"/>
                  <a:gd name="T5" fmla="*/ 0 h 329"/>
                  <a:gd name="T6" fmla="*/ 270 w 274"/>
                  <a:gd name="T7" fmla="*/ 132 h 329"/>
                  <a:gd name="T8" fmla="*/ 270 w 274"/>
                  <a:gd name="T9" fmla="*/ 267 h 329"/>
                  <a:gd name="T10" fmla="*/ 274 w 274"/>
                  <a:gd name="T11" fmla="*/ 321 h 329"/>
                  <a:gd name="T12" fmla="*/ 224 w 274"/>
                  <a:gd name="T13" fmla="*/ 321 h 329"/>
                  <a:gd name="T14" fmla="*/ 221 w 274"/>
                  <a:gd name="T15" fmla="*/ 274 h 329"/>
                  <a:gd name="T16" fmla="*/ 219 w 274"/>
                  <a:gd name="T17" fmla="*/ 274 h 329"/>
                  <a:gd name="T18" fmla="*/ 116 w 274"/>
                  <a:gd name="T19" fmla="*/ 329 h 329"/>
                  <a:gd name="T20" fmla="*/ 0 w 274"/>
                  <a:gd name="T21" fmla="*/ 236 h 329"/>
                  <a:gd name="T22" fmla="*/ 197 w 274"/>
                  <a:gd name="T23" fmla="*/ 126 h 329"/>
                  <a:gd name="T24" fmla="*/ 217 w 274"/>
                  <a:gd name="T25" fmla="*/ 126 h 329"/>
                  <a:gd name="T26" fmla="*/ 217 w 274"/>
                  <a:gd name="T27" fmla="*/ 117 h 329"/>
                  <a:gd name="T28" fmla="*/ 140 w 274"/>
                  <a:gd name="T29" fmla="*/ 48 h 329"/>
                  <a:gd name="T30" fmla="*/ 47 w 274"/>
                  <a:gd name="T31" fmla="*/ 82 h 329"/>
                  <a:gd name="T32" fmla="*/ 14 w 274"/>
                  <a:gd name="T33" fmla="*/ 48 h 329"/>
                  <a:gd name="T34" fmla="*/ 165 w 274"/>
                  <a:gd name="T35" fmla="*/ 171 h 329"/>
                  <a:gd name="T36" fmla="*/ 165 w 274"/>
                  <a:gd name="T37" fmla="*/ 171 h 329"/>
                  <a:gd name="T38" fmla="*/ 56 w 274"/>
                  <a:gd name="T39" fmla="*/ 231 h 329"/>
                  <a:gd name="T40" fmla="*/ 125 w 274"/>
                  <a:gd name="T41" fmla="*/ 285 h 329"/>
                  <a:gd name="T42" fmla="*/ 217 w 274"/>
                  <a:gd name="T43" fmla="*/ 191 h 329"/>
                  <a:gd name="T44" fmla="*/ 217 w 274"/>
                  <a:gd name="T45" fmla="*/ 171 h 329"/>
                  <a:gd name="T46" fmla="*/ 165 w 274"/>
                  <a:gd name="T47" fmla="*/ 171 h 3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274" h="329">
                    <a:moveTo>
                      <a:pt x="14" y="48"/>
                    </a:moveTo>
                    <a:lnTo>
                      <a:pt x="14" y="48"/>
                    </a:lnTo>
                    <a:cubicBezTo>
                      <a:pt x="46" y="15"/>
                      <a:pt x="93" y="0"/>
                      <a:pt x="139" y="0"/>
                    </a:cubicBezTo>
                    <a:cubicBezTo>
                      <a:pt x="231" y="0"/>
                      <a:pt x="270" y="44"/>
                      <a:pt x="270" y="132"/>
                    </a:cubicBezTo>
                    <a:lnTo>
                      <a:pt x="270" y="267"/>
                    </a:lnTo>
                    <a:cubicBezTo>
                      <a:pt x="270" y="285"/>
                      <a:pt x="272" y="305"/>
                      <a:pt x="274" y="321"/>
                    </a:cubicBezTo>
                    <a:lnTo>
                      <a:pt x="224" y="321"/>
                    </a:lnTo>
                    <a:cubicBezTo>
                      <a:pt x="221" y="307"/>
                      <a:pt x="221" y="288"/>
                      <a:pt x="221" y="274"/>
                    </a:cubicBezTo>
                    <a:lnTo>
                      <a:pt x="219" y="274"/>
                    </a:lnTo>
                    <a:cubicBezTo>
                      <a:pt x="199" y="306"/>
                      <a:pt x="164" y="329"/>
                      <a:pt x="116" y="329"/>
                    </a:cubicBezTo>
                    <a:cubicBezTo>
                      <a:pt x="53" y="329"/>
                      <a:pt x="0" y="297"/>
                      <a:pt x="0" y="236"/>
                    </a:cubicBezTo>
                    <a:cubicBezTo>
                      <a:pt x="0" y="132"/>
                      <a:pt x="120" y="126"/>
                      <a:pt x="197" y="126"/>
                    </a:cubicBezTo>
                    <a:lnTo>
                      <a:pt x="217" y="126"/>
                    </a:lnTo>
                    <a:lnTo>
                      <a:pt x="217" y="117"/>
                    </a:lnTo>
                    <a:cubicBezTo>
                      <a:pt x="217" y="72"/>
                      <a:pt x="189" y="48"/>
                      <a:pt x="140" y="48"/>
                    </a:cubicBezTo>
                    <a:cubicBezTo>
                      <a:pt x="106" y="48"/>
                      <a:pt x="72" y="60"/>
                      <a:pt x="47" y="82"/>
                    </a:cubicBezTo>
                    <a:lnTo>
                      <a:pt x="14" y="48"/>
                    </a:lnTo>
                    <a:close/>
                    <a:moveTo>
                      <a:pt x="165" y="171"/>
                    </a:moveTo>
                    <a:lnTo>
                      <a:pt x="165" y="171"/>
                    </a:lnTo>
                    <a:cubicBezTo>
                      <a:pt x="99" y="171"/>
                      <a:pt x="56" y="189"/>
                      <a:pt x="56" y="231"/>
                    </a:cubicBezTo>
                    <a:cubicBezTo>
                      <a:pt x="56" y="270"/>
                      <a:pt x="86" y="285"/>
                      <a:pt x="125" y="285"/>
                    </a:cubicBezTo>
                    <a:cubicBezTo>
                      <a:pt x="185" y="285"/>
                      <a:pt x="216" y="242"/>
                      <a:pt x="217" y="191"/>
                    </a:cubicBezTo>
                    <a:lnTo>
                      <a:pt x="217" y="171"/>
                    </a:lnTo>
                    <a:lnTo>
                      <a:pt x="165" y="171"/>
                    </a:lnTo>
                    <a:close/>
                  </a:path>
                </a:pathLst>
              </a:custGeom>
              <a:solidFill>
                <a:srgbClr val="1F3366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45" name="Freeform 12">
                <a:extLst>
                  <a:ext uri="{FF2B5EF4-FFF2-40B4-BE49-F238E27FC236}">
                    <a16:creationId xmlns:a16="http://schemas.microsoft.com/office/drawing/2014/main" id="{93E7CAF6-9990-B242-9889-9111A9BD2D4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97" y="1585"/>
                <a:ext cx="31" cy="286"/>
              </a:xfrm>
              <a:custGeom>
                <a:avLst/>
                <a:gdLst>
                  <a:gd name="T0" fmla="*/ 0 w 52"/>
                  <a:gd name="T1" fmla="*/ 474 h 474"/>
                  <a:gd name="T2" fmla="*/ 0 w 52"/>
                  <a:gd name="T3" fmla="*/ 474 h 474"/>
                  <a:gd name="T4" fmla="*/ 52 w 52"/>
                  <a:gd name="T5" fmla="*/ 474 h 474"/>
                  <a:gd name="T6" fmla="*/ 52 w 52"/>
                  <a:gd name="T7" fmla="*/ 0 h 474"/>
                  <a:gd name="T8" fmla="*/ 0 w 52"/>
                  <a:gd name="T9" fmla="*/ 0 h 474"/>
                  <a:gd name="T10" fmla="*/ 0 w 52"/>
                  <a:gd name="T11" fmla="*/ 474 h 4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2" h="474">
                    <a:moveTo>
                      <a:pt x="0" y="474"/>
                    </a:moveTo>
                    <a:lnTo>
                      <a:pt x="0" y="474"/>
                    </a:lnTo>
                    <a:lnTo>
                      <a:pt x="52" y="474"/>
                    </a:lnTo>
                    <a:lnTo>
                      <a:pt x="52" y="0"/>
                    </a:lnTo>
                    <a:lnTo>
                      <a:pt x="0" y="0"/>
                    </a:lnTo>
                    <a:lnTo>
                      <a:pt x="0" y="474"/>
                    </a:lnTo>
                    <a:close/>
                  </a:path>
                </a:pathLst>
              </a:custGeom>
              <a:solidFill>
                <a:srgbClr val="1F3366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46" name="Freeform 13">
                <a:extLst>
                  <a:ext uri="{FF2B5EF4-FFF2-40B4-BE49-F238E27FC236}">
                    <a16:creationId xmlns:a16="http://schemas.microsoft.com/office/drawing/2014/main" id="{B301714D-9F92-1A45-A046-1048640D6B9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80" y="1585"/>
                <a:ext cx="220" cy="286"/>
              </a:xfrm>
              <a:custGeom>
                <a:avLst/>
                <a:gdLst>
                  <a:gd name="T0" fmla="*/ 310 w 366"/>
                  <a:gd name="T1" fmla="*/ 0 h 474"/>
                  <a:gd name="T2" fmla="*/ 310 w 366"/>
                  <a:gd name="T3" fmla="*/ 0 h 474"/>
                  <a:gd name="T4" fmla="*/ 310 w 366"/>
                  <a:gd name="T5" fmla="*/ 201 h 474"/>
                  <a:gd name="T6" fmla="*/ 57 w 366"/>
                  <a:gd name="T7" fmla="*/ 201 h 474"/>
                  <a:gd name="T8" fmla="*/ 57 w 366"/>
                  <a:gd name="T9" fmla="*/ 0 h 474"/>
                  <a:gd name="T10" fmla="*/ 0 w 366"/>
                  <a:gd name="T11" fmla="*/ 0 h 474"/>
                  <a:gd name="T12" fmla="*/ 0 w 366"/>
                  <a:gd name="T13" fmla="*/ 474 h 474"/>
                  <a:gd name="T14" fmla="*/ 57 w 366"/>
                  <a:gd name="T15" fmla="*/ 474 h 474"/>
                  <a:gd name="T16" fmla="*/ 57 w 366"/>
                  <a:gd name="T17" fmla="*/ 253 h 474"/>
                  <a:gd name="T18" fmla="*/ 310 w 366"/>
                  <a:gd name="T19" fmla="*/ 253 h 474"/>
                  <a:gd name="T20" fmla="*/ 310 w 366"/>
                  <a:gd name="T21" fmla="*/ 474 h 474"/>
                  <a:gd name="T22" fmla="*/ 366 w 366"/>
                  <a:gd name="T23" fmla="*/ 474 h 474"/>
                  <a:gd name="T24" fmla="*/ 366 w 366"/>
                  <a:gd name="T25" fmla="*/ 0 h 474"/>
                  <a:gd name="T26" fmla="*/ 310 w 366"/>
                  <a:gd name="T27" fmla="*/ 0 h 4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366" h="474">
                    <a:moveTo>
                      <a:pt x="310" y="0"/>
                    </a:moveTo>
                    <a:lnTo>
                      <a:pt x="310" y="0"/>
                    </a:lnTo>
                    <a:lnTo>
                      <a:pt x="310" y="201"/>
                    </a:lnTo>
                    <a:lnTo>
                      <a:pt x="57" y="201"/>
                    </a:lnTo>
                    <a:lnTo>
                      <a:pt x="57" y="0"/>
                    </a:lnTo>
                    <a:lnTo>
                      <a:pt x="0" y="0"/>
                    </a:lnTo>
                    <a:lnTo>
                      <a:pt x="0" y="474"/>
                    </a:lnTo>
                    <a:lnTo>
                      <a:pt x="57" y="474"/>
                    </a:lnTo>
                    <a:lnTo>
                      <a:pt x="57" y="253"/>
                    </a:lnTo>
                    <a:lnTo>
                      <a:pt x="310" y="253"/>
                    </a:lnTo>
                    <a:lnTo>
                      <a:pt x="310" y="474"/>
                    </a:lnTo>
                    <a:lnTo>
                      <a:pt x="366" y="474"/>
                    </a:lnTo>
                    <a:lnTo>
                      <a:pt x="366" y="0"/>
                    </a:lnTo>
                    <a:lnTo>
                      <a:pt x="310" y="0"/>
                    </a:lnTo>
                    <a:close/>
                  </a:path>
                </a:pathLst>
              </a:custGeom>
              <a:solidFill>
                <a:srgbClr val="CF3829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47" name="Freeform 14">
                <a:extLst>
                  <a:ext uri="{FF2B5EF4-FFF2-40B4-BE49-F238E27FC236}">
                    <a16:creationId xmlns:a16="http://schemas.microsoft.com/office/drawing/2014/main" id="{6D21D93B-D9E1-8E47-AF2C-3C247270DD3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65" y="1585"/>
                <a:ext cx="33" cy="286"/>
              </a:xfrm>
              <a:custGeom>
                <a:avLst/>
                <a:gdLst>
                  <a:gd name="T0" fmla="*/ 0 w 56"/>
                  <a:gd name="T1" fmla="*/ 474 h 474"/>
                  <a:gd name="T2" fmla="*/ 0 w 56"/>
                  <a:gd name="T3" fmla="*/ 474 h 474"/>
                  <a:gd name="T4" fmla="*/ 56 w 56"/>
                  <a:gd name="T5" fmla="*/ 474 h 474"/>
                  <a:gd name="T6" fmla="*/ 56 w 56"/>
                  <a:gd name="T7" fmla="*/ 0 h 474"/>
                  <a:gd name="T8" fmla="*/ 0 w 56"/>
                  <a:gd name="T9" fmla="*/ 0 h 474"/>
                  <a:gd name="T10" fmla="*/ 0 w 56"/>
                  <a:gd name="T11" fmla="*/ 474 h 4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6" h="474">
                    <a:moveTo>
                      <a:pt x="0" y="474"/>
                    </a:moveTo>
                    <a:lnTo>
                      <a:pt x="0" y="474"/>
                    </a:lnTo>
                    <a:lnTo>
                      <a:pt x="56" y="474"/>
                    </a:lnTo>
                    <a:lnTo>
                      <a:pt x="56" y="0"/>
                    </a:lnTo>
                    <a:lnTo>
                      <a:pt x="0" y="0"/>
                    </a:lnTo>
                    <a:lnTo>
                      <a:pt x="0" y="474"/>
                    </a:lnTo>
                    <a:close/>
                  </a:path>
                </a:pathLst>
              </a:custGeom>
              <a:solidFill>
                <a:srgbClr val="CF3829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48" name="Freeform 15">
                <a:extLst>
                  <a:ext uri="{FF2B5EF4-FFF2-40B4-BE49-F238E27FC236}">
                    <a16:creationId xmlns:a16="http://schemas.microsoft.com/office/drawing/2014/main" id="{44E35D0F-4F10-E242-8BEA-14849E6CACA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28" y="1585"/>
                <a:ext cx="253" cy="286"/>
              </a:xfrm>
              <a:custGeom>
                <a:avLst/>
                <a:gdLst>
                  <a:gd name="T0" fmla="*/ 361 w 421"/>
                  <a:gd name="T1" fmla="*/ 0 h 474"/>
                  <a:gd name="T2" fmla="*/ 361 w 421"/>
                  <a:gd name="T3" fmla="*/ 0 h 474"/>
                  <a:gd name="T4" fmla="*/ 211 w 421"/>
                  <a:gd name="T5" fmla="*/ 390 h 474"/>
                  <a:gd name="T6" fmla="*/ 209 w 421"/>
                  <a:gd name="T7" fmla="*/ 390 h 474"/>
                  <a:gd name="T8" fmla="*/ 63 w 421"/>
                  <a:gd name="T9" fmla="*/ 0 h 474"/>
                  <a:gd name="T10" fmla="*/ 0 w 421"/>
                  <a:gd name="T11" fmla="*/ 0 h 474"/>
                  <a:gd name="T12" fmla="*/ 181 w 421"/>
                  <a:gd name="T13" fmla="*/ 474 h 474"/>
                  <a:gd name="T14" fmla="*/ 235 w 421"/>
                  <a:gd name="T15" fmla="*/ 474 h 474"/>
                  <a:gd name="T16" fmla="*/ 421 w 421"/>
                  <a:gd name="T17" fmla="*/ 0 h 474"/>
                  <a:gd name="T18" fmla="*/ 361 w 421"/>
                  <a:gd name="T19" fmla="*/ 0 h 4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21" h="474">
                    <a:moveTo>
                      <a:pt x="361" y="0"/>
                    </a:moveTo>
                    <a:lnTo>
                      <a:pt x="361" y="0"/>
                    </a:lnTo>
                    <a:lnTo>
                      <a:pt x="211" y="390"/>
                    </a:lnTo>
                    <a:lnTo>
                      <a:pt x="209" y="390"/>
                    </a:lnTo>
                    <a:lnTo>
                      <a:pt x="63" y="0"/>
                    </a:lnTo>
                    <a:lnTo>
                      <a:pt x="0" y="0"/>
                    </a:lnTo>
                    <a:lnTo>
                      <a:pt x="181" y="474"/>
                    </a:lnTo>
                    <a:lnTo>
                      <a:pt x="235" y="474"/>
                    </a:lnTo>
                    <a:lnTo>
                      <a:pt x="421" y="0"/>
                    </a:lnTo>
                    <a:lnTo>
                      <a:pt x="361" y="0"/>
                    </a:lnTo>
                    <a:close/>
                  </a:path>
                </a:pathLst>
              </a:custGeom>
              <a:solidFill>
                <a:srgbClr val="CF3829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49" name="Freeform 16">
                <a:extLst>
                  <a:ext uri="{FF2B5EF4-FFF2-40B4-BE49-F238E27FC236}">
                    <a16:creationId xmlns:a16="http://schemas.microsoft.com/office/drawing/2014/main" id="{B13929CF-847F-D84C-B923-41164D6161A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96" y="1938"/>
                <a:ext cx="253" cy="300"/>
              </a:xfrm>
              <a:custGeom>
                <a:avLst/>
                <a:gdLst>
                  <a:gd name="T0" fmla="*/ 359 w 420"/>
                  <a:gd name="T1" fmla="*/ 109 h 497"/>
                  <a:gd name="T2" fmla="*/ 359 w 420"/>
                  <a:gd name="T3" fmla="*/ 109 h 497"/>
                  <a:gd name="T4" fmla="*/ 240 w 420"/>
                  <a:gd name="T5" fmla="*/ 52 h 497"/>
                  <a:gd name="T6" fmla="*/ 60 w 420"/>
                  <a:gd name="T7" fmla="*/ 249 h 497"/>
                  <a:gd name="T8" fmla="*/ 240 w 420"/>
                  <a:gd name="T9" fmla="*/ 445 h 497"/>
                  <a:gd name="T10" fmla="*/ 378 w 420"/>
                  <a:gd name="T11" fmla="*/ 379 h 497"/>
                  <a:gd name="T12" fmla="*/ 420 w 420"/>
                  <a:gd name="T13" fmla="*/ 415 h 497"/>
                  <a:gd name="T14" fmla="*/ 240 w 420"/>
                  <a:gd name="T15" fmla="*/ 497 h 497"/>
                  <a:gd name="T16" fmla="*/ 0 w 420"/>
                  <a:gd name="T17" fmla="*/ 249 h 497"/>
                  <a:gd name="T18" fmla="*/ 240 w 420"/>
                  <a:gd name="T19" fmla="*/ 0 h 497"/>
                  <a:gd name="T20" fmla="*/ 408 w 420"/>
                  <a:gd name="T21" fmla="*/ 74 h 497"/>
                  <a:gd name="T22" fmla="*/ 359 w 420"/>
                  <a:gd name="T23" fmla="*/ 109 h 4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420" h="497">
                    <a:moveTo>
                      <a:pt x="359" y="109"/>
                    </a:moveTo>
                    <a:lnTo>
                      <a:pt x="359" y="109"/>
                    </a:lnTo>
                    <a:cubicBezTo>
                      <a:pt x="331" y="71"/>
                      <a:pt x="286" y="52"/>
                      <a:pt x="240" y="52"/>
                    </a:cubicBezTo>
                    <a:cubicBezTo>
                      <a:pt x="135" y="52"/>
                      <a:pt x="60" y="145"/>
                      <a:pt x="60" y="249"/>
                    </a:cubicBezTo>
                    <a:cubicBezTo>
                      <a:pt x="60" y="358"/>
                      <a:pt x="134" y="445"/>
                      <a:pt x="240" y="445"/>
                    </a:cubicBezTo>
                    <a:cubicBezTo>
                      <a:pt x="298" y="445"/>
                      <a:pt x="344" y="422"/>
                      <a:pt x="378" y="379"/>
                    </a:cubicBezTo>
                    <a:lnTo>
                      <a:pt x="420" y="415"/>
                    </a:lnTo>
                    <a:cubicBezTo>
                      <a:pt x="378" y="471"/>
                      <a:pt x="316" y="497"/>
                      <a:pt x="240" y="497"/>
                    </a:cubicBezTo>
                    <a:cubicBezTo>
                      <a:pt x="105" y="497"/>
                      <a:pt x="0" y="392"/>
                      <a:pt x="0" y="249"/>
                    </a:cubicBezTo>
                    <a:cubicBezTo>
                      <a:pt x="0" y="109"/>
                      <a:pt x="100" y="0"/>
                      <a:pt x="240" y="0"/>
                    </a:cubicBezTo>
                    <a:cubicBezTo>
                      <a:pt x="305" y="0"/>
                      <a:pt x="368" y="22"/>
                      <a:pt x="408" y="74"/>
                    </a:cubicBezTo>
                    <a:lnTo>
                      <a:pt x="359" y="109"/>
                    </a:lnTo>
                    <a:close/>
                  </a:path>
                </a:pathLst>
              </a:custGeom>
              <a:solidFill>
                <a:srgbClr val="1F3366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50" name="Freeform 17">
                <a:extLst>
                  <a:ext uri="{FF2B5EF4-FFF2-40B4-BE49-F238E27FC236}">
                    <a16:creationId xmlns:a16="http://schemas.microsoft.com/office/drawing/2014/main" id="{9344C2AF-D947-7B45-B693-BC8D9AADBDE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82" y="2042"/>
                <a:ext cx="166" cy="194"/>
              </a:xfrm>
              <a:custGeom>
                <a:avLst/>
                <a:gdLst>
                  <a:gd name="T0" fmla="*/ 273 w 276"/>
                  <a:gd name="T1" fmla="*/ 239 h 321"/>
                  <a:gd name="T2" fmla="*/ 273 w 276"/>
                  <a:gd name="T3" fmla="*/ 239 h 321"/>
                  <a:gd name="T4" fmla="*/ 276 w 276"/>
                  <a:gd name="T5" fmla="*/ 313 h 321"/>
                  <a:gd name="T6" fmla="*/ 226 w 276"/>
                  <a:gd name="T7" fmla="*/ 313 h 321"/>
                  <a:gd name="T8" fmla="*/ 225 w 276"/>
                  <a:gd name="T9" fmla="*/ 262 h 321"/>
                  <a:gd name="T10" fmla="*/ 224 w 276"/>
                  <a:gd name="T11" fmla="*/ 262 h 321"/>
                  <a:gd name="T12" fmla="*/ 119 w 276"/>
                  <a:gd name="T13" fmla="*/ 321 h 321"/>
                  <a:gd name="T14" fmla="*/ 0 w 276"/>
                  <a:gd name="T15" fmla="*/ 194 h 321"/>
                  <a:gd name="T16" fmla="*/ 0 w 276"/>
                  <a:gd name="T17" fmla="*/ 0 h 321"/>
                  <a:gd name="T18" fmla="*/ 52 w 276"/>
                  <a:gd name="T19" fmla="*/ 0 h 321"/>
                  <a:gd name="T20" fmla="*/ 52 w 276"/>
                  <a:gd name="T21" fmla="*/ 188 h 321"/>
                  <a:gd name="T22" fmla="*/ 124 w 276"/>
                  <a:gd name="T23" fmla="*/ 273 h 321"/>
                  <a:gd name="T24" fmla="*/ 221 w 276"/>
                  <a:gd name="T25" fmla="*/ 153 h 321"/>
                  <a:gd name="T26" fmla="*/ 221 w 276"/>
                  <a:gd name="T27" fmla="*/ 0 h 321"/>
                  <a:gd name="T28" fmla="*/ 273 w 276"/>
                  <a:gd name="T29" fmla="*/ 0 h 321"/>
                  <a:gd name="T30" fmla="*/ 273 w 276"/>
                  <a:gd name="T31" fmla="*/ 239 h 3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276" h="321">
                    <a:moveTo>
                      <a:pt x="273" y="239"/>
                    </a:moveTo>
                    <a:lnTo>
                      <a:pt x="273" y="239"/>
                    </a:lnTo>
                    <a:cubicBezTo>
                      <a:pt x="273" y="268"/>
                      <a:pt x="276" y="293"/>
                      <a:pt x="276" y="313"/>
                    </a:cubicBezTo>
                    <a:lnTo>
                      <a:pt x="226" y="313"/>
                    </a:lnTo>
                    <a:cubicBezTo>
                      <a:pt x="226" y="297"/>
                      <a:pt x="225" y="279"/>
                      <a:pt x="225" y="262"/>
                    </a:cubicBezTo>
                    <a:lnTo>
                      <a:pt x="224" y="262"/>
                    </a:lnTo>
                    <a:cubicBezTo>
                      <a:pt x="210" y="293"/>
                      <a:pt x="171" y="321"/>
                      <a:pt x="119" y="321"/>
                    </a:cubicBezTo>
                    <a:cubicBezTo>
                      <a:pt x="37" y="321"/>
                      <a:pt x="0" y="269"/>
                      <a:pt x="0" y="194"/>
                    </a:cubicBezTo>
                    <a:lnTo>
                      <a:pt x="0" y="0"/>
                    </a:lnTo>
                    <a:lnTo>
                      <a:pt x="52" y="0"/>
                    </a:lnTo>
                    <a:lnTo>
                      <a:pt x="52" y="188"/>
                    </a:lnTo>
                    <a:cubicBezTo>
                      <a:pt x="52" y="241"/>
                      <a:pt x="75" y="273"/>
                      <a:pt x="124" y="273"/>
                    </a:cubicBezTo>
                    <a:cubicBezTo>
                      <a:pt x="192" y="273"/>
                      <a:pt x="221" y="224"/>
                      <a:pt x="221" y="153"/>
                    </a:cubicBezTo>
                    <a:lnTo>
                      <a:pt x="221" y="0"/>
                    </a:lnTo>
                    <a:lnTo>
                      <a:pt x="273" y="0"/>
                    </a:lnTo>
                    <a:lnTo>
                      <a:pt x="273" y="239"/>
                    </a:lnTo>
                    <a:close/>
                  </a:path>
                </a:pathLst>
              </a:custGeom>
              <a:solidFill>
                <a:srgbClr val="1F3366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51" name="Freeform 18">
                <a:extLst>
                  <a:ext uri="{FF2B5EF4-FFF2-40B4-BE49-F238E27FC236}">
                    <a16:creationId xmlns:a16="http://schemas.microsoft.com/office/drawing/2014/main" id="{FAE12492-BC70-2041-95FA-8959CD293CD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99" y="2037"/>
                <a:ext cx="107" cy="194"/>
              </a:xfrm>
              <a:custGeom>
                <a:avLst/>
                <a:gdLst>
                  <a:gd name="T0" fmla="*/ 2 w 177"/>
                  <a:gd name="T1" fmla="*/ 83 h 321"/>
                  <a:gd name="T2" fmla="*/ 2 w 177"/>
                  <a:gd name="T3" fmla="*/ 83 h 321"/>
                  <a:gd name="T4" fmla="*/ 0 w 177"/>
                  <a:gd name="T5" fmla="*/ 8 h 321"/>
                  <a:gd name="T6" fmla="*/ 49 w 177"/>
                  <a:gd name="T7" fmla="*/ 8 h 321"/>
                  <a:gd name="T8" fmla="*/ 50 w 177"/>
                  <a:gd name="T9" fmla="*/ 60 h 321"/>
                  <a:gd name="T10" fmla="*/ 52 w 177"/>
                  <a:gd name="T11" fmla="*/ 60 h 321"/>
                  <a:gd name="T12" fmla="*/ 156 w 177"/>
                  <a:gd name="T13" fmla="*/ 0 h 321"/>
                  <a:gd name="T14" fmla="*/ 177 w 177"/>
                  <a:gd name="T15" fmla="*/ 4 h 321"/>
                  <a:gd name="T16" fmla="*/ 174 w 177"/>
                  <a:gd name="T17" fmla="*/ 56 h 321"/>
                  <a:gd name="T18" fmla="*/ 146 w 177"/>
                  <a:gd name="T19" fmla="*/ 52 h 321"/>
                  <a:gd name="T20" fmla="*/ 54 w 177"/>
                  <a:gd name="T21" fmla="*/ 169 h 321"/>
                  <a:gd name="T22" fmla="*/ 54 w 177"/>
                  <a:gd name="T23" fmla="*/ 321 h 321"/>
                  <a:gd name="T24" fmla="*/ 2 w 177"/>
                  <a:gd name="T25" fmla="*/ 321 h 321"/>
                  <a:gd name="T26" fmla="*/ 2 w 177"/>
                  <a:gd name="T27" fmla="*/ 83 h 3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77" h="321">
                    <a:moveTo>
                      <a:pt x="2" y="83"/>
                    </a:moveTo>
                    <a:lnTo>
                      <a:pt x="2" y="83"/>
                    </a:lnTo>
                    <a:cubicBezTo>
                      <a:pt x="2" y="54"/>
                      <a:pt x="0" y="29"/>
                      <a:pt x="0" y="8"/>
                    </a:cubicBezTo>
                    <a:lnTo>
                      <a:pt x="49" y="8"/>
                    </a:lnTo>
                    <a:cubicBezTo>
                      <a:pt x="49" y="25"/>
                      <a:pt x="50" y="42"/>
                      <a:pt x="50" y="60"/>
                    </a:cubicBezTo>
                    <a:lnTo>
                      <a:pt x="52" y="60"/>
                    </a:lnTo>
                    <a:cubicBezTo>
                      <a:pt x="66" y="29"/>
                      <a:pt x="105" y="0"/>
                      <a:pt x="156" y="0"/>
                    </a:cubicBezTo>
                    <a:cubicBezTo>
                      <a:pt x="163" y="0"/>
                      <a:pt x="170" y="1"/>
                      <a:pt x="177" y="4"/>
                    </a:cubicBezTo>
                    <a:lnTo>
                      <a:pt x="174" y="56"/>
                    </a:lnTo>
                    <a:cubicBezTo>
                      <a:pt x="165" y="54"/>
                      <a:pt x="155" y="52"/>
                      <a:pt x="146" y="52"/>
                    </a:cubicBezTo>
                    <a:cubicBezTo>
                      <a:pt x="82" y="52"/>
                      <a:pt x="54" y="97"/>
                      <a:pt x="54" y="169"/>
                    </a:cubicBezTo>
                    <a:lnTo>
                      <a:pt x="54" y="321"/>
                    </a:lnTo>
                    <a:lnTo>
                      <a:pt x="2" y="321"/>
                    </a:lnTo>
                    <a:lnTo>
                      <a:pt x="2" y="83"/>
                    </a:lnTo>
                    <a:close/>
                  </a:path>
                </a:pathLst>
              </a:custGeom>
              <a:solidFill>
                <a:srgbClr val="1F3366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52" name="Freeform 19">
                <a:extLst>
                  <a:ext uri="{FF2B5EF4-FFF2-40B4-BE49-F238E27FC236}">
                    <a16:creationId xmlns:a16="http://schemas.microsoft.com/office/drawing/2014/main" id="{F659AAC7-E715-E342-856B-C63484AB794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37" y="2037"/>
                <a:ext cx="107" cy="194"/>
              </a:xfrm>
              <a:custGeom>
                <a:avLst/>
                <a:gdLst>
                  <a:gd name="T0" fmla="*/ 3 w 178"/>
                  <a:gd name="T1" fmla="*/ 83 h 321"/>
                  <a:gd name="T2" fmla="*/ 3 w 178"/>
                  <a:gd name="T3" fmla="*/ 83 h 321"/>
                  <a:gd name="T4" fmla="*/ 0 w 178"/>
                  <a:gd name="T5" fmla="*/ 8 h 321"/>
                  <a:gd name="T6" fmla="*/ 50 w 178"/>
                  <a:gd name="T7" fmla="*/ 8 h 321"/>
                  <a:gd name="T8" fmla="*/ 51 w 178"/>
                  <a:gd name="T9" fmla="*/ 60 h 321"/>
                  <a:gd name="T10" fmla="*/ 52 w 178"/>
                  <a:gd name="T11" fmla="*/ 60 h 321"/>
                  <a:gd name="T12" fmla="*/ 157 w 178"/>
                  <a:gd name="T13" fmla="*/ 0 h 321"/>
                  <a:gd name="T14" fmla="*/ 178 w 178"/>
                  <a:gd name="T15" fmla="*/ 4 h 321"/>
                  <a:gd name="T16" fmla="*/ 175 w 178"/>
                  <a:gd name="T17" fmla="*/ 56 h 321"/>
                  <a:gd name="T18" fmla="*/ 147 w 178"/>
                  <a:gd name="T19" fmla="*/ 52 h 321"/>
                  <a:gd name="T20" fmla="*/ 55 w 178"/>
                  <a:gd name="T21" fmla="*/ 169 h 321"/>
                  <a:gd name="T22" fmla="*/ 55 w 178"/>
                  <a:gd name="T23" fmla="*/ 321 h 321"/>
                  <a:gd name="T24" fmla="*/ 3 w 178"/>
                  <a:gd name="T25" fmla="*/ 321 h 321"/>
                  <a:gd name="T26" fmla="*/ 3 w 178"/>
                  <a:gd name="T27" fmla="*/ 83 h 3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78" h="321">
                    <a:moveTo>
                      <a:pt x="3" y="83"/>
                    </a:moveTo>
                    <a:lnTo>
                      <a:pt x="3" y="83"/>
                    </a:lnTo>
                    <a:cubicBezTo>
                      <a:pt x="3" y="54"/>
                      <a:pt x="0" y="29"/>
                      <a:pt x="0" y="8"/>
                    </a:cubicBezTo>
                    <a:lnTo>
                      <a:pt x="50" y="8"/>
                    </a:lnTo>
                    <a:cubicBezTo>
                      <a:pt x="50" y="25"/>
                      <a:pt x="51" y="42"/>
                      <a:pt x="51" y="60"/>
                    </a:cubicBezTo>
                    <a:lnTo>
                      <a:pt x="52" y="60"/>
                    </a:lnTo>
                    <a:cubicBezTo>
                      <a:pt x="67" y="29"/>
                      <a:pt x="105" y="0"/>
                      <a:pt x="157" y="0"/>
                    </a:cubicBezTo>
                    <a:cubicBezTo>
                      <a:pt x="164" y="0"/>
                      <a:pt x="171" y="1"/>
                      <a:pt x="178" y="4"/>
                    </a:cubicBezTo>
                    <a:lnTo>
                      <a:pt x="175" y="56"/>
                    </a:lnTo>
                    <a:cubicBezTo>
                      <a:pt x="166" y="54"/>
                      <a:pt x="156" y="52"/>
                      <a:pt x="147" y="52"/>
                    </a:cubicBezTo>
                    <a:cubicBezTo>
                      <a:pt x="83" y="52"/>
                      <a:pt x="55" y="97"/>
                      <a:pt x="55" y="169"/>
                    </a:cubicBezTo>
                    <a:lnTo>
                      <a:pt x="55" y="321"/>
                    </a:lnTo>
                    <a:lnTo>
                      <a:pt x="3" y="321"/>
                    </a:lnTo>
                    <a:lnTo>
                      <a:pt x="3" y="83"/>
                    </a:lnTo>
                    <a:close/>
                  </a:path>
                </a:pathLst>
              </a:custGeom>
              <a:solidFill>
                <a:srgbClr val="1F3366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53" name="Freeform 20">
                <a:extLst>
                  <a:ext uri="{FF2B5EF4-FFF2-40B4-BE49-F238E27FC236}">
                    <a16:creationId xmlns:a16="http://schemas.microsoft.com/office/drawing/2014/main" id="{3148C920-59E4-694A-A07B-6056AE126BBB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971" y="1946"/>
                <a:ext cx="45" cy="285"/>
              </a:xfrm>
              <a:custGeom>
                <a:avLst/>
                <a:gdLst>
                  <a:gd name="T0" fmla="*/ 38 w 76"/>
                  <a:gd name="T1" fmla="*/ 0 h 473"/>
                  <a:gd name="T2" fmla="*/ 38 w 76"/>
                  <a:gd name="T3" fmla="*/ 0 h 473"/>
                  <a:gd name="T4" fmla="*/ 76 w 76"/>
                  <a:gd name="T5" fmla="*/ 38 h 473"/>
                  <a:gd name="T6" fmla="*/ 38 w 76"/>
                  <a:gd name="T7" fmla="*/ 76 h 473"/>
                  <a:gd name="T8" fmla="*/ 0 w 76"/>
                  <a:gd name="T9" fmla="*/ 38 h 473"/>
                  <a:gd name="T10" fmla="*/ 38 w 76"/>
                  <a:gd name="T11" fmla="*/ 0 h 473"/>
                  <a:gd name="T12" fmla="*/ 12 w 76"/>
                  <a:gd name="T13" fmla="*/ 160 h 473"/>
                  <a:gd name="T14" fmla="*/ 12 w 76"/>
                  <a:gd name="T15" fmla="*/ 160 h 473"/>
                  <a:gd name="T16" fmla="*/ 64 w 76"/>
                  <a:gd name="T17" fmla="*/ 160 h 473"/>
                  <a:gd name="T18" fmla="*/ 64 w 76"/>
                  <a:gd name="T19" fmla="*/ 473 h 473"/>
                  <a:gd name="T20" fmla="*/ 12 w 76"/>
                  <a:gd name="T21" fmla="*/ 473 h 473"/>
                  <a:gd name="T22" fmla="*/ 12 w 76"/>
                  <a:gd name="T23" fmla="*/ 160 h 4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76" h="473">
                    <a:moveTo>
                      <a:pt x="38" y="0"/>
                    </a:moveTo>
                    <a:lnTo>
                      <a:pt x="38" y="0"/>
                    </a:lnTo>
                    <a:cubicBezTo>
                      <a:pt x="59" y="0"/>
                      <a:pt x="76" y="17"/>
                      <a:pt x="76" y="38"/>
                    </a:cubicBezTo>
                    <a:cubicBezTo>
                      <a:pt x="76" y="60"/>
                      <a:pt x="60" y="76"/>
                      <a:pt x="38" y="76"/>
                    </a:cubicBezTo>
                    <a:cubicBezTo>
                      <a:pt x="16" y="76"/>
                      <a:pt x="0" y="60"/>
                      <a:pt x="0" y="38"/>
                    </a:cubicBezTo>
                    <a:cubicBezTo>
                      <a:pt x="0" y="17"/>
                      <a:pt x="16" y="0"/>
                      <a:pt x="38" y="0"/>
                    </a:cubicBezTo>
                    <a:close/>
                    <a:moveTo>
                      <a:pt x="12" y="160"/>
                    </a:moveTo>
                    <a:lnTo>
                      <a:pt x="12" y="160"/>
                    </a:lnTo>
                    <a:lnTo>
                      <a:pt x="64" y="160"/>
                    </a:lnTo>
                    <a:lnTo>
                      <a:pt x="64" y="473"/>
                    </a:lnTo>
                    <a:lnTo>
                      <a:pt x="12" y="473"/>
                    </a:lnTo>
                    <a:lnTo>
                      <a:pt x="12" y="160"/>
                    </a:lnTo>
                    <a:close/>
                  </a:path>
                </a:pathLst>
              </a:custGeom>
              <a:solidFill>
                <a:srgbClr val="1F3366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54" name="Freeform 21">
                <a:extLst>
                  <a:ext uri="{FF2B5EF4-FFF2-40B4-BE49-F238E27FC236}">
                    <a16:creationId xmlns:a16="http://schemas.microsoft.com/office/drawing/2014/main" id="{4F4FBADE-F622-6E44-9DA1-831BF2DAA3C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52" y="2037"/>
                <a:ext cx="171" cy="199"/>
              </a:xfrm>
              <a:custGeom>
                <a:avLst/>
                <a:gdLst>
                  <a:gd name="T0" fmla="*/ 241 w 283"/>
                  <a:gd name="T1" fmla="*/ 87 h 329"/>
                  <a:gd name="T2" fmla="*/ 241 w 283"/>
                  <a:gd name="T3" fmla="*/ 87 h 329"/>
                  <a:gd name="T4" fmla="*/ 162 w 283"/>
                  <a:gd name="T5" fmla="*/ 48 h 329"/>
                  <a:gd name="T6" fmla="*/ 57 w 283"/>
                  <a:gd name="T7" fmla="*/ 165 h 329"/>
                  <a:gd name="T8" fmla="*/ 162 w 283"/>
                  <a:gd name="T9" fmla="*/ 281 h 329"/>
                  <a:gd name="T10" fmla="*/ 242 w 283"/>
                  <a:gd name="T11" fmla="*/ 242 h 329"/>
                  <a:gd name="T12" fmla="*/ 281 w 283"/>
                  <a:gd name="T13" fmla="*/ 279 h 329"/>
                  <a:gd name="T14" fmla="*/ 162 w 283"/>
                  <a:gd name="T15" fmla="*/ 329 h 329"/>
                  <a:gd name="T16" fmla="*/ 0 w 283"/>
                  <a:gd name="T17" fmla="*/ 165 h 329"/>
                  <a:gd name="T18" fmla="*/ 162 w 283"/>
                  <a:gd name="T19" fmla="*/ 0 h 329"/>
                  <a:gd name="T20" fmla="*/ 283 w 283"/>
                  <a:gd name="T21" fmla="*/ 50 h 329"/>
                  <a:gd name="T22" fmla="*/ 241 w 283"/>
                  <a:gd name="T23" fmla="*/ 87 h 3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83" h="329">
                    <a:moveTo>
                      <a:pt x="241" y="87"/>
                    </a:moveTo>
                    <a:lnTo>
                      <a:pt x="241" y="87"/>
                    </a:lnTo>
                    <a:cubicBezTo>
                      <a:pt x="219" y="60"/>
                      <a:pt x="194" y="48"/>
                      <a:pt x="162" y="48"/>
                    </a:cubicBezTo>
                    <a:cubicBezTo>
                      <a:pt x="92" y="48"/>
                      <a:pt x="57" y="101"/>
                      <a:pt x="57" y="165"/>
                    </a:cubicBezTo>
                    <a:cubicBezTo>
                      <a:pt x="57" y="229"/>
                      <a:pt x="99" y="281"/>
                      <a:pt x="162" y="281"/>
                    </a:cubicBezTo>
                    <a:cubicBezTo>
                      <a:pt x="196" y="281"/>
                      <a:pt x="223" y="269"/>
                      <a:pt x="242" y="242"/>
                    </a:cubicBezTo>
                    <a:lnTo>
                      <a:pt x="281" y="279"/>
                    </a:lnTo>
                    <a:cubicBezTo>
                      <a:pt x="251" y="314"/>
                      <a:pt x="208" y="329"/>
                      <a:pt x="162" y="329"/>
                    </a:cubicBezTo>
                    <a:cubicBezTo>
                      <a:pt x="65" y="329"/>
                      <a:pt x="0" y="261"/>
                      <a:pt x="0" y="165"/>
                    </a:cubicBezTo>
                    <a:cubicBezTo>
                      <a:pt x="0" y="70"/>
                      <a:pt x="66" y="0"/>
                      <a:pt x="162" y="0"/>
                    </a:cubicBezTo>
                    <a:cubicBezTo>
                      <a:pt x="208" y="0"/>
                      <a:pt x="251" y="16"/>
                      <a:pt x="283" y="50"/>
                    </a:cubicBezTo>
                    <a:lnTo>
                      <a:pt x="241" y="87"/>
                    </a:lnTo>
                    <a:close/>
                  </a:path>
                </a:pathLst>
              </a:custGeom>
              <a:solidFill>
                <a:srgbClr val="1F3366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55" name="Freeform 22">
                <a:extLst>
                  <a:ext uri="{FF2B5EF4-FFF2-40B4-BE49-F238E27FC236}">
                    <a16:creationId xmlns:a16="http://schemas.microsoft.com/office/drawing/2014/main" id="{8A0B5358-529A-5E46-928D-7B602E75428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54" y="2042"/>
                <a:ext cx="166" cy="194"/>
              </a:xfrm>
              <a:custGeom>
                <a:avLst/>
                <a:gdLst>
                  <a:gd name="T0" fmla="*/ 273 w 276"/>
                  <a:gd name="T1" fmla="*/ 239 h 321"/>
                  <a:gd name="T2" fmla="*/ 273 w 276"/>
                  <a:gd name="T3" fmla="*/ 239 h 321"/>
                  <a:gd name="T4" fmla="*/ 276 w 276"/>
                  <a:gd name="T5" fmla="*/ 313 h 321"/>
                  <a:gd name="T6" fmla="*/ 226 w 276"/>
                  <a:gd name="T7" fmla="*/ 313 h 321"/>
                  <a:gd name="T8" fmla="*/ 225 w 276"/>
                  <a:gd name="T9" fmla="*/ 262 h 321"/>
                  <a:gd name="T10" fmla="*/ 224 w 276"/>
                  <a:gd name="T11" fmla="*/ 262 h 321"/>
                  <a:gd name="T12" fmla="*/ 119 w 276"/>
                  <a:gd name="T13" fmla="*/ 321 h 321"/>
                  <a:gd name="T14" fmla="*/ 0 w 276"/>
                  <a:gd name="T15" fmla="*/ 194 h 321"/>
                  <a:gd name="T16" fmla="*/ 0 w 276"/>
                  <a:gd name="T17" fmla="*/ 0 h 321"/>
                  <a:gd name="T18" fmla="*/ 52 w 276"/>
                  <a:gd name="T19" fmla="*/ 0 h 321"/>
                  <a:gd name="T20" fmla="*/ 52 w 276"/>
                  <a:gd name="T21" fmla="*/ 188 h 321"/>
                  <a:gd name="T22" fmla="*/ 124 w 276"/>
                  <a:gd name="T23" fmla="*/ 273 h 321"/>
                  <a:gd name="T24" fmla="*/ 221 w 276"/>
                  <a:gd name="T25" fmla="*/ 153 h 321"/>
                  <a:gd name="T26" fmla="*/ 221 w 276"/>
                  <a:gd name="T27" fmla="*/ 0 h 321"/>
                  <a:gd name="T28" fmla="*/ 273 w 276"/>
                  <a:gd name="T29" fmla="*/ 0 h 321"/>
                  <a:gd name="T30" fmla="*/ 273 w 276"/>
                  <a:gd name="T31" fmla="*/ 239 h 3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276" h="321">
                    <a:moveTo>
                      <a:pt x="273" y="239"/>
                    </a:moveTo>
                    <a:lnTo>
                      <a:pt x="273" y="239"/>
                    </a:lnTo>
                    <a:cubicBezTo>
                      <a:pt x="273" y="268"/>
                      <a:pt x="276" y="293"/>
                      <a:pt x="276" y="313"/>
                    </a:cubicBezTo>
                    <a:lnTo>
                      <a:pt x="226" y="313"/>
                    </a:lnTo>
                    <a:cubicBezTo>
                      <a:pt x="226" y="297"/>
                      <a:pt x="225" y="279"/>
                      <a:pt x="225" y="262"/>
                    </a:cubicBezTo>
                    <a:lnTo>
                      <a:pt x="224" y="262"/>
                    </a:lnTo>
                    <a:cubicBezTo>
                      <a:pt x="210" y="293"/>
                      <a:pt x="171" y="321"/>
                      <a:pt x="119" y="321"/>
                    </a:cubicBezTo>
                    <a:cubicBezTo>
                      <a:pt x="37" y="321"/>
                      <a:pt x="0" y="269"/>
                      <a:pt x="0" y="194"/>
                    </a:cubicBezTo>
                    <a:lnTo>
                      <a:pt x="0" y="0"/>
                    </a:lnTo>
                    <a:lnTo>
                      <a:pt x="52" y="0"/>
                    </a:lnTo>
                    <a:lnTo>
                      <a:pt x="52" y="188"/>
                    </a:lnTo>
                    <a:cubicBezTo>
                      <a:pt x="52" y="241"/>
                      <a:pt x="75" y="273"/>
                      <a:pt x="124" y="273"/>
                    </a:cubicBezTo>
                    <a:cubicBezTo>
                      <a:pt x="192" y="273"/>
                      <a:pt x="221" y="224"/>
                      <a:pt x="221" y="153"/>
                    </a:cubicBezTo>
                    <a:lnTo>
                      <a:pt x="221" y="0"/>
                    </a:lnTo>
                    <a:lnTo>
                      <a:pt x="273" y="0"/>
                    </a:lnTo>
                    <a:lnTo>
                      <a:pt x="273" y="239"/>
                    </a:lnTo>
                    <a:close/>
                  </a:path>
                </a:pathLst>
              </a:custGeom>
              <a:solidFill>
                <a:srgbClr val="1F3366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56" name="Freeform 23">
                <a:extLst>
                  <a:ext uri="{FF2B5EF4-FFF2-40B4-BE49-F238E27FC236}">
                    <a16:creationId xmlns:a16="http://schemas.microsoft.com/office/drawing/2014/main" id="{9ADA8D92-C05F-9E41-ABAF-D7F6020E7AB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74" y="1945"/>
                <a:ext cx="32" cy="286"/>
              </a:xfrm>
              <a:custGeom>
                <a:avLst/>
                <a:gdLst>
                  <a:gd name="T0" fmla="*/ 0 w 53"/>
                  <a:gd name="T1" fmla="*/ 475 h 475"/>
                  <a:gd name="T2" fmla="*/ 0 w 53"/>
                  <a:gd name="T3" fmla="*/ 475 h 475"/>
                  <a:gd name="T4" fmla="*/ 53 w 53"/>
                  <a:gd name="T5" fmla="*/ 475 h 475"/>
                  <a:gd name="T6" fmla="*/ 53 w 53"/>
                  <a:gd name="T7" fmla="*/ 0 h 475"/>
                  <a:gd name="T8" fmla="*/ 0 w 53"/>
                  <a:gd name="T9" fmla="*/ 0 h 475"/>
                  <a:gd name="T10" fmla="*/ 0 w 53"/>
                  <a:gd name="T11" fmla="*/ 475 h 4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3" h="475">
                    <a:moveTo>
                      <a:pt x="0" y="475"/>
                    </a:moveTo>
                    <a:lnTo>
                      <a:pt x="0" y="475"/>
                    </a:lnTo>
                    <a:lnTo>
                      <a:pt x="53" y="475"/>
                    </a:lnTo>
                    <a:lnTo>
                      <a:pt x="53" y="0"/>
                    </a:lnTo>
                    <a:lnTo>
                      <a:pt x="0" y="0"/>
                    </a:lnTo>
                    <a:lnTo>
                      <a:pt x="0" y="475"/>
                    </a:lnTo>
                    <a:close/>
                  </a:path>
                </a:pathLst>
              </a:custGeom>
              <a:solidFill>
                <a:srgbClr val="1F3366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57" name="Freeform 24">
                <a:extLst>
                  <a:ext uri="{FF2B5EF4-FFF2-40B4-BE49-F238E27FC236}">
                    <a16:creationId xmlns:a16="http://schemas.microsoft.com/office/drawing/2014/main" id="{871CB37E-4C4A-9D42-99AF-3694606E2AA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61" y="2042"/>
                <a:ext cx="166" cy="194"/>
              </a:xfrm>
              <a:custGeom>
                <a:avLst/>
                <a:gdLst>
                  <a:gd name="T0" fmla="*/ 273 w 276"/>
                  <a:gd name="T1" fmla="*/ 239 h 321"/>
                  <a:gd name="T2" fmla="*/ 273 w 276"/>
                  <a:gd name="T3" fmla="*/ 239 h 321"/>
                  <a:gd name="T4" fmla="*/ 276 w 276"/>
                  <a:gd name="T5" fmla="*/ 313 h 321"/>
                  <a:gd name="T6" fmla="*/ 226 w 276"/>
                  <a:gd name="T7" fmla="*/ 313 h 321"/>
                  <a:gd name="T8" fmla="*/ 225 w 276"/>
                  <a:gd name="T9" fmla="*/ 262 h 321"/>
                  <a:gd name="T10" fmla="*/ 223 w 276"/>
                  <a:gd name="T11" fmla="*/ 262 h 321"/>
                  <a:gd name="T12" fmla="*/ 119 w 276"/>
                  <a:gd name="T13" fmla="*/ 321 h 321"/>
                  <a:gd name="T14" fmla="*/ 0 w 276"/>
                  <a:gd name="T15" fmla="*/ 194 h 321"/>
                  <a:gd name="T16" fmla="*/ 0 w 276"/>
                  <a:gd name="T17" fmla="*/ 0 h 321"/>
                  <a:gd name="T18" fmla="*/ 52 w 276"/>
                  <a:gd name="T19" fmla="*/ 0 h 321"/>
                  <a:gd name="T20" fmla="*/ 52 w 276"/>
                  <a:gd name="T21" fmla="*/ 188 h 321"/>
                  <a:gd name="T22" fmla="*/ 124 w 276"/>
                  <a:gd name="T23" fmla="*/ 273 h 321"/>
                  <a:gd name="T24" fmla="*/ 221 w 276"/>
                  <a:gd name="T25" fmla="*/ 153 h 321"/>
                  <a:gd name="T26" fmla="*/ 221 w 276"/>
                  <a:gd name="T27" fmla="*/ 0 h 321"/>
                  <a:gd name="T28" fmla="*/ 273 w 276"/>
                  <a:gd name="T29" fmla="*/ 0 h 321"/>
                  <a:gd name="T30" fmla="*/ 273 w 276"/>
                  <a:gd name="T31" fmla="*/ 239 h 3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276" h="321">
                    <a:moveTo>
                      <a:pt x="273" y="239"/>
                    </a:moveTo>
                    <a:lnTo>
                      <a:pt x="273" y="239"/>
                    </a:lnTo>
                    <a:cubicBezTo>
                      <a:pt x="273" y="268"/>
                      <a:pt x="276" y="293"/>
                      <a:pt x="276" y="313"/>
                    </a:cubicBezTo>
                    <a:lnTo>
                      <a:pt x="226" y="313"/>
                    </a:lnTo>
                    <a:cubicBezTo>
                      <a:pt x="226" y="297"/>
                      <a:pt x="225" y="279"/>
                      <a:pt x="225" y="262"/>
                    </a:cubicBezTo>
                    <a:lnTo>
                      <a:pt x="223" y="262"/>
                    </a:lnTo>
                    <a:cubicBezTo>
                      <a:pt x="209" y="293"/>
                      <a:pt x="171" y="321"/>
                      <a:pt x="119" y="321"/>
                    </a:cubicBezTo>
                    <a:cubicBezTo>
                      <a:pt x="37" y="321"/>
                      <a:pt x="0" y="269"/>
                      <a:pt x="0" y="194"/>
                    </a:cubicBezTo>
                    <a:lnTo>
                      <a:pt x="0" y="0"/>
                    </a:lnTo>
                    <a:lnTo>
                      <a:pt x="52" y="0"/>
                    </a:lnTo>
                    <a:lnTo>
                      <a:pt x="52" y="188"/>
                    </a:lnTo>
                    <a:cubicBezTo>
                      <a:pt x="52" y="241"/>
                      <a:pt x="75" y="273"/>
                      <a:pt x="124" y="273"/>
                    </a:cubicBezTo>
                    <a:cubicBezTo>
                      <a:pt x="191" y="273"/>
                      <a:pt x="221" y="224"/>
                      <a:pt x="221" y="153"/>
                    </a:cubicBezTo>
                    <a:lnTo>
                      <a:pt x="221" y="0"/>
                    </a:lnTo>
                    <a:lnTo>
                      <a:pt x="273" y="0"/>
                    </a:lnTo>
                    <a:lnTo>
                      <a:pt x="273" y="239"/>
                    </a:lnTo>
                    <a:close/>
                  </a:path>
                </a:pathLst>
              </a:custGeom>
              <a:solidFill>
                <a:srgbClr val="1F3366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58" name="Freeform 25">
                <a:extLst>
                  <a:ext uri="{FF2B5EF4-FFF2-40B4-BE49-F238E27FC236}">
                    <a16:creationId xmlns:a16="http://schemas.microsoft.com/office/drawing/2014/main" id="{947FF0A0-06AA-954E-9340-A7DCDE9C54B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78" y="2037"/>
                <a:ext cx="285" cy="194"/>
              </a:xfrm>
              <a:custGeom>
                <a:avLst/>
                <a:gdLst>
                  <a:gd name="T0" fmla="*/ 3 w 474"/>
                  <a:gd name="T1" fmla="*/ 83 h 321"/>
                  <a:gd name="T2" fmla="*/ 3 w 474"/>
                  <a:gd name="T3" fmla="*/ 83 h 321"/>
                  <a:gd name="T4" fmla="*/ 0 w 474"/>
                  <a:gd name="T5" fmla="*/ 8 h 321"/>
                  <a:gd name="T6" fmla="*/ 50 w 474"/>
                  <a:gd name="T7" fmla="*/ 8 h 321"/>
                  <a:gd name="T8" fmla="*/ 51 w 474"/>
                  <a:gd name="T9" fmla="*/ 60 h 321"/>
                  <a:gd name="T10" fmla="*/ 53 w 474"/>
                  <a:gd name="T11" fmla="*/ 60 h 321"/>
                  <a:gd name="T12" fmla="*/ 157 w 474"/>
                  <a:gd name="T13" fmla="*/ 0 h 321"/>
                  <a:gd name="T14" fmla="*/ 256 w 474"/>
                  <a:gd name="T15" fmla="*/ 60 h 321"/>
                  <a:gd name="T16" fmla="*/ 355 w 474"/>
                  <a:gd name="T17" fmla="*/ 0 h 321"/>
                  <a:gd name="T18" fmla="*/ 474 w 474"/>
                  <a:gd name="T19" fmla="*/ 131 h 321"/>
                  <a:gd name="T20" fmla="*/ 474 w 474"/>
                  <a:gd name="T21" fmla="*/ 321 h 321"/>
                  <a:gd name="T22" fmla="*/ 422 w 474"/>
                  <a:gd name="T23" fmla="*/ 321 h 321"/>
                  <a:gd name="T24" fmla="*/ 422 w 474"/>
                  <a:gd name="T25" fmla="*/ 134 h 321"/>
                  <a:gd name="T26" fmla="*/ 346 w 474"/>
                  <a:gd name="T27" fmla="*/ 48 h 321"/>
                  <a:gd name="T28" fmla="*/ 265 w 474"/>
                  <a:gd name="T29" fmla="*/ 141 h 321"/>
                  <a:gd name="T30" fmla="*/ 265 w 474"/>
                  <a:gd name="T31" fmla="*/ 321 h 321"/>
                  <a:gd name="T32" fmla="*/ 212 w 474"/>
                  <a:gd name="T33" fmla="*/ 321 h 321"/>
                  <a:gd name="T34" fmla="*/ 212 w 474"/>
                  <a:gd name="T35" fmla="*/ 144 h 321"/>
                  <a:gd name="T36" fmla="*/ 152 w 474"/>
                  <a:gd name="T37" fmla="*/ 48 h 321"/>
                  <a:gd name="T38" fmla="*/ 55 w 474"/>
                  <a:gd name="T39" fmla="*/ 169 h 321"/>
                  <a:gd name="T40" fmla="*/ 55 w 474"/>
                  <a:gd name="T41" fmla="*/ 321 h 321"/>
                  <a:gd name="T42" fmla="*/ 3 w 474"/>
                  <a:gd name="T43" fmla="*/ 321 h 321"/>
                  <a:gd name="T44" fmla="*/ 3 w 474"/>
                  <a:gd name="T45" fmla="*/ 83 h 3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474" h="321">
                    <a:moveTo>
                      <a:pt x="3" y="83"/>
                    </a:moveTo>
                    <a:lnTo>
                      <a:pt x="3" y="83"/>
                    </a:lnTo>
                    <a:cubicBezTo>
                      <a:pt x="3" y="54"/>
                      <a:pt x="0" y="29"/>
                      <a:pt x="0" y="8"/>
                    </a:cubicBezTo>
                    <a:lnTo>
                      <a:pt x="50" y="8"/>
                    </a:lnTo>
                    <a:cubicBezTo>
                      <a:pt x="50" y="25"/>
                      <a:pt x="51" y="42"/>
                      <a:pt x="51" y="60"/>
                    </a:cubicBezTo>
                    <a:lnTo>
                      <a:pt x="53" y="60"/>
                    </a:lnTo>
                    <a:cubicBezTo>
                      <a:pt x="67" y="29"/>
                      <a:pt x="105" y="0"/>
                      <a:pt x="157" y="0"/>
                    </a:cubicBezTo>
                    <a:cubicBezTo>
                      <a:pt x="224" y="0"/>
                      <a:pt x="246" y="38"/>
                      <a:pt x="256" y="60"/>
                    </a:cubicBezTo>
                    <a:cubicBezTo>
                      <a:pt x="279" y="23"/>
                      <a:pt x="307" y="0"/>
                      <a:pt x="355" y="0"/>
                    </a:cubicBezTo>
                    <a:cubicBezTo>
                      <a:pt x="445" y="0"/>
                      <a:pt x="474" y="50"/>
                      <a:pt x="474" y="131"/>
                    </a:cubicBezTo>
                    <a:lnTo>
                      <a:pt x="474" y="321"/>
                    </a:lnTo>
                    <a:lnTo>
                      <a:pt x="422" y="321"/>
                    </a:lnTo>
                    <a:lnTo>
                      <a:pt x="422" y="134"/>
                    </a:lnTo>
                    <a:cubicBezTo>
                      <a:pt x="422" y="91"/>
                      <a:pt x="407" y="48"/>
                      <a:pt x="346" y="48"/>
                    </a:cubicBezTo>
                    <a:cubicBezTo>
                      <a:pt x="301" y="48"/>
                      <a:pt x="265" y="85"/>
                      <a:pt x="265" y="141"/>
                    </a:cubicBezTo>
                    <a:lnTo>
                      <a:pt x="265" y="321"/>
                    </a:lnTo>
                    <a:lnTo>
                      <a:pt x="212" y="321"/>
                    </a:lnTo>
                    <a:lnTo>
                      <a:pt x="212" y="144"/>
                    </a:lnTo>
                    <a:cubicBezTo>
                      <a:pt x="212" y="75"/>
                      <a:pt x="195" y="48"/>
                      <a:pt x="152" y="48"/>
                    </a:cubicBezTo>
                    <a:cubicBezTo>
                      <a:pt x="85" y="48"/>
                      <a:pt x="55" y="97"/>
                      <a:pt x="55" y="169"/>
                    </a:cubicBezTo>
                    <a:lnTo>
                      <a:pt x="55" y="321"/>
                    </a:lnTo>
                    <a:lnTo>
                      <a:pt x="3" y="321"/>
                    </a:lnTo>
                    <a:lnTo>
                      <a:pt x="3" y="83"/>
                    </a:lnTo>
                    <a:close/>
                  </a:path>
                </a:pathLst>
              </a:custGeom>
              <a:solidFill>
                <a:srgbClr val="1F3366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</p:grpSp>
      </p:grpSp>
      <p:cxnSp>
        <p:nvCxnSpPr>
          <p:cNvPr id="59" name="Straight Connector 58">
            <a:extLst>
              <a:ext uri="{FF2B5EF4-FFF2-40B4-BE49-F238E27FC236}">
                <a16:creationId xmlns:a16="http://schemas.microsoft.com/office/drawing/2014/main" id="{F1FC924D-030E-2C44-BBBA-AF98D49660B0}"/>
              </a:ext>
            </a:extLst>
          </p:cNvPr>
          <p:cNvCxnSpPr/>
          <p:nvPr userDrawn="1"/>
        </p:nvCxnSpPr>
        <p:spPr>
          <a:xfrm>
            <a:off x="-11287" y="920736"/>
            <a:ext cx="9162862" cy="0"/>
          </a:xfrm>
          <a:prstGeom prst="line">
            <a:avLst/>
          </a:prstGeom>
          <a:ln w="19050">
            <a:solidFill>
              <a:srgbClr val="00B0F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9768463"/>
      </p:ext>
    </p:extLst>
  </p:cSld>
  <p:clrMapOvr>
    <a:masterClrMapping/>
  </p:clrMapOvr>
  <p:transition spd="slow"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Open Blue_No_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Blue_Background.png"/>
          <p:cNvPicPr>
            <a:picLocks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606" y="2"/>
            <a:ext cx="9155137" cy="5160516"/>
          </a:xfrm>
          <a:prstGeom prst="rect">
            <a:avLst/>
          </a:prstGeom>
        </p:spPr>
      </p:pic>
      <p:pic>
        <p:nvPicPr>
          <p:cNvPr id="5" name="Picture 4" descr="NatHIVcurriculum_logo_white_thik.png">
            <a:extLst>
              <a:ext uri="{FF2B5EF4-FFF2-40B4-BE49-F238E27FC236}">
                <a16:creationId xmlns:a16="http://schemas.microsoft.com/office/drawing/2014/main" id="{4417462E-BA3E-4849-AC3A-387A995D31C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12010" y="4777739"/>
            <a:ext cx="1127141" cy="365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3756288"/>
      </p:ext>
    </p:extLst>
  </p:cSld>
  <p:clrMapOvr>
    <a:masterClrMapping/>
  </p:clrMapOvr>
  <p:transition spd="slow"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Open Blue with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0"/>
            <a:ext cx="9157371" cy="51549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2160058"/>
      </p:ext>
    </p:extLst>
  </p:cSld>
  <p:clrMapOvr>
    <a:masterClrMapping/>
  </p:clrMapOvr>
  <p:transition spd="slow"/>
  <p:extLst>
    <p:ext uri="{DCECCB84-F9BA-43D5-87BE-67443E8EF086}">
      <p15:sldGuideLst xmlns:p15="http://schemas.microsoft.com/office/powerpoint/2012/main">
        <p15:guide id="1" orient="horz" pos="162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-Same 20 Fo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D53D4D4E-CA73-CE48-9341-CA63C4422E0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130186" y="4829794"/>
            <a:ext cx="914400" cy="268185"/>
          </a:xfrm>
          <a:prstGeom prst="rect">
            <a:avLst/>
          </a:prstGeom>
        </p:spPr>
      </p:pic>
      <p:pic>
        <p:nvPicPr>
          <p:cNvPr id="16" name="Picture 15"/>
          <p:cNvPicPr>
            <a:picLocks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0"/>
            <a:ext cx="9157371" cy="96012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23850" y="171450"/>
            <a:ext cx="8515350" cy="74295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algn="l">
              <a:defRPr sz="240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Same-20-Font Text Slide: click to add title</a:t>
            </a:r>
          </a:p>
        </p:txBody>
      </p:sp>
      <p:cxnSp>
        <p:nvCxnSpPr>
          <p:cNvPr id="17" name="Straight Connector 16"/>
          <p:cNvCxnSpPr/>
          <p:nvPr userDrawn="1"/>
        </p:nvCxnSpPr>
        <p:spPr>
          <a:xfrm>
            <a:off x="-9329" y="962025"/>
            <a:ext cx="9158733" cy="1191"/>
          </a:xfrm>
          <a:prstGeom prst="line">
            <a:avLst/>
          </a:prstGeom>
          <a:ln w="25400" cap="flat" cmpd="sng" algn="ctr">
            <a:solidFill>
              <a:srgbClr val="00B0F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Text Placeholder 5">
            <a:extLst>
              <a:ext uri="{FF2B5EF4-FFF2-40B4-BE49-F238E27FC236}">
                <a16:creationId xmlns:a16="http://schemas.microsoft.com/office/drawing/2014/main" id="{7E488213-315E-8B44-A5C0-27244905129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23849" y="4846321"/>
            <a:ext cx="7733363" cy="240029"/>
          </a:xfrm>
          <a:prstGeom prst="rect">
            <a:avLst/>
          </a:prstGeom>
        </p:spPr>
        <p:txBody>
          <a:bodyPr vert="horz" anchor="ctr"/>
          <a:lstStyle>
            <a:lvl1pPr marL="0" indent="0" algn="l">
              <a:spcBef>
                <a:spcPts val="0"/>
              </a:spcBef>
              <a:buNone/>
              <a:defRPr sz="1050" b="0" baseline="0">
                <a:solidFill>
                  <a:srgbClr val="285078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/>
              <a:t>Click to Add Source</a:t>
            </a:r>
          </a:p>
        </p:txBody>
      </p:sp>
      <p:sp>
        <p:nvSpPr>
          <p:cNvPr id="9" name="Content Placeholder 3">
            <a:extLst>
              <a:ext uri="{FF2B5EF4-FFF2-40B4-BE49-F238E27FC236}">
                <a16:creationId xmlns:a16="http://schemas.microsoft.com/office/drawing/2014/main" id="{73EF870E-42BF-9B46-A4A3-4BBBF5EE82C2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323850" y="1135604"/>
            <a:ext cx="8515350" cy="3600450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marL="205740" indent="-171450">
              <a:lnSpc>
                <a:spcPct val="100000"/>
              </a:lnSpc>
              <a:spcBef>
                <a:spcPts val="1200"/>
              </a:spcBef>
              <a:buClr>
                <a:srgbClr val="0070C0"/>
              </a:buClr>
              <a:buSzPct val="100000"/>
              <a:buFont typeface="Arial"/>
              <a:buChar char="•"/>
              <a:defRPr sz="2000" baseline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62915" marR="0" indent="-171450" algn="l" defTabSz="6858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70C0"/>
              </a:buClr>
              <a:buSzPct val="100000"/>
              <a:buFont typeface="Lucida Grande"/>
              <a:buChar char="-"/>
              <a:tabLst/>
              <a:defRPr sz="2000" baseline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640080" indent="-137160">
              <a:lnSpc>
                <a:spcPct val="100000"/>
              </a:lnSpc>
              <a:spcBef>
                <a:spcPts val="300"/>
              </a:spcBef>
              <a:buClr>
                <a:srgbClr val="0070C0"/>
              </a:buClr>
              <a:buSzPct val="100000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500"/>
            </a:lvl4pPr>
            <a:lvl5pPr>
              <a:defRPr sz="15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dirty="0"/>
              <a:t>First Level Text (click Return TAB to get to next level text)</a:t>
            </a:r>
          </a:p>
          <a:p>
            <a:pPr lvl="1"/>
            <a:r>
              <a:rPr lang="en-US" dirty="0"/>
              <a:t>Second level (click shift TAB to get back to First Level)</a:t>
            </a:r>
          </a:p>
          <a:p>
            <a:pPr lvl="2"/>
            <a:r>
              <a:rPr lang="en-US" dirty="0"/>
              <a:t>Click Return Tab to get to Third-Level Text 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5608098"/>
      </p:ext>
    </p:extLst>
  </p:cSld>
  <p:clrMapOvr>
    <a:masterClrMapping/>
  </p:clrMapOvr>
  <p:transition spd="slow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Data/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0"/>
            <a:ext cx="9157371" cy="96012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23850" y="171450"/>
            <a:ext cx="8515350" cy="74295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algn="l">
              <a:defRPr sz="240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Text and Data/Image Slide: click to add title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323850" y="1190625"/>
            <a:ext cx="4095750" cy="3600450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marL="171450" indent="-171450">
              <a:lnSpc>
                <a:spcPts val="2100"/>
              </a:lnSpc>
              <a:spcBef>
                <a:spcPts val="600"/>
              </a:spcBef>
              <a:buClr>
                <a:srgbClr val="0070C0"/>
              </a:buClr>
              <a:defRPr sz="18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00038" indent="-128588">
              <a:lnSpc>
                <a:spcPts val="2100"/>
              </a:lnSpc>
              <a:spcBef>
                <a:spcPts val="300"/>
              </a:spcBef>
              <a:buClr>
                <a:srgbClr val="0070C0"/>
              </a:buClr>
              <a:buFont typeface="Arial" pitchFamily="34" charset="0"/>
              <a:buChar char="-"/>
              <a:defRPr sz="18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lnSpc>
                <a:spcPts val="2100"/>
              </a:lnSpc>
              <a:spcBef>
                <a:spcPts val="600"/>
              </a:spcBef>
              <a:defRPr sz="1200">
                <a:solidFill>
                  <a:srgbClr val="000000"/>
                </a:solidFill>
              </a:defRPr>
            </a:lvl3pPr>
            <a:lvl4pPr>
              <a:defRPr sz="1500"/>
            </a:lvl4pPr>
            <a:lvl5pPr>
              <a:defRPr sz="15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dirty="0"/>
              <a:t>Click to edit first level text</a:t>
            </a:r>
          </a:p>
          <a:p>
            <a:pPr lvl="1"/>
            <a:r>
              <a:rPr lang="en-US" dirty="0"/>
              <a:t>Second level</a:t>
            </a:r>
          </a:p>
        </p:txBody>
      </p:sp>
      <p:cxnSp>
        <p:nvCxnSpPr>
          <p:cNvPr id="17" name="Straight Connector 16"/>
          <p:cNvCxnSpPr/>
          <p:nvPr userDrawn="1"/>
        </p:nvCxnSpPr>
        <p:spPr>
          <a:xfrm>
            <a:off x="-9329" y="962025"/>
            <a:ext cx="9158733" cy="1191"/>
          </a:xfrm>
          <a:prstGeom prst="line">
            <a:avLst/>
          </a:prstGeom>
          <a:ln w="25400" cap="flat" cmpd="sng" algn="ctr">
            <a:solidFill>
              <a:srgbClr val="00B0F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7" name="Picture 6">
            <a:extLst>
              <a:ext uri="{FF2B5EF4-FFF2-40B4-BE49-F238E27FC236}">
                <a16:creationId xmlns:a16="http://schemas.microsoft.com/office/drawing/2014/main" id="{0091559A-A57D-7640-A089-C617FF5BE987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130186" y="4829794"/>
            <a:ext cx="914400" cy="268185"/>
          </a:xfrm>
          <a:prstGeom prst="rect">
            <a:avLst/>
          </a:prstGeom>
        </p:spPr>
      </p:pic>
      <p:sp>
        <p:nvSpPr>
          <p:cNvPr id="10" name="Text Placeholder 5">
            <a:extLst>
              <a:ext uri="{FF2B5EF4-FFF2-40B4-BE49-F238E27FC236}">
                <a16:creationId xmlns:a16="http://schemas.microsoft.com/office/drawing/2014/main" id="{AE78A2BD-79AF-4045-B862-6F54F0C316B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23849" y="4846321"/>
            <a:ext cx="7733363" cy="240029"/>
          </a:xfrm>
          <a:prstGeom prst="rect">
            <a:avLst/>
          </a:prstGeom>
        </p:spPr>
        <p:txBody>
          <a:bodyPr vert="horz" anchor="ctr"/>
          <a:lstStyle>
            <a:lvl1pPr marL="0" indent="0" algn="l">
              <a:spcBef>
                <a:spcPts val="0"/>
              </a:spcBef>
              <a:buNone/>
              <a:defRPr sz="1050" b="0" baseline="0">
                <a:solidFill>
                  <a:srgbClr val="285078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/>
              <a:t>Click to Add Source</a:t>
            </a:r>
          </a:p>
        </p:txBody>
      </p:sp>
    </p:spTree>
    <p:extLst>
      <p:ext uri="{BB962C8B-B14F-4D97-AF65-F5344CB8AC3E}">
        <p14:creationId xmlns:p14="http://schemas.microsoft.com/office/powerpoint/2010/main" val="2138419722"/>
      </p:ext>
    </p:extLst>
  </p:cSld>
  <p:clrMapOvr>
    <a:masterClrMapping/>
  </p:clrMapOvr>
  <p:transition spd="slow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ph-Table-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0"/>
            <a:ext cx="9157371" cy="96012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23850" y="171450"/>
            <a:ext cx="8515350" cy="74295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algn="l">
              <a:defRPr sz="2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Graph/Table/Image: click to add title</a:t>
            </a:r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-9329" y="962025"/>
            <a:ext cx="9158733" cy="1191"/>
          </a:xfrm>
          <a:prstGeom prst="line">
            <a:avLst/>
          </a:prstGeom>
          <a:ln w="25400" cap="flat" cmpd="sng" algn="ctr">
            <a:solidFill>
              <a:srgbClr val="00B0F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6" name="Picture 5">
            <a:extLst>
              <a:ext uri="{FF2B5EF4-FFF2-40B4-BE49-F238E27FC236}">
                <a16:creationId xmlns:a16="http://schemas.microsoft.com/office/drawing/2014/main" id="{432CEDF1-0424-7343-B2E6-04464D55ADF7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130186" y="4829794"/>
            <a:ext cx="914400" cy="268185"/>
          </a:xfrm>
          <a:prstGeom prst="rect">
            <a:avLst/>
          </a:prstGeom>
        </p:spPr>
      </p:pic>
      <p:sp>
        <p:nvSpPr>
          <p:cNvPr id="7" name="Text Placeholder 5">
            <a:extLst>
              <a:ext uri="{FF2B5EF4-FFF2-40B4-BE49-F238E27FC236}">
                <a16:creationId xmlns:a16="http://schemas.microsoft.com/office/drawing/2014/main" id="{D1050445-BA7D-E540-B7EF-B34AC2CA36C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23849" y="4846321"/>
            <a:ext cx="7733363" cy="240029"/>
          </a:xfrm>
          <a:prstGeom prst="rect">
            <a:avLst/>
          </a:prstGeom>
        </p:spPr>
        <p:txBody>
          <a:bodyPr vert="horz" anchor="ctr"/>
          <a:lstStyle>
            <a:lvl1pPr marL="0" indent="0" algn="l">
              <a:spcBef>
                <a:spcPts val="0"/>
              </a:spcBef>
              <a:buNone/>
              <a:defRPr sz="1050" b="0" baseline="0">
                <a:solidFill>
                  <a:srgbClr val="285078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/>
              <a:t>Click to Add Source</a:t>
            </a:r>
          </a:p>
        </p:txBody>
      </p:sp>
    </p:spTree>
    <p:extLst>
      <p:ext uri="{BB962C8B-B14F-4D97-AF65-F5344CB8AC3E}">
        <p14:creationId xmlns:p14="http://schemas.microsoft.com/office/powerpoint/2010/main" val="4165635349"/>
      </p:ext>
    </p:extLst>
  </p:cSld>
  <p:clrMapOvr>
    <a:masterClrMapping/>
  </p:clrMapOvr>
  <p:transition spd="slow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llustration-Cred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0"/>
            <a:ext cx="9157371" cy="96012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23850" y="171450"/>
            <a:ext cx="8515350" cy="74295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algn="l">
              <a:defRPr sz="2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Illustration/Credit: click to add title</a:t>
            </a:r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-9329" y="962025"/>
            <a:ext cx="9158733" cy="1191"/>
          </a:xfrm>
          <a:prstGeom prst="line">
            <a:avLst/>
          </a:prstGeom>
          <a:ln w="25400" cap="flat" cmpd="sng" algn="ctr">
            <a:solidFill>
              <a:srgbClr val="00B0F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6" name="Picture 5">
            <a:extLst>
              <a:ext uri="{FF2B5EF4-FFF2-40B4-BE49-F238E27FC236}">
                <a16:creationId xmlns:a16="http://schemas.microsoft.com/office/drawing/2014/main" id="{432CEDF1-0424-7343-B2E6-04464D55ADF7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130186" y="4829794"/>
            <a:ext cx="914400" cy="268185"/>
          </a:xfrm>
          <a:prstGeom prst="rect">
            <a:avLst/>
          </a:prstGeom>
        </p:spPr>
      </p:pic>
      <p:sp>
        <p:nvSpPr>
          <p:cNvPr id="9" name="Text Placeholder 5">
            <a:extLst>
              <a:ext uri="{FF2B5EF4-FFF2-40B4-BE49-F238E27FC236}">
                <a16:creationId xmlns:a16="http://schemas.microsoft.com/office/drawing/2014/main" id="{49040465-5DC6-4C45-8214-2E969A7E141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23849" y="4846321"/>
            <a:ext cx="7733363" cy="240029"/>
          </a:xfrm>
          <a:prstGeom prst="rect">
            <a:avLst/>
          </a:prstGeom>
        </p:spPr>
        <p:txBody>
          <a:bodyPr vert="horz" anchor="ctr"/>
          <a:lstStyle>
            <a:lvl1pPr marL="0" indent="0" algn="l">
              <a:spcBef>
                <a:spcPts val="0"/>
              </a:spcBef>
              <a:buNone/>
              <a:defRPr sz="600" b="0" baseline="0">
                <a:solidFill>
                  <a:srgbClr val="285078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/>
              <a:t>Click to Add Source</a:t>
            </a:r>
          </a:p>
        </p:txBody>
      </p:sp>
    </p:spTree>
    <p:extLst>
      <p:ext uri="{BB962C8B-B14F-4D97-AF65-F5344CB8AC3E}">
        <p14:creationId xmlns:p14="http://schemas.microsoft.com/office/powerpoint/2010/main" val="3795830669"/>
      </p:ext>
    </p:extLst>
  </p:cSld>
  <p:clrMapOvr>
    <a:masterClrMapping/>
  </p:clrMapOvr>
  <p:transition spd="slow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Graph-Table-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0"/>
            <a:ext cx="9157371" cy="96012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23850" y="171450"/>
            <a:ext cx="8515350" cy="74295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algn="l">
              <a:defRPr sz="2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Graph/Table/Image no logo: click to add title</a:t>
            </a:r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-9329" y="962025"/>
            <a:ext cx="9158733" cy="1191"/>
          </a:xfrm>
          <a:prstGeom prst="line">
            <a:avLst/>
          </a:prstGeom>
          <a:ln w="25400" cap="flat" cmpd="sng" algn="ctr">
            <a:solidFill>
              <a:srgbClr val="00B0F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Text Placeholder 5">
            <a:extLst>
              <a:ext uri="{FF2B5EF4-FFF2-40B4-BE49-F238E27FC236}">
                <a16:creationId xmlns:a16="http://schemas.microsoft.com/office/drawing/2014/main" id="{D1050445-BA7D-E540-B7EF-B34AC2CA36C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23849" y="4846321"/>
            <a:ext cx="7733363" cy="240029"/>
          </a:xfrm>
          <a:prstGeom prst="rect">
            <a:avLst/>
          </a:prstGeom>
        </p:spPr>
        <p:txBody>
          <a:bodyPr vert="horz" anchor="ctr"/>
          <a:lstStyle>
            <a:lvl1pPr marL="0" indent="0" algn="l">
              <a:spcBef>
                <a:spcPts val="0"/>
              </a:spcBef>
              <a:buNone/>
              <a:defRPr sz="1050" b="0" baseline="0">
                <a:solidFill>
                  <a:srgbClr val="285078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/>
              <a:t>Click to Add Source</a:t>
            </a:r>
          </a:p>
        </p:txBody>
      </p:sp>
    </p:spTree>
    <p:extLst>
      <p:ext uri="{BB962C8B-B14F-4D97-AF65-F5344CB8AC3E}">
        <p14:creationId xmlns:p14="http://schemas.microsoft.com/office/powerpoint/2010/main" val="1363675650"/>
      </p:ext>
    </p:extLst>
  </p:cSld>
  <p:clrMapOvr>
    <a:masterClrMapping/>
  </p:clrMapOvr>
  <p:transition spd="slow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ph-Gray-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0"/>
            <a:ext cx="9157371" cy="96012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23850" y="171450"/>
            <a:ext cx="8515350" cy="74295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algn="l">
              <a:defRPr sz="2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Graph/Table/Image Gray Bar: click to add title</a:t>
            </a:r>
          </a:p>
        </p:txBody>
      </p:sp>
      <p:sp>
        <p:nvSpPr>
          <p:cNvPr id="8" name="Rectangle 3"/>
          <p:cNvSpPr>
            <a:spLocks noChangeArrowheads="1"/>
          </p:cNvSpPr>
          <p:nvPr userDrawn="1"/>
        </p:nvSpPr>
        <p:spPr bwMode="invGray">
          <a:xfrm>
            <a:off x="-4917" y="980205"/>
            <a:ext cx="9162288" cy="365760"/>
          </a:xfrm>
          <a:prstGeom prst="rect">
            <a:avLst/>
          </a:prstGeom>
          <a:solidFill>
            <a:srgbClr val="5A646E"/>
          </a:solidFill>
          <a:ln>
            <a:noFill/>
            <a:headEnd/>
            <a:tailEnd/>
          </a:ln>
          <a:effectLst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anchor="ctr">
            <a:prstTxWarp prst="textNoShape">
              <a:avLst/>
            </a:prstTxWarp>
          </a:bodyPr>
          <a:lstStyle/>
          <a:p>
            <a:pPr algn="ctr" defTabSz="342900">
              <a:lnSpc>
                <a:spcPct val="85000"/>
              </a:lnSpc>
            </a:pPr>
            <a:endParaRPr lang="en-US" sz="1500" dirty="0">
              <a:solidFill>
                <a:schemeClr val="bg1"/>
              </a:solidFill>
              <a:latin typeface="Arial" pitchFamily="-110" charset="0"/>
              <a:ea typeface="ＭＳ Ｐゴシック" pitchFamily="-110" charset="-128"/>
              <a:cs typeface="ＭＳ Ｐゴシック" pitchFamily="-110" charset="-128"/>
            </a:endParaRPr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85436345-40BB-5242-A91F-64B15D2D0A4B}"/>
              </a:ext>
            </a:extLst>
          </p:cNvPr>
          <p:cNvSpPr>
            <a:spLocks noGrp="1"/>
          </p:cNvSpPr>
          <p:nvPr>
            <p:ph type="body" idx="10" hasCustomPrompt="1"/>
          </p:nvPr>
        </p:nvSpPr>
        <p:spPr>
          <a:xfrm>
            <a:off x="323850" y="989536"/>
            <a:ext cx="8503920" cy="342900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l">
              <a:buNone/>
              <a:defRPr sz="1600" b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dirty="0"/>
              <a:t>Click to edit text</a:t>
            </a:r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-4917" y="968376"/>
            <a:ext cx="9158733" cy="1191"/>
          </a:xfrm>
          <a:prstGeom prst="line">
            <a:avLst/>
          </a:prstGeom>
          <a:ln w="25400" cap="flat" cmpd="sng" algn="ctr">
            <a:solidFill>
              <a:srgbClr val="00B0F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9" name="Picture 8">
            <a:extLst>
              <a:ext uri="{FF2B5EF4-FFF2-40B4-BE49-F238E27FC236}">
                <a16:creationId xmlns:a16="http://schemas.microsoft.com/office/drawing/2014/main" id="{ACC8AE8E-D860-A048-A8D2-A7D0623F19C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130186" y="4829794"/>
            <a:ext cx="914400" cy="268185"/>
          </a:xfrm>
          <a:prstGeom prst="rect">
            <a:avLst/>
          </a:prstGeom>
        </p:spPr>
      </p:pic>
      <p:sp>
        <p:nvSpPr>
          <p:cNvPr id="12" name="Text Placeholder 5">
            <a:extLst>
              <a:ext uri="{FF2B5EF4-FFF2-40B4-BE49-F238E27FC236}">
                <a16:creationId xmlns:a16="http://schemas.microsoft.com/office/drawing/2014/main" id="{D279690D-7F7B-9243-8026-9C4650B83EB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23849" y="4846321"/>
            <a:ext cx="7733363" cy="240029"/>
          </a:xfrm>
          <a:prstGeom prst="rect">
            <a:avLst/>
          </a:prstGeom>
        </p:spPr>
        <p:txBody>
          <a:bodyPr vert="horz" anchor="ctr"/>
          <a:lstStyle>
            <a:lvl1pPr marL="0" indent="0" algn="l">
              <a:spcBef>
                <a:spcPts val="0"/>
              </a:spcBef>
              <a:buNone/>
              <a:defRPr sz="1050" b="0" baseline="0">
                <a:solidFill>
                  <a:srgbClr val="285078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/>
              <a:t>Click to Add Source</a:t>
            </a:r>
          </a:p>
        </p:txBody>
      </p:sp>
    </p:spTree>
    <p:extLst>
      <p:ext uri="{BB962C8B-B14F-4D97-AF65-F5344CB8AC3E}">
        <p14:creationId xmlns:p14="http://schemas.microsoft.com/office/powerpoint/2010/main" val="1458743444"/>
      </p:ext>
    </p:extLst>
  </p:cSld>
  <p:clrMapOvr>
    <a:masterClrMapping/>
  </p:clrMapOvr>
  <p:transition spd="slow"/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94" r:id="rId1"/>
    <p:sldLayoutId id="2147483699" r:id="rId2"/>
    <p:sldLayoutId id="2147483711" r:id="rId3"/>
    <p:sldLayoutId id="2147483709" r:id="rId4"/>
    <p:sldLayoutId id="2147483700" r:id="rId5"/>
    <p:sldLayoutId id="2147483701" r:id="rId6"/>
    <p:sldLayoutId id="2147483710" r:id="rId7"/>
    <p:sldLayoutId id="2147483734" r:id="rId8"/>
    <p:sldLayoutId id="2147483703" r:id="rId9"/>
    <p:sldLayoutId id="2147483723" r:id="rId10"/>
    <p:sldLayoutId id="2147483729" r:id="rId11"/>
    <p:sldLayoutId id="2147483730" r:id="rId12"/>
    <p:sldLayoutId id="2147483727" r:id="rId13"/>
    <p:sldLayoutId id="2147483695" r:id="rId14"/>
    <p:sldLayoutId id="2147483697" r:id="rId15"/>
    <p:sldLayoutId id="2147483725" r:id="rId16"/>
    <p:sldLayoutId id="2147483698" r:id="rId17"/>
    <p:sldLayoutId id="2147483704" r:id="rId18"/>
    <p:sldLayoutId id="2147483724" r:id="rId19"/>
    <p:sldLayoutId id="2147483705" r:id="rId20"/>
    <p:sldLayoutId id="2147483732" r:id="rId21"/>
    <p:sldLayoutId id="2147483696" r:id="rId22"/>
    <p:sldLayoutId id="2147483726" r:id="rId23"/>
    <p:sldLayoutId id="2147483707" r:id="rId24"/>
    <p:sldLayoutId id="2147483733" r:id="rId25"/>
    <p:sldLayoutId id="2147483708" r:id="rId26"/>
    <p:sldLayoutId id="2147483735" r:id="rId27"/>
    <p:sldLayoutId id="2147483736" r:id="rId28"/>
    <p:sldLayoutId id="2147483737" r:id="rId29"/>
    <p:sldLayoutId id="2147483738" r:id="rId30"/>
    <p:sldLayoutId id="2147483739" r:id="rId31"/>
    <p:sldLayoutId id="2147483740" r:id="rId32"/>
    <p:sldLayoutId id="2147483741" r:id="rId33"/>
    <p:sldLayoutId id="2147483742" r:id="rId34"/>
    <p:sldLayoutId id="2147483743" r:id="rId35"/>
  </p:sldLayoutIdLst>
  <p:transition spd="slow"/>
  <p:hf sldNum="0" hdr="0" dt="0"/>
  <p:txStyles>
    <p:titleStyle>
      <a:lvl1pPr algn="ctr" defTabSz="685800" rtl="0" eaLnBrk="1" latinLnBrk="0" hangingPunct="1"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7175" indent="-257175" algn="l" defTabSz="6858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defTabSz="685800" rtl="0" eaLnBrk="1" latinLnBrk="0" hangingPunct="1">
        <a:spcBef>
          <a:spcPct val="20000"/>
        </a:spcBef>
        <a:buFont typeface="Arial" pitchFamily="34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spcBef>
          <a:spcPct val="20000"/>
        </a:spcBef>
        <a:buFont typeface="Arial" pitchFamily="34" charset="0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spcBef>
          <a:spcPct val="20000"/>
        </a:spcBef>
        <a:buFont typeface="Arial" pitchFamily="34" charset="0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9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9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20.png"/><Relationship Id="rId7" Type="http://schemas.microsoft.com/office/2007/relationships/hdphoto" Target="../media/hdphoto1.wdp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8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8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0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35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Management of HCV and HIV Coinfection 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sz="1500" b="1" dirty="0"/>
              <a:t>Maria Corcorran, MD, MPH</a:t>
            </a:r>
          </a:p>
          <a:p>
            <a:r>
              <a:rPr lang="en-US" sz="1500" dirty="0"/>
              <a:t>Associate Editor, Hepatitis C Online and Hepatitis B Online</a:t>
            </a:r>
          </a:p>
          <a:p>
            <a:r>
              <a:rPr lang="en-US" sz="1500" dirty="0"/>
              <a:t>Assistant Professor</a:t>
            </a:r>
            <a:br>
              <a:rPr lang="en-US" sz="1500" dirty="0"/>
            </a:br>
            <a:r>
              <a:rPr lang="en-US" sz="1500" dirty="0"/>
              <a:t>Division of Allergy and Infectious Diseases</a:t>
            </a:r>
          </a:p>
          <a:p>
            <a:r>
              <a:rPr lang="en-US" sz="1500" dirty="0"/>
              <a:t>University of Washington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F25142C-168B-8648-8E96-0D2DEB8BE044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Last Updated: July 30, 2023 </a:t>
            </a:r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F8D59FC9-7927-264E-B1EF-B0CD8C463CF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25213" y="-252547"/>
            <a:ext cx="5931337" cy="3462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1036818162"/>
      </p:ext>
    </p:extLst>
  </p:cSld>
  <p:clrMapOvr>
    <a:masterClrMapping/>
  </p:clrMapOvr>
  <p:transition spd="slow" advTm="13497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000" dirty="0" err="1"/>
              <a:t>Glecaprevir-Pibrentasvir</a:t>
            </a:r>
            <a:r>
              <a:rPr lang="en-US" sz="2000" dirty="0"/>
              <a:t> in Patients with HIV-HCV Coinfection</a:t>
            </a:r>
            <a:br>
              <a:rPr lang="en-US" sz="2000" dirty="0"/>
            </a:br>
            <a:r>
              <a:rPr lang="en-US" sz="2000" dirty="0"/>
              <a:t>EXPEDITION-2: Study Design</a:t>
            </a:r>
          </a:p>
        </p:txBody>
      </p:sp>
      <p:sp>
        <p:nvSpPr>
          <p:cNvPr id="36" name="Content Placeholder 6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Source: </a:t>
            </a:r>
            <a:r>
              <a:rPr lang="en-US" dirty="0" err="1"/>
              <a:t>Rockstroh</a:t>
            </a:r>
            <a:r>
              <a:rPr lang="en-US" dirty="0"/>
              <a:t> JK, et al. </a:t>
            </a:r>
            <a:r>
              <a:rPr lang="en-US" dirty="0" err="1"/>
              <a:t>Clin</a:t>
            </a:r>
            <a:r>
              <a:rPr lang="en-US" dirty="0"/>
              <a:t> Infect Dis. 2018;67:1010-7.</a:t>
            </a: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1371601" y="228600"/>
            <a:ext cx="6386513" cy="74295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28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1800" dirty="0"/>
          </a:p>
        </p:txBody>
      </p:sp>
      <p:cxnSp>
        <p:nvCxnSpPr>
          <p:cNvPr id="35" name="Straight Connector 34"/>
          <p:cNvCxnSpPr/>
          <p:nvPr/>
        </p:nvCxnSpPr>
        <p:spPr>
          <a:xfrm>
            <a:off x="4390263" y="2104770"/>
            <a:ext cx="2057400" cy="0"/>
          </a:xfrm>
          <a:prstGeom prst="line">
            <a:avLst/>
          </a:prstGeom>
          <a:ln w="9525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1" name="Rectangle 5"/>
          <p:cNvSpPr>
            <a:spLocks noChangeArrowheads="1"/>
          </p:cNvSpPr>
          <p:nvPr/>
        </p:nvSpPr>
        <p:spPr bwMode="auto">
          <a:xfrm>
            <a:off x="3018663" y="1828279"/>
            <a:ext cx="1371600" cy="544859"/>
          </a:xfrm>
          <a:prstGeom prst="rect">
            <a:avLst/>
          </a:prstGeom>
          <a:solidFill>
            <a:srgbClr val="0070C0">
              <a:alpha val="20000"/>
            </a:srgbClr>
          </a:solidFill>
          <a:ln w="6350" cmpd="sng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350" b="1" dirty="0">
                <a:latin typeface="Arial" panose="020B0604020202020204" pitchFamily="34" charset="0"/>
                <a:cs typeface="Arial" panose="020B0604020202020204" pitchFamily="34" charset="0"/>
              </a:rPr>
              <a:t>GLE-PIB</a:t>
            </a:r>
          </a:p>
        </p:txBody>
      </p:sp>
      <p:sp>
        <p:nvSpPr>
          <p:cNvPr id="50" name="Rectangle 49"/>
          <p:cNvSpPr/>
          <p:nvPr/>
        </p:nvSpPr>
        <p:spPr>
          <a:xfrm>
            <a:off x="6087358" y="1943389"/>
            <a:ext cx="768223" cy="30403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SVR12</a:t>
            </a:r>
          </a:p>
        </p:txBody>
      </p:sp>
      <p:cxnSp>
        <p:nvCxnSpPr>
          <p:cNvPr id="60" name="Straight Connector 59"/>
          <p:cNvCxnSpPr/>
          <p:nvPr/>
        </p:nvCxnSpPr>
        <p:spPr>
          <a:xfrm>
            <a:off x="5086350" y="3071450"/>
            <a:ext cx="2057400" cy="0"/>
          </a:xfrm>
          <a:prstGeom prst="line">
            <a:avLst/>
          </a:prstGeom>
          <a:ln w="9525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1" name="Rectangle 5"/>
          <p:cNvSpPr>
            <a:spLocks noChangeArrowheads="1"/>
          </p:cNvSpPr>
          <p:nvPr/>
        </p:nvSpPr>
        <p:spPr bwMode="auto">
          <a:xfrm>
            <a:off x="3018663" y="2803160"/>
            <a:ext cx="2056258" cy="548685"/>
          </a:xfrm>
          <a:prstGeom prst="rect">
            <a:avLst/>
          </a:prstGeom>
          <a:solidFill>
            <a:srgbClr val="7F6000">
              <a:alpha val="20000"/>
            </a:srgbClr>
          </a:solidFill>
          <a:ln w="6350" cmpd="sng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350" b="1" dirty="0">
                <a:latin typeface="Arial" panose="020B0604020202020204" pitchFamily="34" charset="0"/>
                <a:cs typeface="Arial" panose="020B0604020202020204" pitchFamily="34" charset="0"/>
              </a:rPr>
              <a:t>GLE-PIB</a:t>
            </a:r>
          </a:p>
        </p:txBody>
      </p:sp>
      <p:sp>
        <p:nvSpPr>
          <p:cNvPr id="62" name="Rectangle 61"/>
          <p:cNvSpPr/>
          <p:nvPr/>
        </p:nvSpPr>
        <p:spPr>
          <a:xfrm>
            <a:off x="6820355" y="2919496"/>
            <a:ext cx="768223" cy="304035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SVR12</a:t>
            </a:r>
          </a:p>
        </p:txBody>
      </p:sp>
      <p:sp>
        <p:nvSpPr>
          <p:cNvPr id="64" name="Rectangle 25"/>
          <p:cNvSpPr>
            <a:spLocks noChangeArrowheads="1"/>
          </p:cNvSpPr>
          <p:nvPr/>
        </p:nvSpPr>
        <p:spPr bwMode="auto">
          <a:xfrm>
            <a:off x="1137788" y="3771901"/>
            <a:ext cx="6871716" cy="857233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 cap="flat" cmpd="sng" algn="ctr">
            <a:solidFill>
              <a:schemeClr val="bg1">
                <a:lumMod val="6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lIns="342900" tIns="34073" rIns="69365" bIns="68580" anchor="ctr">
            <a:prstTxWarp prst="textNoShape">
              <a:avLst/>
            </a:prstTxWarp>
          </a:bodyPr>
          <a:lstStyle/>
          <a:p>
            <a:pPr defTabSz="701261">
              <a:lnSpc>
                <a:spcPts val="1350"/>
              </a:lnSpc>
              <a:spcBef>
                <a:spcPts val="600"/>
              </a:spcBef>
            </a:pPr>
            <a:r>
              <a:rPr lang="en-US" sz="105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Abbreviations</a:t>
            </a:r>
            <a:r>
              <a:rPr lang="en-US" sz="105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GLE-PIB = Glecaprevir-pibrentasvir</a:t>
            </a:r>
          </a:p>
          <a:p>
            <a:pPr defTabSz="701261">
              <a:lnSpc>
                <a:spcPts val="1350"/>
              </a:lnSpc>
              <a:spcBef>
                <a:spcPts val="600"/>
              </a:spcBef>
            </a:pPr>
            <a:r>
              <a:rPr lang="en-US" sz="105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Drug Dosing: </a:t>
            </a:r>
            <a:r>
              <a:rPr lang="en-US" sz="105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Glecaprevir-pibrentasvir (100/40 mg) fixed-dose combination; three pills (300/120 mg) once daily</a:t>
            </a:r>
          </a:p>
        </p:txBody>
      </p:sp>
      <p:sp>
        <p:nvSpPr>
          <p:cNvPr id="28" name="Rectangle 27"/>
          <p:cNvSpPr/>
          <p:nvPr/>
        </p:nvSpPr>
        <p:spPr>
          <a:xfrm>
            <a:off x="1955571" y="1828801"/>
            <a:ext cx="1057994" cy="546587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 w="635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GT 1-6</a:t>
            </a:r>
          </a:p>
          <a:p>
            <a:pPr algn="ctr"/>
            <a:r>
              <a:rPr lang="en-US" sz="105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Non-Cirrhotic</a:t>
            </a:r>
            <a:br>
              <a:rPr lang="en-US" sz="105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05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 = 137</a:t>
            </a:r>
          </a:p>
        </p:txBody>
      </p:sp>
      <p:sp>
        <p:nvSpPr>
          <p:cNvPr id="29" name="Rectangle 28"/>
          <p:cNvSpPr/>
          <p:nvPr/>
        </p:nvSpPr>
        <p:spPr>
          <a:xfrm>
            <a:off x="1952356" y="2803160"/>
            <a:ext cx="1057994" cy="546587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 w="635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GT 1-6</a:t>
            </a:r>
          </a:p>
          <a:p>
            <a:pPr algn="ctr"/>
            <a:r>
              <a:rPr lang="en-US" sz="105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Cirrhotic</a:t>
            </a:r>
            <a:br>
              <a:rPr lang="en-US" sz="105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05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 = 16</a:t>
            </a:r>
          </a:p>
        </p:txBody>
      </p:sp>
      <p:grpSp>
        <p:nvGrpSpPr>
          <p:cNvPr id="31" name="Group 30">
            <a:extLst>
              <a:ext uri="{FF2B5EF4-FFF2-40B4-BE49-F238E27FC236}">
                <a16:creationId xmlns:a16="http://schemas.microsoft.com/office/drawing/2014/main" id="{E5D6D9E5-1FCE-9C4E-80D6-AF4F8F5B2CC5}"/>
              </a:ext>
            </a:extLst>
          </p:cNvPr>
          <p:cNvGrpSpPr/>
          <p:nvPr/>
        </p:nvGrpSpPr>
        <p:grpSpPr>
          <a:xfrm>
            <a:off x="1138417" y="1021866"/>
            <a:ext cx="6871718" cy="386328"/>
            <a:chOff x="1138416" y="1021866"/>
            <a:chExt cx="6871718" cy="386328"/>
          </a:xfrm>
        </p:grpSpPr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C0034587-9C32-1445-A0CF-A046DDC86D6B}"/>
                </a:ext>
              </a:extLst>
            </p:cNvPr>
            <p:cNvSpPr/>
            <p:nvPr/>
          </p:nvSpPr>
          <p:spPr>
            <a:xfrm>
              <a:off x="1138416" y="1085901"/>
              <a:ext cx="6871718" cy="308037"/>
            </a:xfrm>
            <a:prstGeom prst="rect">
              <a:avLst/>
            </a:prstGeom>
            <a:gradFill>
              <a:gsLst>
                <a:gs pos="85000">
                  <a:srgbClr val="ECECEC"/>
                </a:gs>
                <a:gs pos="0">
                  <a:schemeClr val="bg1"/>
                </a:gs>
                <a:gs pos="15000">
                  <a:schemeClr val="bg1">
                    <a:lumMod val="85000"/>
                  </a:schemeClr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 sz="1200" dirty="0">
                <a:solidFill>
                  <a:srgbClr val="000000"/>
                </a:solidFill>
                <a:latin typeface="Arial"/>
                <a:cs typeface="Arial"/>
              </a:endParaRPr>
            </a:p>
          </p:txBody>
        </p: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6D797B81-4220-DA48-A4C1-690F85948EFF}"/>
                </a:ext>
              </a:extLst>
            </p:cNvPr>
            <p:cNvCxnSpPr/>
            <p:nvPr/>
          </p:nvCxnSpPr>
          <p:spPr>
            <a:xfrm flipV="1">
              <a:off x="1138416" y="1387638"/>
              <a:ext cx="6871718" cy="8604"/>
            </a:xfrm>
            <a:prstGeom prst="line">
              <a:avLst/>
            </a:prstGeom>
            <a:ln w="9525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4" name="Group 33">
              <a:extLst>
                <a:ext uri="{FF2B5EF4-FFF2-40B4-BE49-F238E27FC236}">
                  <a16:creationId xmlns:a16="http://schemas.microsoft.com/office/drawing/2014/main" id="{C6DDD86C-ADEC-F047-AE8F-FD648828FF72}"/>
                </a:ext>
              </a:extLst>
            </p:cNvPr>
            <p:cNvGrpSpPr/>
            <p:nvPr/>
          </p:nvGrpSpPr>
          <p:grpSpPr>
            <a:xfrm>
              <a:off x="1857714" y="1021866"/>
              <a:ext cx="5481256" cy="386328"/>
              <a:chOff x="1857714" y="1021866"/>
              <a:chExt cx="5481256" cy="386328"/>
            </a:xfrm>
          </p:grpSpPr>
          <p:sp>
            <p:nvSpPr>
              <p:cNvPr id="63" name="Rectangle 62">
                <a:extLst>
                  <a:ext uri="{FF2B5EF4-FFF2-40B4-BE49-F238E27FC236}">
                    <a16:creationId xmlns:a16="http://schemas.microsoft.com/office/drawing/2014/main" id="{A451A093-A569-394E-8DCA-D04768E5F2C0}"/>
                  </a:ext>
                </a:extLst>
              </p:cNvPr>
              <p:cNvSpPr/>
              <p:nvPr/>
            </p:nvSpPr>
            <p:spPr>
              <a:xfrm>
                <a:off x="1857714" y="1079958"/>
                <a:ext cx="628650" cy="299474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050" dirty="0">
                    <a:solidFill>
                      <a:srgbClr val="000000"/>
                    </a:solidFill>
                  </a:rPr>
                  <a:t>Week</a:t>
                </a:r>
              </a:p>
            </p:txBody>
          </p:sp>
          <p:grpSp>
            <p:nvGrpSpPr>
              <p:cNvPr id="65" name="Group 64">
                <a:extLst>
                  <a:ext uri="{FF2B5EF4-FFF2-40B4-BE49-F238E27FC236}">
                    <a16:creationId xmlns:a16="http://schemas.microsoft.com/office/drawing/2014/main" id="{F481ED5F-0AAD-AB47-9348-8334FC8532CA}"/>
                  </a:ext>
                </a:extLst>
              </p:cNvPr>
              <p:cNvGrpSpPr/>
              <p:nvPr/>
            </p:nvGrpSpPr>
            <p:grpSpPr>
              <a:xfrm>
                <a:off x="2825227" y="1021866"/>
                <a:ext cx="4513743" cy="386328"/>
                <a:chOff x="2825227" y="1021866"/>
                <a:chExt cx="4513743" cy="386328"/>
              </a:xfrm>
            </p:grpSpPr>
            <p:sp>
              <p:nvSpPr>
                <p:cNvPr id="66" name="Rectangle 65">
                  <a:extLst>
                    <a:ext uri="{FF2B5EF4-FFF2-40B4-BE49-F238E27FC236}">
                      <a16:creationId xmlns:a16="http://schemas.microsoft.com/office/drawing/2014/main" id="{3C1A1D6C-00BC-E64F-B18B-88CF689AF137}"/>
                    </a:ext>
                  </a:extLst>
                </p:cNvPr>
                <p:cNvSpPr/>
                <p:nvPr/>
              </p:nvSpPr>
              <p:spPr>
                <a:xfrm>
                  <a:off x="2825227" y="1021866"/>
                  <a:ext cx="409194" cy="38632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1050" dirty="0">
                      <a:solidFill>
                        <a:srgbClr val="000000"/>
                      </a:solidFill>
                      <a:latin typeface="Arial"/>
                      <a:cs typeface="Arial"/>
                    </a:rPr>
                    <a:t>0</a:t>
                  </a:r>
                </a:p>
              </p:txBody>
            </p:sp>
            <p:sp>
              <p:nvSpPr>
                <p:cNvPr id="67" name="Rectangle 66">
                  <a:extLst>
                    <a:ext uri="{FF2B5EF4-FFF2-40B4-BE49-F238E27FC236}">
                      <a16:creationId xmlns:a16="http://schemas.microsoft.com/office/drawing/2014/main" id="{36E348B5-73B2-1047-854D-D8DBFE823EC5}"/>
                    </a:ext>
                  </a:extLst>
                </p:cNvPr>
                <p:cNvSpPr/>
                <p:nvPr/>
              </p:nvSpPr>
              <p:spPr>
                <a:xfrm>
                  <a:off x="6929776" y="1021866"/>
                  <a:ext cx="409194" cy="38632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1050" dirty="0">
                      <a:solidFill>
                        <a:srgbClr val="000000"/>
                      </a:solidFill>
                      <a:latin typeface="Arial"/>
                      <a:cs typeface="Arial"/>
                    </a:rPr>
                    <a:t>24</a:t>
                  </a:r>
                </a:p>
              </p:txBody>
            </p:sp>
            <p:sp>
              <p:nvSpPr>
                <p:cNvPr id="68" name="Rectangle 67">
                  <a:extLst>
                    <a:ext uri="{FF2B5EF4-FFF2-40B4-BE49-F238E27FC236}">
                      <a16:creationId xmlns:a16="http://schemas.microsoft.com/office/drawing/2014/main" id="{9CF15202-021D-BB48-9728-89BFF22D047A}"/>
                    </a:ext>
                  </a:extLst>
                </p:cNvPr>
                <p:cNvSpPr/>
                <p:nvPr/>
              </p:nvSpPr>
              <p:spPr>
                <a:xfrm>
                  <a:off x="4193410" y="1021866"/>
                  <a:ext cx="409194" cy="38632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1050" dirty="0">
                      <a:solidFill>
                        <a:srgbClr val="000000"/>
                      </a:solidFill>
                      <a:latin typeface="Arial"/>
                      <a:cs typeface="Arial"/>
                    </a:rPr>
                    <a:t>8</a:t>
                  </a:r>
                </a:p>
              </p:txBody>
            </p:sp>
            <p:sp>
              <p:nvSpPr>
                <p:cNvPr id="69" name="Rectangle 68">
                  <a:extLst>
                    <a:ext uri="{FF2B5EF4-FFF2-40B4-BE49-F238E27FC236}">
                      <a16:creationId xmlns:a16="http://schemas.microsoft.com/office/drawing/2014/main" id="{5EB545B9-7BFB-0A48-9BA4-3E7F4C0C7F11}"/>
                    </a:ext>
                  </a:extLst>
                </p:cNvPr>
                <p:cNvSpPr/>
                <p:nvPr/>
              </p:nvSpPr>
              <p:spPr>
                <a:xfrm>
                  <a:off x="4877501" y="1021866"/>
                  <a:ext cx="409194" cy="38632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1050" dirty="0">
                      <a:solidFill>
                        <a:srgbClr val="000000"/>
                      </a:solidFill>
                      <a:latin typeface="Arial"/>
                      <a:cs typeface="Arial"/>
                    </a:rPr>
                    <a:t>12</a:t>
                  </a:r>
                </a:p>
              </p:txBody>
            </p:sp>
            <p:sp>
              <p:nvSpPr>
                <p:cNvPr id="70" name="Rectangle 69">
                  <a:extLst>
                    <a:ext uri="{FF2B5EF4-FFF2-40B4-BE49-F238E27FC236}">
                      <a16:creationId xmlns:a16="http://schemas.microsoft.com/office/drawing/2014/main" id="{AA47CE13-0663-5240-B4CB-2DCAE4207F1C}"/>
                    </a:ext>
                  </a:extLst>
                </p:cNvPr>
                <p:cNvSpPr/>
                <p:nvPr/>
              </p:nvSpPr>
              <p:spPr>
                <a:xfrm>
                  <a:off x="6245683" y="1021866"/>
                  <a:ext cx="409194" cy="38632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1050" dirty="0">
                      <a:solidFill>
                        <a:srgbClr val="000000"/>
                      </a:solidFill>
                      <a:latin typeface="Arial"/>
                      <a:cs typeface="Arial"/>
                    </a:rPr>
                    <a:t>20</a:t>
                  </a:r>
                </a:p>
              </p:txBody>
            </p:sp>
            <p:sp>
              <p:nvSpPr>
                <p:cNvPr id="71" name="Rectangle 70">
                  <a:extLst>
                    <a:ext uri="{FF2B5EF4-FFF2-40B4-BE49-F238E27FC236}">
                      <a16:creationId xmlns:a16="http://schemas.microsoft.com/office/drawing/2014/main" id="{A4F78D71-4363-6947-A115-AD7FDA1C6B37}"/>
                    </a:ext>
                  </a:extLst>
                </p:cNvPr>
                <p:cNvSpPr/>
                <p:nvPr/>
              </p:nvSpPr>
              <p:spPr>
                <a:xfrm>
                  <a:off x="3509318" y="1021866"/>
                  <a:ext cx="409194" cy="38632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1050" dirty="0">
                      <a:solidFill>
                        <a:srgbClr val="000000"/>
                      </a:solidFill>
                      <a:latin typeface="Arial"/>
                      <a:cs typeface="Arial"/>
                    </a:rPr>
                    <a:t>4</a:t>
                  </a:r>
                </a:p>
              </p:txBody>
            </p:sp>
            <p:sp>
              <p:nvSpPr>
                <p:cNvPr id="72" name="Rectangle 71">
                  <a:extLst>
                    <a:ext uri="{FF2B5EF4-FFF2-40B4-BE49-F238E27FC236}">
                      <a16:creationId xmlns:a16="http://schemas.microsoft.com/office/drawing/2014/main" id="{26906FFF-40B7-F244-9D01-C7E4D39A5184}"/>
                    </a:ext>
                  </a:extLst>
                </p:cNvPr>
                <p:cNvSpPr/>
                <p:nvPr/>
              </p:nvSpPr>
              <p:spPr>
                <a:xfrm>
                  <a:off x="5561592" y="1021866"/>
                  <a:ext cx="409194" cy="38632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1050" dirty="0">
                      <a:solidFill>
                        <a:srgbClr val="000000"/>
                      </a:solidFill>
                      <a:latin typeface="Arial"/>
                      <a:cs typeface="Arial"/>
                    </a:rPr>
                    <a:t>16</a:t>
                  </a:r>
                </a:p>
              </p:txBody>
            </p:sp>
          </p:grpSp>
        </p:grpSp>
        <p:grpSp>
          <p:nvGrpSpPr>
            <p:cNvPr id="37" name="Group 36">
              <a:extLst>
                <a:ext uri="{FF2B5EF4-FFF2-40B4-BE49-F238E27FC236}">
                  <a16:creationId xmlns:a16="http://schemas.microsoft.com/office/drawing/2014/main" id="{D4286657-2761-4544-AD1E-B9ABBAB02721}"/>
                </a:ext>
              </a:extLst>
            </p:cNvPr>
            <p:cNvGrpSpPr/>
            <p:nvPr/>
          </p:nvGrpSpPr>
          <p:grpSpPr>
            <a:xfrm>
              <a:off x="3028672" y="1328205"/>
              <a:ext cx="4105701" cy="65723"/>
              <a:chOff x="3028672" y="1328205"/>
              <a:chExt cx="4105701" cy="65723"/>
            </a:xfrm>
          </p:grpSpPr>
          <p:cxnSp>
            <p:nvCxnSpPr>
              <p:cNvPr id="39" name="Straight Connector 38">
                <a:extLst>
                  <a:ext uri="{FF2B5EF4-FFF2-40B4-BE49-F238E27FC236}">
                    <a16:creationId xmlns:a16="http://schemas.microsoft.com/office/drawing/2014/main" id="{C93AC6B6-051D-E24D-A8BE-23053B27C222}"/>
                  </a:ext>
                </a:extLst>
              </p:cNvPr>
              <p:cNvCxnSpPr/>
              <p:nvPr/>
            </p:nvCxnSpPr>
            <p:spPr>
              <a:xfrm flipV="1">
                <a:off x="3028672" y="1328205"/>
                <a:ext cx="0" cy="65723"/>
              </a:xfrm>
              <a:prstGeom prst="line">
                <a:avLst/>
              </a:prstGeom>
              <a:ln w="12700" cmpd="sng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" name="Straight Connector 41">
                <a:extLst>
                  <a:ext uri="{FF2B5EF4-FFF2-40B4-BE49-F238E27FC236}">
                    <a16:creationId xmlns:a16="http://schemas.microsoft.com/office/drawing/2014/main" id="{9C8BE69C-FC08-4344-861A-696DCF118A94}"/>
                  </a:ext>
                </a:extLst>
              </p:cNvPr>
              <p:cNvCxnSpPr/>
              <p:nvPr/>
            </p:nvCxnSpPr>
            <p:spPr>
              <a:xfrm flipV="1">
                <a:off x="4396669" y="1328205"/>
                <a:ext cx="0" cy="61421"/>
              </a:xfrm>
              <a:prstGeom prst="line">
                <a:avLst/>
              </a:prstGeom>
              <a:ln w="12700" cmpd="sng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" name="Straight Connector 42">
                <a:extLst>
                  <a:ext uri="{FF2B5EF4-FFF2-40B4-BE49-F238E27FC236}">
                    <a16:creationId xmlns:a16="http://schemas.microsoft.com/office/drawing/2014/main" id="{1A0432E2-22C6-9D47-8FDE-76EE346BE25D}"/>
                  </a:ext>
                </a:extLst>
              </p:cNvPr>
              <p:cNvCxnSpPr/>
              <p:nvPr/>
            </p:nvCxnSpPr>
            <p:spPr>
              <a:xfrm flipV="1">
                <a:off x="7134373" y="1328205"/>
                <a:ext cx="0" cy="61421"/>
              </a:xfrm>
              <a:prstGeom prst="line">
                <a:avLst/>
              </a:prstGeom>
              <a:ln w="12700" cmpd="sng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4" name="Straight Connector 43">
                <a:extLst>
                  <a:ext uri="{FF2B5EF4-FFF2-40B4-BE49-F238E27FC236}">
                    <a16:creationId xmlns:a16="http://schemas.microsoft.com/office/drawing/2014/main" id="{77546D12-50DE-864C-93EC-B5AECE6973BB}"/>
                  </a:ext>
                </a:extLst>
              </p:cNvPr>
              <p:cNvCxnSpPr/>
              <p:nvPr/>
            </p:nvCxnSpPr>
            <p:spPr>
              <a:xfrm flipV="1">
                <a:off x="5080667" y="1328205"/>
                <a:ext cx="0" cy="61421"/>
              </a:xfrm>
              <a:prstGeom prst="line">
                <a:avLst/>
              </a:prstGeom>
              <a:ln w="12700" cmpd="sng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" name="Straight Connector 45">
                <a:extLst>
                  <a:ext uri="{FF2B5EF4-FFF2-40B4-BE49-F238E27FC236}">
                    <a16:creationId xmlns:a16="http://schemas.microsoft.com/office/drawing/2014/main" id="{B8F4978B-01FA-FE4E-BC02-496FF43BBCCC}"/>
                  </a:ext>
                </a:extLst>
              </p:cNvPr>
              <p:cNvCxnSpPr/>
              <p:nvPr/>
            </p:nvCxnSpPr>
            <p:spPr>
              <a:xfrm flipH="1" flipV="1">
                <a:off x="6448663" y="1328205"/>
                <a:ext cx="1710" cy="61421"/>
              </a:xfrm>
              <a:prstGeom prst="line">
                <a:avLst/>
              </a:prstGeom>
              <a:ln w="12700" cmpd="sng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8" name="Straight Connector 47">
                <a:extLst>
                  <a:ext uri="{FF2B5EF4-FFF2-40B4-BE49-F238E27FC236}">
                    <a16:creationId xmlns:a16="http://schemas.microsoft.com/office/drawing/2014/main" id="{D723C16C-3429-4A49-AD8D-1CDAC95A7982}"/>
                  </a:ext>
                </a:extLst>
              </p:cNvPr>
              <p:cNvCxnSpPr/>
              <p:nvPr/>
            </p:nvCxnSpPr>
            <p:spPr>
              <a:xfrm flipV="1">
                <a:off x="5764665" y="1328205"/>
                <a:ext cx="0" cy="61421"/>
              </a:xfrm>
              <a:prstGeom prst="line">
                <a:avLst/>
              </a:prstGeom>
              <a:ln w="12700" cmpd="sng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4" name="Straight Connector 53">
                <a:extLst>
                  <a:ext uri="{FF2B5EF4-FFF2-40B4-BE49-F238E27FC236}">
                    <a16:creationId xmlns:a16="http://schemas.microsoft.com/office/drawing/2014/main" id="{E11D03F6-3845-AE45-89F3-72EAD2C896F7}"/>
                  </a:ext>
                </a:extLst>
              </p:cNvPr>
              <p:cNvCxnSpPr/>
              <p:nvPr/>
            </p:nvCxnSpPr>
            <p:spPr>
              <a:xfrm flipV="1">
                <a:off x="3712670" y="1328205"/>
                <a:ext cx="0" cy="65723"/>
              </a:xfrm>
              <a:prstGeom prst="line">
                <a:avLst/>
              </a:prstGeom>
              <a:ln w="12700" cmpd="sng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  <p:extLst>
      <p:ext uri="{BB962C8B-B14F-4D97-AF65-F5344CB8AC3E}">
        <p14:creationId xmlns:p14="http://schemas.microsoft.com/office/powerpoint/2010/main" val="537053529"/>
      </p:ext>
    </p:extLst>
  </p:cSld>
  <p:clrMapOvr>
    <a:masterClrMapping/>
  </p:clrMapOvr>
  <p:transition spd="slow" advTm="13987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000" dirty="0" err="1"/>
              <a:t>Glecaprevir-Pibrentasvir</a:t>
            </a:r>
            <a:r>
              <a:rPr lang="en-US" sz="2000" dirty="0"/>
              <a:t> in Patients with HIV-HCV Coinfection</a:t>
            </a:r>
            <a:br>
              <a:rPr lang="en-US" sz="2000" dirty="0"/>
            </a:br>
            <a:r>
              <a:rPr lang="en-US" sz="2000" dirty="0"/>
              <a:t>EXPEDITION-2: Results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4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fr-FR" dirty="0"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t>Source: </a:t>
            </a:r>
            <a:r>
              <a:rPr lang="fr-FR" dirty="0" err="1"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t>Rockstroh</a:t>
            </a:r>
            <a:r>
              <a:rPr lang="fr-FR" dirty="0"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t> JK, et al. Clin Infect Dis. 2018;67:1010-7.</a:t>
            </a:r>
            <a:endParaRPr lang="en-US" dirty="0">
              <a:latin typeface="Arial" pitchFamily="-110" charset="0"/>
              <a:ea typeface="ＭＳ Ｐゴシック" pitchFamily="-110" charset="-128"/>
              <a:cs typeface="ＭＳ Ｐゴシック" pitchFamily="-110" charset="-128"/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1371601" y="228600"/>
            <a:ext cx="6386513" cy="74295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28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1800" dirty="0"/>
          </a:p>
        </p:txBody>
      </p:sp>
      <p:graphicFrame>
        <p:nvGraphicFramePr>
          <p:cNvPr id="20" name="Chart 19"/>
          <p:cNvGraphicFramePr>
            <a:graphicFrameLocks/>
          </p:cNvGraphicFramePr>
          <p:nvPr/>
        </p:nvGraphicFramePr>
        <p:xfrm>
          <a:off x="466725" y="982896"/>
          <a:ext cx="8229600" cy="34747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9" name="Rectangle 25"/>
          <p:cNvSpPr>
            <a:spLocks noChangeArrowheads="1"/>
          </p:cNvSpPr>
          <p:nvPr/>
        </p:nvSpPr>
        <p:spPr bwMode="auto">
          <a:xfrm>
            <a:off x="1139171" y="4345696"/>
            <a:ext cx="7317309" cy="397755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  <a:miter lim="800000"/>
            <a:headEnd/>
            <a:tailEnd/>
          </a:ln>
        </p:spPr>
        <p:txBody>
          <a:bodyPr lIns="69365" tIns="34073" rIns="69365" bIns="34073" anchor="ctr">
            <a:prstTxWarp prst="textNoShape">
              <a:avLst/>
            </a:prstTxWarp>
          </a:bodyPr>
          <a:lstStyle/>
          <a:p>
            <a:pPr marL="205735" defTabSz="701261">
              <a:spcBef>
                <a:spcPts val="180"/>
              </a:spcBef>
            </a:pPr>
            <a:r>
              <a:rPr lang="en-US" sz="1050" dirty="0">
                <a:solidFill>
                  <a:srgbClr val="000000"/>
                </a:solidFill>
                <a:latin typeface="Arial"/>
                <a:cs typeface="Arial"/>
              </a:rPr>
              <a:t>One GT3 patient with cirrhosis and 85% compliance had on-treatment virologic failure</a:t>
            </a:r>
          </a:p>
          <a:p>
            <a:pPr marL="205735" defTabSz="701261">
              <a:spcBef>
                <a:spcPts val="600"/>
              </a:spcBef>
            </a:pPr>
            <a:r>
              <a:rPr lang="en-US" sz="1050" b="1" dirty="0">
                <a:solidFill>
                  <a:srgbClr val="000000"/>
                </a:solidFill>
                <a:latin typeface="Arial"/>
                <a:cs typeface="Arial"/>
              </a:rPr>
              <a:t>Abbreviations: </a:t>
            </a:r>
            <a:r>
              <a:rPr lang="en-US" sz="1050" dirty="0">
                <a:solidFill>
                  <a:srgbClr val="000000"/>
                </a:solidFill>
                <a:latin typeface="Arial"/>
                <a:cs typeface="Arial"/>
              </a:rPr>
              <a:t>ITT = Intent-to-treat; mITT = modified intent-to-treat</a:t>
            </a:r>
          </a:p>
        </p:txBody>
      </p:sp>
      <p:sp>
        <p:nvSpPr>
          <p:cNvPr id="10" name="Rectangle 9"/>
          <p:cNvSpPr/>
          <p:nvPr/>
        </p:nvSpPr>
        <p:spPr>
          <a:xfrm>
            <a:off x="6196005" y="3731764"/>
            <a:ext cx="1041712" cy="260136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05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150/151</a:t>
            </a:r>
          </a:p>
        </p:txBody>
      </p:sp>
      <p:sp>
        <p:nvSpPr>
          <p:cNvPr id="11" name="Rectangle 10"/>
          <p:cNvSpPr/>
          <p:nvPr/>
        </p:nvSpPr>
        <p:spPr>
          <a:xfrm>
            <a:off x="2683451" y="3731764"/>
            <a:ext cx="989037" cy="260136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05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150/153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379D68B-60C2-9B95-B512-A0CD9BEBACD0}"/>
              </a:ext>
            </a:extLst>
          </p:cNvPr>
          <p:cNvSpPr/>
          <p:nvPr/>
        </p:nvSpPr>
        <p:spPr>
          <a:xfrm>
            <a:off x="2606452" y="1471925"/>
            <a:ext cx="1221087" cy="285753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0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(95% CI, 96-100)</a:t>
            </a:r>
          </a:p>
        </p:txBody>
      </p:sp>
    </p:spTree>
    <p:extLst>
      <p:ext uri="{BB962C8B-B14F-4D97-AF65-F5344CB8AC3E}">
        <p14:creationId xmlns:p14="http://schemas.microsoft.com/office/powerpoint/2010/main" val="777479775"/>
      </p:ext>
    </p:extLst>
  </p:cSld>
  <p:clrMapOvr>
    <a:masterClrMapping/>
  </p:clrMapOvr>
  <p:transition spd="slow" advTm="10924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000" dirty="0" err="1"/>
              <a:t>Glecaprevir-Pibrentasvir</a:t>
            </a:r>
            <a:r>
              <a:rPr lang="en-US" sz="2000" dirty="0"/>
              <a:t> in Patients with HIV-HCV Coinfection</a:t>
            </a:r>
            <a:br>
              <a:rPr lang="en-US" sz="2000" dirty="0"/>
            </a:br>
            <a:r>
              <a:rPr lang="en-US" sz="2000" dirty="0"/>
              <a:t>EXPEDITION-2: Results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idx="10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t>EXPEDITION-2: Overall SVR by Treatment Regimen 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type="body" sz="quarter" idx="14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Source: </a:t>
            </a:r>
            <a:r>
              <a:rPr lang="en-US" dirty="0" err="1"/>
              <a:t>Rockstroh</a:t>
            </a:r>
            <a:r>
              <a:rPr lang="en-US" dirty="0"/>
              <a:t> JK, et al. </a:t>
            </a:r>
            <a:r>
              <a:rPr lang="en-US" dirty="0" err="1"/>
              <a:t>Clin</a:t>
            </a:r>
            <a:r>
              <a:rPr lang="en-US" dirty="0"/>
              <a:t> Infect Dis. 2018;67:1010-7.</a:t>
            </a: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1371601" y="228600"/>
            <a:ext cx="6386513" cy="74295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28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1800" dirty="0"/>
          </a:p>
        </p:txBody>
      </p:sp>
      <p:graphicFrame>
        <p:nvGraphicFramePr>
          <p:cNvPr id="20" name="Chart 19"/>
          <p:cNvGraphicFramePr>
            <a:graphicFrameLocks/>
          </p:cNvGraphicFramePr>
          <p:nvPr/>
        </p:nvGraphicFramePr>
        <p:xfrm>
          <a:off x="467513" y="1396206"/>
          <a:ext cx="8229600" cy="30175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9" name="Rectangle 25"/>
          <p:cNvSpPr>
            <a:spLocks noChangeArrowheads="1"/>
          </p:cNvSpPr>
          <p:nvPr/>
        </p:nvSpPr>
        <p:spPr bwMode="auto">
          <a:xfrm>
            <a:off x="1139172" y="4457701"/>
            <a:ext cx="7282933" cy="267452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  <a:miter lim="800000"/>
            <a:headEnd/>
            <a:tailEnd/>
          </a:ln>
        </p:spPr>
        <p:txBody>
          <a:bodyPr lIns="69365" tIns="34073" rIns="69365" bIns="34073" anchor="ctr">
            <a:prstTxWarp prst="textNoShape">
              <a:avLst/>
            </a:prstTxWarp>
          </a:bodyPr>
          <a:lstStyle/>
          <a:p>
            <a:pPr marL="205735" defTabSz="701261">
              <a:spcBef>
                <a:spcPts val="180"/>
              </a:spcBef>
            </a:pPr>
            <a:r>
              <a:rPr lang="en-US" sz="1050" dirty="0">
                <a:solidFill>
                  <a:srgbClr val="000000"/>
                </a:solidFill>
                <a:latin typeface="Arial"/>
                <a:cs typeface="Arial"/>
              </a:rPr>
              <a:t>*Excludes one patient with missing data who achieved SVR24</a:t>
            </a:r>
          </a:p>
        </p:txBody>
      </p:sp>
      <p:sp>
        <p:nvSpPr>
          <p:cNvPr id="10" name="Rectangle 9"/>
          <p:cNvSpPr/>
          <p:nvPr/>
        </p:nvSpPr>
        <p:spPr>
          <a:xfrm>
            <a:off x="6347758" y="3683214"/>
            <a:ext cx="715208" cy="260136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05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14/15</a:t>
            </a:r>
          </a:p>
        </p:txBody>
      </p:sp>
      <p:sp>
        <p:nvSpPr>
          <p:cNvPr id="11" name="Rectangle 10"/>
          <p:cNvSpPr/>
          <p:nvPr/>
        </p:nvSpPr>
        <p:spPr>
          <a:xfrm>
            <a:off x="2776410" y="3683214"/>
            <a:ext cx="833064" cy="260136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05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136/136</a:t>
            </a:r>
            <a:r>
              <a:rPr lang="en-US" sz="1050" dirty="0">
                <a:solidFill>
                  <a:schemeClr val="bg1"/>
                </a:solidFill>
              </a:rPr>
              <a:t>*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4166D014-97F8-2DDD-865E-EACF33A950EA}"/>
              </a:ext>
            </a:extLst>
          </p:cNvPr>
          <p:cNvSpPr/>
          <p:nvPr/>
        </p:nvSpPr>
        <p:spPr>
          <a:xfrm>
            <a:off x="2582399" y="1783396"/>
            <a:ext cx="1221087" cy="285753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0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(95% CI, 93-99.9)</a:t>
            </a:r>
          </a:p>
        </p:txBody>
      </p:sp>
    </p:spTree>
    <p:extLst>
      <p:ext uri="{BB962C8B-B14F-4D97-AF65-F5344CB8AC3E}">
        <p14:creationId xmlns:p14="http://schemas.microsoft.com/office/powerpoint/2010/main" val="98394380"/>
      </p:ext>
    </p:extLst>
  </p:cSld>
  <p:clrMapOvr>
    <a:masterClrMapping/>
  </p:clrMapOvr>
  <p:transition spd="slow" advTm="15583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E4E644-B2B4-9D43-B505-CA7313D161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Sofosbuvir-</a:t>
            </a:r>
            <a:r>
              <a:rPr lang="en-US" dirty="0" err="1"/>
              <a:t>Velpatasvir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1EC4A32-C7F3-E647-B0FE-7A1E1BE4558F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err="1"/>
              <a:t>Pangenotypic</a:t>
            </a:r>
            <a:r>
              <a:rPr lang="en-US" dirty="0"/>
              <a:t> NS5A-NS5B inhibitor, given as a single pill combination.</a:t>
            </a:r>
          </a:p>
          <a:p>
            <a:pPr>
              <a:spcBef>
                <a:spcPts val="2400"/>
              </a:spcBef>
            </a:pPr>
            <a:r>
              <a:rPr lang="en-US" dirty="0"/>
              <a:t>Safe for use in patients with decompensated cirrhosis.</a:t>
            </a:r>
          </a:p>
          <a:p>
            <a:pPr>
              <a:spcBef>
                <a:spcPts val="2400"/>
              </a:spcBef>
            </a:pPr>
            <a:r>
              <a:rPr lang="en-US" dirty="0"/>
              <a:t>SVR-12 rates ≥95% for treatment naïve individuals with and without compensated cirrhosis </a:t>
            </a:r>
          </a:p>
          <a:p>
            <a:pPr marL="34289" indent="0">
              <a:buNone/>
            </a:pPr>
            <a:r>
              <a:rPr lang="en-US" dirty="0"/>
              <a:t> 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6D3F2696-1EFE-E549-B49E-3C3C4B910F1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6973431"/>
      </p:ext>
    </p:extLst>
  </p:cSld>
  <p:clrMapOvr>
    <a:masterClrMapping/>
  </p:clrMapOvr>
  <p:transition spd="slow" advTm="34662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000" dirty="0"/>
              <a:t>Sofosbuvir-Velpatasvir in Patients with HIV-HCV Coinfection</a:t>
            </a:r>
            <a:br>
              <a:rPr lang="en-US" sz="2000" dirty="0"/>
            </a:br>
            <a:r>
              <a:rPr lang="en-US" sz="2000" dirty="0"/>
              <a:t>ASTRAL-5: Study Features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4711CA7-9719-C349-805F-DED20BE2D2A7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>
              <a:lnSpc>
                <a:spcPts val="1800"/>
              </a:lnSpc>
            </a:pPr>
            <a:r>
              <a:rPr lang="en-US" sz="1500" b="1" dirty="0"/>
              <a:t>Design</a:t>
            </a:r>
            <a:r>
              <a:rPr lang="en-US" sz="1500" dirty="0"/>
              <a:t>: Single-arm, open-label, multicenter, phase 3 trial of sofosbuvir-velpatasvir in HIV-HCV coinfected treatment-naïve and treatment-experienced patients with genotypes 1-6 HCV</a:t>
            </a:r>
          </a:p>
          <a:p>
            <a:pPr>
              <a:lnSpc>
                <a:spcPts val="1800"/>
              </a:lnSpc>
              <a:spcBef>
                <a:spcPts val="1200"/>
              </a:spcBef>
            </a:pPr>
            <a:r>
              <a:rPr lang="en-US" sz="1500" b="1" dirty="0"/>
              <a:t>Setting</a:t>
            </a:r>
            <a:r>
              <a:rPr lang="en-US" sz="1500" dirty="0"/>
              <a:t>: Multiple sites in US</a:t>
            </a:r>
          </a:p>
          <a:p>
            <a:pPr>
              <a:lnSpc>
                <a:spcPts val="1800"/>
              </a:lnSpc>
              <a:spcBef>
                <a:spcPts val="1200"/>
              </a:spcBef>
            </a:pPr>
            <a:r>
              <a:rPr lang="en-US" sz="1500" b="1" dirty="0"/>
              <a:t>Entry Criteria</a:t>
            </a:r>
          </a:p>
          <a:p>
            <a:pPr lvl="1">
              <a:lnSpc>
                <a:spcPts val="1800"/>
              </a:lnSpc>
              <a:spcBef>
                <a:spcPts val="0"/>
              </a:spcBef>
            </a:pPr>
            <a:r>
              <a:rPr lang="en-US" sz="1500" dirty="0"/>
              <a:t>Chronic HCV GT 1-6</a:t>
            </a:r>
          </a:p>
          <a:p>
            <a:pPr lvl="1">
              <a:lnSpc>
                <a:spcPts val="1800"/>
              </a:lnSpc>
              <a:spcBef>
                <a:spcPts val="0"/>
              </a:spcBef>
            </a:pPr>
            <a:r>
              <a:rPr lang="en-US" sz="1500" dirty="0"/>
              <a:t>Age ≥18 years</a:t>
            </a:r>
          </a:p>
          <a:p>
            <a:pPr lvl="1">
              <a:lnSpc>
                <a:spcPts val="1800"/>
              </a:lnSpc>
              <a:spcBef>
                <a:spcPts val="0"/>
              </a:spcBef>
            </a:pPr>
            <a:r>
              <a:rPr lang="en-US" sz="1500" dirty="0"/>
              <a:t>HIV coinfection</a:t>
            </a:r>
          </a:p>
          <a:p>
            <a:pPr lvl="1">
              <a:lnSpc>
                <a:spcPts val="1800"/>
              </a:lnSpc>
              <a:spcBef>
                <a:spcPts val="0"/>
              </a:spcBef>
            </a:pPr>
            <a:r>
              <a:rPr lang="en-US" sz="1500" dirty="0"/>
              <a:t>CD4 count ≥100 cells/mm</a:t>
            </a:r>
            <a:r>
              <a:rPr lang="en-US" sz="1500" baseline="30000" dirty="0"/>
              <a:t>3</a:t>
            </a:r>
            <a:r>
              <a:rPr lang="en-US" sz="1500" dirty="0"/>
              <a:t> and HIV RNA ≤50 copies/mL</a:t>
            </a:r>
          </a:p>
          <a:p>
            <a:pPr lvl="1">
              <a:lnSpc>
                <a:spcPts val="1800"/>
              </a:lnSpc>
              <a:spcBef>
                <a:spcPts val="0"/>
              </a:spcBef>
            </a:pPr>
            <a:r>
              <a:rPr lang="en-US" sz="1500" dirty="0"/>
              <a:t>On stable ART for ≥8 weeks</a:t>
            </a:r>
          </a:p>
          <a:p>
            <a:pPr lvl="1">
              <a:lnSpc>
                <a:spcPts val="1800"/>
              </a:lnSpc>
              <a:spcBef>
                <a:spcPts val="0"/>
              </a:spcBef>
            </a:pPr>
            <a:r>
              <a:rPr lang="en-US" sz="1500" dirty="0"/>
              <a:t>Prior treatment failure allowed (but no prior NS5A or NS5B)</a:t>
            </a:r>
          </a:p>
          <a:p>
            <a:pPr lvl="1">
              <a:lnSpc>
                <a:spcPts val="1800"/>
              </a:lnSpc>
              <a:spcBef>
                <a:spcPts val="0"/>
              </a:spcBef>
            </a:pPr>
            <a:r>
              <a:rPr lang="en-US" sz="1500" dirty="0"/>
              <a:t>Patients with compensated cirrhosis allowed</a:t>
            </a:r>
          </a:p>
          <a:p>
            <a:pPr>
              <a:lnSpc>
                <a:spcPts val="1800"/>
              </a:lnSpc>
              <a:spcBef>
                <a:spcPts val="1200"/>
              </a:spcBef>
            </a:pPr>
            <a:r>
              <a:rPr lang="en-US" sz="1500" b="1" dirty="0">
                <a:solidFill>
                  <a:schemeClr val="tx1"/>
                </a:solidFill>
              </a:rPr>
              <a:t>Primary End Point</a:t>
            </a:r>
            <a:r>
              <a:rPr lang="en-US" sz="1500" dirty="0">
                <a:solidFill>
                  <a:schemeClr val="tx1"/>
                </a:solidFill>
              </a:rPr>
              <a:t>: SVR12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Source: Wyles D, et al. Clin Infect Dis. 2017;65:6-12.</a:t>
            </a:r>
          </a:p>
        </p:txBody>
      </p:sp>
    </p:spTree>
    <p:extLst>
      <p:ext uri="{BB962C8B-B14F-4D97-AF65-F5344CB8AC3E}">
        <p14:creationId xmlns:p14="http://schemas.microsoft.com/office/powerpoint/2010/main" val="2853767397"/>
      </p:ext>
    </p:extLst>
  </p:cSld>
  <p:clrMapOvr>
    <a:masterClrMapping/>
  </p:clrMapOvr>
  <p:transition spd="slow" advTm="36401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>
            <a:extLst>
              <a:ext uri="{FF2B5EF4-FFF2-40B4-BE49-F238E27FC236}">
                <a16:creationId xmlns:a16="http://schemas.microsoft.com/office/drawing/2014/main" id="{C08603F3-DAB7-0B46-AD40-0F12536CE442}"/>
              </a:ext>
            </a:extLst>
          </p:cNvPr>
          <p:cNvSpPr/>
          <p:nvPr/>
        </p:nvSpPr>
        <p:spPr>
          <a:xfrm>
            <a:off x="1138417" y="1085902"/>
            <a:ext cx="6871718" cy="308037"/>
          </a:xfrm>
          <a:prstGeom prst="rect">
            <a:avLst/>
          </a:prstGeom>
          <a:gradFill>
            <a:gsLst>
              <a:gs pos="85000">
                <a:srgbClr val="ECECEC"/>
              </a:gs>
              <a:gs pos="0">
                <a:schemeClr val="bg1"/>
              </a:gs>
              <a:gs pos="15000">
                <a:schemeClr val="bg1">
                  <a:lumMod val="85000"/>
                </a:schemeClr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12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000" dirty="0"/>
              <a:t>Sofosbuvir-Velpatasvir in Patients with HIV-HCV Coinfection</a:t>
            </a:r>
            <a:br>
              <a:rPr lang="en-US" sz="2000" dirty="0"/>
            </a:br>
            <a:r>
              <a:rPr lang="en-US" sz="2000" dirty="0"/>
              <a:t>ASTRAL-5: Study Design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Source: Wyles D, et al. Clin Infect Dis. 2017;65:6-12.</a:t>
            </a:r>
          </a:p>
        </p:txBody>
      </p:sp>
      <p:sp>
        <p:nvSpPr>
          <p:cNvPr id="5" name="Rectangle 4"/>
          <p:cNvSpPr/>
          <p:nvPr/>
        </p:nvSpPr>
        <p:spPr>
          <a:xfrm>
            <a:off x="1137789" y="2000250"/>
            <a:ext cx="2062612" cy="1016562"/>
          </a:xfrm>
          <a:prstGeom prst="rect">
            <a:avLst/>
          </a:prstGeom>
          <a:solidFill>
            <a:srgbClr val="59574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ts val="1575"/>
              </a:lnSpc>
              <a:spcBef>
                <a:spcPts val="300"/>
              </a:spcBef>
            </a:pPr>
            <a:r>
              <a:rPr lang="en-US" sz="1200" b="1" dirty="0">
                <a:solidFill>
                  <a:srgbClr val="FFFFFF"/>
                </a:solidFill>
                <a:latin typeface="Arial"/>
                <a:cs typeface="Arial"/>
              </a:rPr>
              <a:t>HIV-HCV Coinfected</a:t>
            </a:r>
          </a:p>
          <a:p>
            <a:pPr>
              <a:lnSpc>
                <a:spcPts val="1575"/>
              </a:lnSpc>
              <a:spcBef>
                <a:spcPts val="300"/>
              </a:spcBef>
            </a:pPr>
            <a:r>
              <a:rPr lang="en-US" sz="1200" b="1" dirty="0">
                <a:solidFill>
                  <a:srgbClr val="FFFFFF"/>
                </a:solidFill>
                <a:latin typeface="Arial"/>
                <a:cs typeface="Arial"/>
              </a:rPr>
              <a:t>Treatment-naïve or Treatment-experienced</a:t>
            </a:r>
          </a:p>
          <a:p>
            <a:pPr>
              <a:lnSpc>
                <a:spcPts val="1575"/>
              </a:lnSpc>
              <a:spcBef>
                <a:spcPts val="300"/>
              </a:spcBef>
            </a:pPr>
            <a:r>
              <a:rPr lang="en-US" sz="1200" b="1" dirty="0">
                <a:solidFill>
                  <a:srgbClr val="FFFFFF"/>
                </a:solidFill>
                <a:latin typeface="Arial"/>
                <a:cs typeface="Arial"/>
              </a:rPr>
              <a:t>GT 1, 2, 3, 4, or 6</a:t>
            </a:r>
          </a:p>
        </p:txBody>
      </p:sp>
      <p:sp>
        <p:nvSpPr>
          <p:cNvPr id="7" name="Rectangle 6"/>
          <p:cNvSpPr/>
          <p:nvPr/>
        </p:nvSpPr>
        <p:spPr>
          <a:xfrm>
            <a:off x="3131609" y="2328628"/>
            <a:ext cx="768465" cy="304035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 dirty="0">
                <a:solidFill>
                  <a:srgbClr val="000000"/>
                </a:solidFill>
              </a:rPr>
              <a:t> </a:t>
            </a:r>
            <a:r>
              <a:rPr lang="en-US" sz="105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 = 106</a:t>
            </a:r>
          </a:p>
        </p:txBody>
      </p:sp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3860224" y="2200712"/>
            <a:ext cx="1799084" cy="54248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 cmpd="sng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200" b="1" dirty="0">
                <a:latin typeface="Arial"/>
                <a:cs typeface="Arial"/>
              </a:rPr>
              <a:t>Sofosbuvir-Velpatasvir</a:t>
            </a:r>
          </a:p>
        </p:txBody>
      </p:sp>
      <p:cxnSp>
        <p:nvCxnSpPr>
          <p:cNvPr id="9" name="Straight Connector 8"/>
          <p:cNvCxnSpPr/>
          <p:nvPr/>
        </p:nvCxnSpPr>
        <p:spPr>
          <a:xfrm>
            <a:off x="5657850" y="2471467"/>
            <a:ext cx="1803654" cy="0"/>
          </a:xfrm>
          <a:prstGeom prst="line">
            <a:avLst/>
          </a:prstGeom>
          <a:ln w="9525" cmpd="sng">
            <a:solidFill>
              <a:schemeClr val="tx1"/>
            </a:solidFill>
            <a:headEnd type="none"/>
            <a:tailEnd type="non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Rectangle 10"/>
          <p:cNvSpPr/>
          <p:nvPr/>
        </p:nvSpPr>
        <p:spPr>
          <a:xfrm>
            <a:off x="2431935" y="1058443"/>
            <a:ext cx="628650" cy="299474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Week</a:t>
            </a:r>
          </a:p>
        </p:txBody>
      </p:sp>
      <p:sp>
        <p:nvSpPr>
          <p:cNvPr id="12" name="Rectangle 11"/>
          <p:cNvSpPr/>
          <p:nvPr/>
        </p:nvSpPr>
        <p:spPr>
          <a:xfrm>
            <a:off x="3657600" y="1021866"/>
            <a:ext cx="409194" cy="386328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 dirty="0">
                <a:solidFill>
                  <a:srgbClr val="000000"/>
                </a:solidFill>
                <a:latin typeface="Arial"/>
                <a:cs typeface="Arial"/>
              </a:rPr>
              <a:t>0</a:t>
            </a:r>
          </a:p>
        </p:txBody>
      </p:sp>
      <p:sp>
        <p:nvSpPr>
          <p:cNvPr id="13" name="Rectangle 12"/>
          <p:cNvSpPr/>
          <p:nvPr/>
        </p:nvSpPr>
        <p:spPr>
          <a:xfrm>
            <a:off x="7248906" y="1021866"/>
            <a:ext cx="409194" cy="386328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 dirty="0">
                <a:solidFill>
                  <a:srgbClr val="000000"/>
                </a:solidFill>
                <a:latin typeface="Arial"/>
                <a:cs typeface="Arial"/>
              </a:rPr>
              <a:t>24</a:t>
            </a:r>
          </a:p>
        </p:txBody>
      </p:sp>
      <p:cxnSp>
        <p:nvCxnSpPr>
          <p:cNvPr id="14" name="Straight Connector 13"/>
          <p:cNvCxnSpPr/>
          <p:nvPr/>
        </p:nvCxnSpPr>
        <p:spPr>
          <a:xfrm flipV="1">
            <a:off x="1138417" y="1387638"/>
            <a:ext cx="6871718" cy="8604"/>
          </a:xfrm>
          <a:prstGeom prst="line">
            <a:avLst/>
          </a:prstGeom>
          <a:ln w="9525" cmpd="sng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flipV="1">
            <a:off x="3860224" y="1328206"/>
            <a:ext cx="0" cy="65723"/>
          </a:xfrm>
          <a:prstGeom prst="line">
            <a:avLst/>
          </a:prstGeom>
          <a:ln w="12700" cmpd="sng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flipV="1">
            <a:off x="7460674" y="1328206"/>
            <a:ext cx="0" cy="68279"/>
          </a:xfrm>
          <a:prstGeom prst="line">
            <a:avLst/>
          </a:prstGeom>
          <a:ln w="12700" cmpd="sng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ectangle 16"/>
          <p:cNvSpPr/>
          <p:nvPr/>
        </p:nvSpPr>
        <p:spPr>
          <a:xfrm>
            <a:off x="5429250" y="1021866"/>
            <a:ext cx="409194" cy="386328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 dirty="0">
                <a:solidFill>
                  <a:srgbClr val="000000"/>
                </a:solidFill>
                <a:latin typeface="Arial"/>
                <a:cs typeface="Arial"/>
              </a:rPr>
              <a:t>12</a:t>
            </a:r>
          </a:p>
        </p:txBody>
      </p:sp>
      <p:cxnSp>
        <p:nvCxnSpPr>
          <p:cNvPr id="18" name="Straight Connector 17"/>
          <p:cNvCxnSpPr/>
          <p:nvPr/>
        </p:nvCxnSpPr>
        <p:spPr>
          <a:xfrm flipV="1">
            <a:off x="5657850" y="1328206"/>
            <a:ext cx="0" cy="68279"/>
          </a:xfrm>
          <a:prstGeom prst="line">
            <a:avLst/>
          </a:prstGeom>
          <a:ln w="12700" cmpd="sng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ectangle 18"/>
          <p:cNvSpPr/>
          <p:nvPr/>
        </p:nvSpPr>
        <p:spPr>
          <a:xfrm>
            <a:off x="7136402" y="2312533"/>
            <a:ext cx="682252" cy="30403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>
                <a:solidFill>
                  <a:srgbClr val="000000"/>
                </a:solidFill>
                <a:latin typeface="Arial"/>
                <a:cs typeface="Arial"/>
              </a:rPr>
              <a:t>SVR12</a:t>
            </a:r>
          </a:p>
        </p:txBody>
      </p:sp>
      <p:sp>
        <p:nvSpPr>
          <p:cNvPr id="20" name="Rectangle 25"/>
          <p:cNvSpPr>
            <a:spLocks noChangeArrowheads="1"/>
          </p:cNvSpPr>
          <p:nvPr/>
        </p:nvSpPr>
        <p:spPr bwMode="auto">
          <a:xfrm>
            <a:off x="1137788" y="3657600"/>
            <a:ext cx="6871716" cy="512046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 cap="flat" cmpd="sng" algn="ctr">
            <a:solidFill>
              <a:schemeClr val="bg1">
                <a:lumMod val="6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lIns="342900" tIns="34073" rIns="69365" bIns="68580" anchor="ctr">
            <a:prstTxWarp prst="textNoShape">
              <a:avLst/>
            </a:prstTxWarp>
          </a:bodyPr>
          <a:lstStyle/>
          <a:p>
            <a:pPr defTabSz="701261">
              <a:lnSpc>
                <a:spcPts val="1350"/>
              </a:lnSpc>
              <a:spcBef>
                <a:spcPts val="600"/>
              </a:spcBef>
            </a:pPr>
            <a:r>
              <a:rPr lang="en-US" sz="1200" b="1" dirty="0">
                <a:solidFill>
                  <a:srgbClr val="000000"/>
                </a:solidFill>
                <a:latin typeface="Arial" pitchFamily="22" charset="0"/>
              </a:rPr>
              <a:t>Drug Dosing</a:t>
            </a:r>
            <a:r>
              <a:rPr lang="en-US" sz="1200" dirty="0">
                <a:solidFill>
                  <a:srgbClr val="000000"/>
                </a:solidFill>
                <a:latin typeface="Arial"/>
                <a:cs typeface="Arial"/>
              </a:rPr>
              <a:t>: Sofosbuvir-velpatasvir</a:t>
            </a:r>
            <a:r>
              <a:rPr lang="en-US" sz="1200" dirty="0">
                <a:solidFill>
                  <a:srgbClr val="000000"/>
                </a:solidFill>
                <a:latin typeface="Arial" pitchFamily="22" charset="0"/>
              </a:rPr>
              <a:t> (400/100 mg): fixed-dose combination; one pill once daily</a:t>
            </a:r>
          </a:p>
        </p:txBody>
      </p:sp>
    </p:spTree>
    <p:extLst>
      <p:ext uri="{BB962C8B-B14F-4D97-AF65-F5344CB8AC3E}">
        <p14:creationId xmlns:p14="http://schemas.microsoft.com/office/powerpoint/2010/main" val="1366202774"/>
      </p:ext>
    </p:extLst>
  </p:cSld>
  <p:clrMapOvr>
    <a:masterClrMapping/>
  </p:clrMapOvr>
  <p:transition spd="slow" advTm="9152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000" dirty="0"/>
              <a:t>Sofosbuvir-Velpatasvir in Patients with HIV-HCV Coinfection</a:t>
            </a:r>
            <a:br>
              <a:rPr lang="en-US" sz="2000" dirty="0"/>
            </a:br>
            <a:r>
              <a:rPr lang="en-US" sz="2000" dirty="0"/>
              <a:t>ASTRAL-5: Results</a:t>
            </a:r>
          </a:p>
        </p:txBody>
      </p:sp>
      <p:sp>
        <p:nvSpPr>
          <p:cNvPr id="2" name="Text Placeholder 1"/>
          <p:cNvSpPr>
            <a:spLocks noGrp="1"/>
          </p:cNvSpPr>
          <p:nvPr>
            <p:ph type="body" idx="10"/>
          </p:nvPr>
        </p:nvSpPr>
        <p:spPr/>
        <p:txBody>
          <a:bodyPr/>
          <a:lstStyle/>
          <a:p>
            <a:r>
              <a:rPr lang="en-US" dirty="0"/>
              <a:t>SVR12 Results by Genotype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Source: Wyles D, et al. Clin Infect Dis. 2017;65:6-12.</a:t>
            </a:r>
          </a:p>
        </p:txBody>
      </p:sp>
      <p:graphicFrame>
        <p:nvGraphicFramePr>
          <p:cNvPr id="15" name="Chart 14"/>
          <p:cNvGraphicFramePr>
            <a:graphicFrameLocks/>
          </p:cNvGraphicFramePr>
          <p:nvPr/>
        </p:nvGraphicFramePr>
        <p:xfrm>
          <a:off x="457200" y="1512648"/>
          <a:ext cx="8229600" cy="31089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6" name="Rectangle 15"/>
          <p:cNvSpPr/>
          <p:nvPr/>
        </p:nvSpPr>
        <p:spPr>
          <a:xfrm>
            <a:off x="1589102" y="3660065"/>
            <a:ext cx="840503" cy="285753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05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101/106</a:t>
            </a:r>
          </a:p>
        </p:txBody>
      </p:sp>
      <p:sp>
        <p:nvSpPr>
          <p:cNvPr id="19" name="Rectangle 18"/>
          <p:cNvSpPr/>
          <p:nvPr/>
        </p:nvSpPr>
        <p:spPr>
          <a:xfrm>
            <a:off x="5157379" y="3677822"/>
            <a:ext cx="840503" cy="285753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05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11/11</a:t>
            </a:r>
          </a:p>
        </p:txBody>
      </p:sp>
      <p:sp>
        <p:nvSpPr>
          <p:cNvPr id="21" name="Rectangle 20"/>
          <p:cNvSpPr/>
          <p:nvPr/>
        </p:nvSpPr>
        <p:spPr>
          <a:xfrm>
            <a:off x="7531141" y="3660065"/>
            <a:ext cx="840503" cy="285753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05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5/5</a:t>
            </a:r>
          </a:p>
        </p:txBody>
      </p:sp>
      <p:sp>
        <p:nvSpPr>
          <p:cNvPr id="12" name="Rectangle 11"/>
          <p:cNvSpPr/>
          <p:nvPr/>
        </p:nvSpPr>
        <p:spPr>
          <a:xfrm>
            <a:off x="2827957" y="3650147"/>
            <a:ext cx="711956" cy="285753"/>
          </a:xfrm>
          <a:prstGeom prst="rect">
            <a:avLst/>
          </a:prstGeom>
          <a:noFill/>
          <a:ln>
            <a:solidFill>
              <a:srgbClr val="C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05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63/66</a:t>
            </a:r>
          </a:p>
        </p:txBody>
      </p:sp>
      <p:sp>
        <p:nvSpPr>
          <p:cNvPr id="13" name="Rectangle 12"/>
          <p:cNvSpPr/>
          <p:nvPr/>
        </p:nvSpPr>
        <p:spPr>
          <a:xfrm>
            <a:off x="4011717" y="3650147"/>
            <a:ext cx="753331" cy="285753"/>
          </a:xfrm>
          <a:prstGeom prst="rect">
            <a:avLst/>
          </a:prstGeom>
          <a:noFill/>
          <a:ln>
            <a:solidFill>
              <a:srgbClr val="C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05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11/12</a:t>
            </a:r>
          </a:p>
        </p:txBody>
      </p:sp>
      <p:sp>
        <p:nvSpPr>
          <p:cNvPr id="14" name="Rectangle 13"/>
          <p:cNvSpPr/>
          <p:nvPr/>
        </p:nvSpPr>
        <p:spPr>
          <a:xfrm>
            <a:off x="6403097" y="3650147"/>
            <a:ext cx="704695" cy="285753"/>
          </a:xfrm>
          <a:prstGeom prst="rect">
            <a:avLst/>
          </a:prstGeom>
          <a:noFill/>
          <a:ln>
            <a:solidFill>
              <a:srgbClr val="C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05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11/12</a:t>
            </a:r>
          </a:p>
        </p:txBody>
      </p:sp>
      <p:sp>
        <p:nvSpPr>
          <p:cNvPr id="22" name="Line Callout 1 21"/>
          <p:cNvSpPr/>
          <p:nvPr/>
        </p:nvSpPr>
        <p:spPr>
          <a:xfrm>
            <a:off x="3977195" y="2921107"/>
            <a:ext cx="787851" cy="290318"/>
          </a:xfrm>
          <a:prstGeom prst="borderCallout1">
            <a:avLst>
              <a:gd name="adj1" fmla="val 231359"/>
              <a:gd name="adj2" fmla="val 48021"/>
              <a:gd name="adj3" fmla="val 100906"/>
              <a:gd name="adj4" fmla="val 48344"/>
            </a:avLst>
          </a:prstGeom>
          <a:solidFill>
            <a:srgbClr val="D9D9D9"/>
          </a:solidFill>
          <a:ln>
            <a:solidFill>
              <a:srgbClr val="000000"/>
            </a:solidFill>
          </a:ln>
          <a:effectLst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900" dirty="0">
                <a:latin typeface="Arial" panose="020B0604020202020204" pitchFamily="34" charset="0"/>
                <a:cs typeface="Arial" panose="020B0604020202020204" pitchFamily="34" charset="0"/>
              </a:rPr>
              <a:t>1 LTFU</a:t>
            </a:r>
          </a:p>
        </p:txBody>
      </p:sp>
      <p:sp>
        <p:nvSpPr>
          <p:cNvPr id="23" name="Line Callout 1 22"/>
          <p:cNvSpPr/>
          <p:nvPr/>
        </p:nvSpPr>
        <p:spPr>
          <a:xfrm>
            <a:off x="2787857" y="2926081"/>
            <a:ext cx="787835" cy="290318"/>
          </a:xfrm>
          <a:prstGeom prst="borderCallout1">
            <a:avLst>
              <a:gd name="adj1" fmla="val 234417"/>
              <a:gd name="adj2" fmla="val 48320"/>
              <a:gd name="adj3" fmla="val 100906"/>
              <a:gd name="adj4" fmla="val 48642"/>
            </a:avLst>
          </a:prstGeom>
          <a:solidFill>
            <a:srgbClr val="D9D9D9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900" dirty="0">
                <a:latin typeface="Arial" panose="020B0604020202020204" pitchFamily="34" charset="0"/>
                <a:cs typeface="Arial" panose="020B0604020202020204" pitchFamily="34" charset="0"/>
              </a:rPr>
              <a:t>2 Relapses</a:t>
            </a:r>
          </a:p>
          <a:p>
            <a:pPr algn="ctr"/>
            <a:r>
              <a:rPr lang="en-US" sz="900" dirty="0">
                <a:latin typeface="Arial" panose="020B0604020202020204" pitchFamily="34" charset="0"/>
                <a:cs typeface="Arial" panose="020B0604020202020204" pitchFamily="34" charset="0"/>
              </a:rPr>
              <a:t>1 LTFU</a:t>
            </a:r>
          </a:p>
        </p:txBody>
      </p:sp>
      <p:sp>
        <p:nvSpPr>
          <p:cNvPr id="24" name="Line Callout 1 23"/>
          <p:cNvSpPr/>
          <p:nvPr/>
        </p:nvSpPr>
        <p:spPr>
          <a:xfrm>
            <a:off x="6377137" y="2926081"/>
            <a:ext cx="756612" cy="298219"/>
          </a:xfrm>
          <a:prstGeom prst="borderCallout1">
            <a:avLst>
              <a:gd name="adj1" fmla="val 237394"/>
              <a:gd name="adj2" fmla="val 47956"/>
              <a:gd name="adj3" fmla="val 103883"/>
              <a:gd name="adj4" fmla="val 48279"/>
            </a:avLst>
          </a:prstGeom>
          <a:solidFill>
            <a:srgbClr val="D9D9D9"/>
          </a:solidFill>
          <a:ln>
            <a:solidFill>
              <a:srgbClr val="000000"/>
            </a:solidFill>
          </a:ln>
          <a:effectLst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900" dirty="0">
                <a:latin typeface="Arial" panose="020B0604020202020204" pitchFamily="34" charset="0"/>
                <a:cs typeface="Arial" panose="020B0604020202020204" pitchFamily="34" charset="0"/>
              </a:rPr>
              <a:t>1 Withdrew</a:t>
            </a:r>
          </a:p>
          <a:p>
            <a:pPr algn="ctr"/>
            <a:r>
              <a:rPr lang="en-US" sz="900" dirty="0">
                <a:latin typeface="Arial" panose="020B0604020202020204" pitchFamily="34" charset="0"/>
                <a:cs typeface="Arial" panose="020B0604020202020204" pitchFamily="34" charset="0"/>
              </a:rPr>
              <a:t>Consent</a:t>
            </a:r>
          </a:p>
        </p:txBody>
      </p:sp>
    </p:spTree>
    <p:extLst>
      <p:ext uri="{BB962C8B-B14F-4D97-AF65-F5344CB8AC3E}">
        <p14:creationId xmlns:p14="http://schemas.microsoft.com/office/powerpoint/2010/main" val="2066444132"/>
      </p:ext>
    </p:extLst>
  </p:cSld>
  <p:clrMapOvr>
    <a:masterClrMapping/>
  </p:clrMapOvr>
  <p:transition spd="slow" advTm="11873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000" dirty="0"/>
              <a:t>Sofosbuvir-Velpatasvir in Patients with HIV-HCV Coinfection</a:t>
            </a:r>
            <a:br>
              <a:rPr lang="en-US" sz="2000" dirty="0"/>
            </a:br>
            <a:r>
              <a:rPr lang="en-US" sz="2000" dirty="0"/>
              <a:t>ASTRAL-5: Results</a:t>
            </a:r>
          </a:p>
        </p:txBody>
      </p:sp>
      <p:sp>
        <p:nvSpPr>
          <p:cNvPr id="2" name="Text Placeholder 1"/>
          <p:cNvSpPr>
            <a:spLocks noGrp="1"/>
          </p:cNvSpPr>
          <p:nvPr>
            <p:ph type="body" idx="10"/>
          </p:nvPr>
        </p:nvSpPr>
        <p:spPr/>
        <p:txBody>
          <a:bodyPr/>
          <a:lstStyle/>
          <a:p>
            <a:r>
              <a:rPr lang="en-US" dirty="0"/>
              <a:t>SVR12 Results by Treatment Experience and Cirrhosis Status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Source: Wyles D, et al. Clin Infect Dis. 2017;65:6-12.</a:t>
            </a:r>
          </a:p>
        </p:txBody>
      </p:sp>
      <p:sp>
        <p:nvSpPr>
          <p:cNvPr id="10" name="Rectangle 9"/>
          <p:cNvSpPr/>
          <p:nvPr/>
        </p:nvSpPr>
        <p:spPr>
          <a:xfrm>
            <a:off x="2636742" y="3698423"/>
            <a:ext cx="685800" cy="285753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050" dirty="0">
                <a:solidFill>
                  <a:srgbClr val="FFFFFF"/>
                </a:solidFill>
              </a:rPr>
              <a:t>210/218</a:t>
            </a:r>
          </a:p>
        </p:txBody>
      </p:sp>
      <p:sp>
        <p:nvSpPr>
          <p:cNvPr id="11" name="Rectangle 10"/>
          <p:cNvSpPr/>
          <p:nvPr/>
        </p:nvSpPr>
        <p:spPr>
          <a:xfrm>
            <a:off x="3998840" y="3698423"/>
            <a:ext cx="685800" cy="285753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050" dirty="0">
                <a:solidFill>
                  <a:srgbClr val="FFFFFF"/>
                </a:solidFill>
              </a:rPr>
              <a:t>139/144</a:t>
            </a:r>
          </a:p>
        </p:txBody>
      </p:sp>
      <p:sp>
        <p:nvSpPr>
          <p:cNvPr id="12" name="Rectangle 11"/>
          <p:cNvSpPr/>
          <p:nvPr/>
        </p:nvSpPr>
        <p:spPr>
          <a:xfrm>
            <a:off x="5339210" y="3698423"/>
            <a:ext cx="685800" cy="285753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050" dirty="0">
                <a:solidFill>
                  <a:srgbClr val="FFFFFF"/>
                </a:solidFill>
              </a:rPr>
              <a:t>42/44</a:t>
            </a:r>
          </a:p>
        </p:txBody>
      </p:sp>
      <p:sp>
        <p:nvSpPr>
          <p:cNvPr id="13" name="Rectangle 12"/>
          <p:cNvSpPr/>
          <p:nvPr/>
        </p:nvSpPr>
        <p:spPr>
          <a:xfrm>
            <a:off x="6686550" y="3698423"/>
            <a:ext cx="685800" cy="285753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050" dirty="0">
                <a:solidFill>
                  <a:srgbClr val="FFFFFF"/>
                </a:solidFill>
              </a:rPr>
              <a:t>27/28</a:t>
            </a:r>
          </a:p>
        </p:txBody>
      </p:sp>
      <p:graphicFrame>
        <p:nvGraphicFramePr>
          <p:cNvPr id="9" name="Chart 8"/>
          <p:cNvGraphicFramePr>
            <a:graphicFrameLocks/>
          </p:cNvGraphicFramePr>
          <p:nvPr/>
        </p:nvGraphicFramePr>
        <p:xfrm>
          <a:off x="461010" y="1587389"/>
          <a:ext cx="8229600" cy="31089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4" name="Rectangle 25"/>
          <p:cNvSpPr>
            <a:spLocks noChangeArrowheads="1"/>
          </p:cNvSpPr>
          <p:nvPr/>
        </p:nvSpPr>
        <p:spPr bwMode="auto">
          <a:xfrm>
            <a:off x="3224762" y="4316271"/>
            <a:ext cx="2000250" cy="2857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34073" rIns="0" bIns="34073" anchor="ctr">
            <a:prstTxWarp prst="textNoShape">
              <a:avLst/>
            </a:prstTxWarp>
          </a:bodyPr>
          <a:lstStyle/>
          <a:p>
            <a:pPr algn="ctr" defTabSz="701261">
              <a:spcBef>
                <a:spcPct val="50000"/>
              </a:spcBef>
            </a:pPr>
            <a:r>
              <a:rPr lang="en-US" sz="1400" b="1" dirty="0">
                <a:solidFill>
                  <a:srgbClr val="000000"/>
                </a:solidFill>
                <a:latin typeface="Arial" pitchFamily="22" charset="0"/>
              </a:rPr>
              <a:t>Treatment</a:t>
            </a:r>
            <a:r>
              <a:rPr lang="en-US" sz="1050" b="1" dirty="0">
                <a:solidFill>
                  <a:srgbClr val="000000"/>
                </a:solidFill>
                <a:latin typeface="Arial" pitchFamily="22" charset="0"/>
              </a:rPr>
              <a:t> </a:t>
            </a:r>
            <a:r>
              <a:rPr lang="en-US" sz="1400" b="1" dirty="0">
                <a:solidFill>
                  <a:srgbClr val="000000"/>
                </a:solidFill>
                <a:latin typeface="Arial" pitchFamily="22" charset="0"/>
              </a:rPr>
              <a:t>Experience</a:t>
            </a:r>
          </a:p>
        </p:txBody>
      </p:sp>
      <p:cxnSp>
        <p:nvCxnSpPr>
          <p:cNvPr id="15" name="Straight Connector 14"/>
          <p:cNvCxnSpPr/>
          <p:nvPr/>
        </p:nvCxnSpPr>
        <p:spPr>
          <a:xfrm>
            <a:off x="3036167" y="4309057"/>
            <a:ext cx="2377440" cy="0"/>
          </a:xfrm>
          <a:prstGeom prst="line">
            <a:avLst/>
          </a:prstGeom>
          <a:ln w="9525" cmpd="sng">
            <a:solidFill>
              <a:srgbClr val="000000"/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Rectangle 25"/>
          <p:cNvSpPr>
            <a:spLocks noChangeArrowheads="1"/>
          </p:cNvSpPr>
          <p:nvPr/>
        </p:nvSpPr>
        <p:spPr bwMode="auto">
          <a:xfrm>
            <a:off x="6130248" y="4316271"/>
            <a:ext cx="2000250" cy="2857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34073" rIns="0" bIns="34073" anchor="ctr">
            <a:prstTxWarp prst="textNoShape">
              <a:avLst/>
            </a:prstTxWarp>
          </a:bodyPr>
          <a:lstStyle/>
          <a:p>
            <a:pPr algn="ctr" defTabSz="701261">
              <a:spcBef>
                <a:spcPct val="50000"/>
              </a:spcBef>
            </a:pPr>
            <a:r>
              <a:rPr lang="en-US" sz="1400" b="1" dirty="0">
                <a:solidFill>
                  <a:srgbClr val="000000"/>
                </a:solidFill>
                <a:latin typeface="Arial" pitchFamily="22" charset="0"/>
              </a:rPr>
              <a:t>Cirrhosis</a:t>
            </a:r>
            <a:r>
              <a:rPr lang="en-US" sz="1050" b="1" dirty="0">
                <a:solidFill>
                  <a:srgbClr val="000000"/>
                </a:solidFill>
                <a:latin typeface="Arial" pitchFamily="22" charset="0"/>
              </a:rPr>
              <a:t> </a:t>
            </a:r>
            <a:r>
              <a:rPr lang="en-US" sz="1400" b="1" dirty="0">
                <a:solidFill>
                  <a:srgbClr val="000000"/>
                </a:solidFill>
                <a:latin typeface="Arial" pitchFamily="22" charset="0"/>
              </a:rPr>
              <a:t>Status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5941653" y="4326813"/>
            <a:ext cx="2377440" cy="0"/>
          </a:xfrm>
          <a:prstGeom prst="line">
            <a:avLst/>
          </a:prstGeom>
          <a:ln w="9525" cmpd="sng">
            <a:solidFill>
              <a:srgbClr val="000000"/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Rectangle 17"/>
          <p:cNvSpPr/>
          <p:nvPr/>
        </p:nvSpPr>
        <p:spPr>
          <a:xfrm>
            <a:off x="1704514" y="3678070"/>
            <a:ext cx="893999" cy="28575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05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101/106</a:t>
            </a:r>
          </a:p>
        </p:txBody>
      </p:sp>
      <p:sp>
        <p:nvSpPr>
          <p:cNvPr id="19" name="Rectangle 18"/>
          <p:cNvSpPr/>
          <p:nvPr/>
        </p:nvSpPr>
        <p:spPr>
          <a:xfrm>
            <a:off x="3120011" y="3678070"/>
            <a:ext cx="941679" cy="28575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05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71/75</a:t>
            </a:r>
          </a:p>
        </p:txBody>
      </p:sp>
      <p:sp>
        <p:nvSpPr>
          <p:cNvPr id="20" name="Rectangle 19"/>
          <p:cNvSpPr/>
          <p:nvPr/>
        </p:nvSpPr>
        <p:spPr>
          <a:xfrm>
            <a:off x="4535511" y="3678070"/>
            <a:ext cx="941678" cy="28575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05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30/31</a:t>
            </a:r>
          </a:p>
        </p:txBody>
      </p:sp>
      <p:sp>
        <p:nvSpPr>
          <p:cNvPr id="21" name="Rectangle 20"/>
          <p:cNvSpPr/>
          <p:nvPr/>
        </p:nvSpPr>
        <p:spPr>
          <a:xfrm>
            <a:off x="7388681" y="3678070"/>
            <a:ext cx="920819" cy="28575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05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19/19</a:t>
            </a:r>
          </a:p>
        </p:txBody>
      </p:sp>
      <p:sp>
        <p:nvSpPr>
          <p:cNvPr id="22" name="Rectangle 21"/>
          <p:cNvSpPr/>
          <p:nvPr/>
        </p:nvSpPr>
        <p:spPr>
          <a:xfrm>
            <a:off x="5958987" y="3678070"/>
            <a:ext cx="941678" cy="28575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05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82/87</a:t>
            </a:r>
          </a:p>
        </p:txBody>
      </p:sp>
    </p:spTree>
    <p:extLst>
      <p:ext uri="{BB962C8B-B14F-4D97-AF65-F5344CB8AC3E}">
        <p14:creationId xmlns:p14="http://schemas.microsoft.com/office/powerpoint/2010/main" val="1893362039"/>
      </p:ext>
    </p:extLst>
  </p:cSld>
  <p:clrMapOvr>
    <a:masterClrMapping/>
  </p:clrMapOvr>
  <p:transition spd="slow" advTm="22122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C5E19A-A3AF-284C-AD6B-C4663E5215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000" dirty="0"/>
              <a:t>Sofosbuvir-</a:t>
            </a:r>
            <a:r>
              <a:rPr lang="en-US" sz="2000" dirty="0" err="1"/>
              <a:t>Velpatasvir</a:t>
            </a:r>
            <a:r>
              <a:rPr lang="en-US" sz="2000" dirty="0"/>
              <a:t> with Minimal Monitoring +/- HIV Coinfection</a:t>
            </a:r>
            <a:br>
              <a:rPr lang="en-US" sz="2000" dirty="0"/>
            </a:br>
            <a:r>
              <a:rPr lang="en-US" sz="2000" dirty="0"/>
              <a:t>ACTG A5360 (MINMON): Study Overview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A111280-0EB4-A74B-A3F0-34BCC87143A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prstGeom prst="rect">
            <a:avLst/>
          </a:prstGeom>
        </p:spPr>
        <p:txBody>
          <a:bodyPr>
            <a:normAutofit fontScale="85000" lnSpcReduction="10000"/>
          </a:bodyPr>
          <a:lstStyle/>
          <a:p>
            <a:pPr>
              <a:lnSpc>
                <a:spcPts val="1900"/>
              </a:lnSpc>
            </a:pPr>
            <a:r>
              <a:rPr lang="en-US" b="1" dirty="0"/>
              <a:t>Design</a:t>
            </a:r>
            <a:r>
              <a:rPr lang="en-US" dirty="0"/>
              <a:t>: Phase 4 open-label single-arm trial to examine the safety and efficacy of a  minimal monitoring approach to HCV care delivery using 12 weeks of sofosbuvir-</a:t>
            </a:r>
            <a:r>
              <a:rPr lang="en-US" dirty="0" err="1"/>
              <a:t>velpatasvir</a:t>
            </a:r>
            <a:r>
              <a:rPr lang="en-US" dirty="0"/>
              <a:t> in treatment-naïve patients</a:t>
            </a:r>
          </a:p>
          <a:p>
            <a:pPr>
              <a:lnSpc>
                <a:spcPts val="1900"/>
              </a:lnSpc>
            </a:pPr>
            <a:r>
              <a:rPr lang="en-US" b="1" dirty="0"/>
              <a:t>Setting</a:t>
            </a:r>
            <a:r>
              <a:rPr lang="en-US" dirty="0"/>
              <a:t>: Multiple sites in Brazil, South Africa, Thailand, Uganda &amp; United States</a:t>
            </a:r>
          </a:p>
          <a:p>
            <a:pPr>
              <a:lnSpc>
                <a:spcPts val="1900"/>
              </a:lnSpc>
            </a:pPr>
            <a:r>
              <a:rPr lang="en-US" b="1" dirty="0"/>
              <a:t>Entry criteria</a:t>
            </a:r>
            <a:r>
              <a:rPr lang="en-US" dirty="0"/>
              <a:t>:</a:t>
            </a:r>
          </a:p>
          <a:p>
            <a:pPr lvl="1">
              <a:lnSpc>
                <a:spcPts val="1900"/>
              </a:lnSpc>
            </a:pPr>
            <a:r>
              <a:rPr lang="en-US" dirty="0"/>
              <a:t>Chronic HCV infection as determined by HCV RNA &gt;1000 IU/mL</a:t>
            </a:r>
          </a:p>
          <a:p>
            <a:pPr lvl="1">
              <a:lnSpc>
                <a:spcPts val="1900"/>
              </a:lnSpc>
              <a:spcBef>
                <a:spcPts val="0"/>
              </a:spcBef>
            </a:pPr>
            <a:r>
              <a:rPr lang="en-US" dirty="0"/>
              <a:t>Treatment-naïve</a:t>
            </a:r>
          </a:p>
          <a:p>
            <a:pPr lvl="1">
              <a:lnSpc>
                <a:spcPts val="1900"/>
              </a:lnSpc>
              <a:spcBef>
                <a:spcPts val="0"/>
              </a:spcBef>
            </a:pPr>
            <a:r>
              <a:rPr lang="en-US" dirty="0"/>
              <a:t>Age 18 years or older</a:t>
            </a:r>
          </a:p>
          <a:p>
            <a:pPr lvl="1">
              <a:lnSpc>
                <a:spcPts val="1900"/>
              </a:lnSpc>
              <a:spcBef>
                <a:spcPts val="0"/>
              </a:spcBef>
            </a:pPr>
            <a:r>
              <a:rPr lang="en-US" dirty="0"/>
              <a:t>HIV coinfection permitted</a:t>
            </a:r>
          </a:p>
          <a:p>
            <a:pPr lvl="1">
              <a:lnSpc>
                <a:spcPts val="1900"/>
              </a:lnSpc>
              <a:spcBef>
                <a:spcPts val="0"/>
              </a:spcBef>
            </a:pPr>
            <a:r>
              <a:rPr lang="en-US" dirty="0"/>
              <a:t>Compensated cirrhosis permitted (FIB-4 ≥3.25, capped at ≤20% participants)</a:t>
            </a:r>
          </a:p>
          <a:p>
            <a:pPr lvl="1">
              <a:lnSpc>
                <a:spcPts val="1900"/>
              </a:lnSpc>
              <a:spcBef>
                <a:spcPts val="0"/>
              </a:spcBef>
            </a:pPr>
            <a:r>
              <a:rPr lang="en-US" dirty="0"/>
              <a:t>Absence of coinfection with HBV</a:t>
            </a:r>
          </a:p>
          <a:p>
            <a:pPr>
              <a:lnSpc>
                <a:spcPts val="1900"/>
              </a:lnSpc>
            </a:pPr>
            <a:r>
              <a:rPr lang="en-US" b="1" dirty="0"/>
              <a:t>Primary End-point</a:t>
            </a:r>
            <a:r>
              <a:rPr lang="en-US" dirty="0"/>
              <a:t>: SVR ≥22 weeks post-treatment initiation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D8F0CF6-8991-D44A-A6C5-B337BB21B30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Source: Solomon SS, et al. Lancet Gastroenterol Hepatol. 2022;7:307-17. </a:t>
            </a:r>
          </a:p>
        </p:txBody>
      </p:sp>
    </p:spTree>
    <p:extLst>
      <p:ext uri="{BB962C8B-B14F-4D97-AF65-F5344CB8AC3E}">
        <p14:creationId xmlns:p14="http://schemas.microsoft.com/office/powerpoint/2010/main" val="3943026556"/>
      </p:ext>
    </p:extLst>
  </p:cSld>
  <p:clrMapOvr>
    <a:masterClrMapping/>
  </p:clrMapOvr>
  <p:transition spd="slow" advTm="37441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748CF6D5-18B8-A6E5-82C4-0EA3A10F5426}"/>
              </a:ext>
            </a:extLst>
          </p:cNvPr>
          <p:cNvSpPr/>
          <p:nvPr/>
        </p:nvSpPr>
        <p:spPr>
          <a:xfrm>
            <a:off x="360001" y="3821749"/>
            <a:ext cx="2040337" cy="876128"/>
          </a:xfrm>
          <a:prstGeom prst="rect">
            <a:avLst/>
          </a:prstGeom>
          <a:solidFill>
            <a:srgbClr val="005C9E">
              <a:alpha val="10000"/>
            </a:srgbClr>
          </a:solidFill>
          <a:ln w="95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51" name="Straight Connector 50">
            <a:extLst>
              <a:ext uri="{FF2B5EF4-FFF2-40B4-BE49-F238E27FC236}">
                <a16:creationId xmlns:a16="http://schemas.microsoft.com/office/drawing/2014/main" id="{666993C4-9D8F-CB17-CF10-DC78CEE916C4}"/>
              </a:ext>
            </a:extLst>
          </p:cNvPr>
          <p:cNvCxnSpPr>
            <a:cxnSpLocks/>
          </p:cNvCxnSpPr>
          <p:nvPr/>
        </p:nvCxnSpPr>
        <p:spPr>
          <a:xfrm flipV="1">
            <a:off x="5669455" y="3861026"/>
            <a:ext cx="2834640" cy="0"/>
          </a:xfrm>
          <a:prstGeom prst="line">
            <a:avLst/>
          </a:prstGeom>
          <a:ln w="508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1677D98B-43FB-9192-C95E-2FC42928DC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000" dirty="0"/>
              <a:t>Sofosbuvir-</a:t>
            </a:r>
            <a:r>
              <a:rPr lang="en-US" sz="2000" dirty="0" err="1"/>
              <a:t>Velpatasvir</a:t>
            </a:r>
            <a:r>
              <a:rPr lang="en-US" sz="2000" dirty="0"/>
              <a:t> with Minimal Monitoring +/- HIV Coinfection</a:t>
            </a:r>
            <a:br>
              <a:rPr lang="en-US" sz="2000" dirty="0"/>
            </a:br>
            <a:r>
              <a:rPr lang="en-US" sz="2000" dirty="0"/>
              <a:t>ACTG A5360 (MINMON):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61B1BBC7-A2F8-B4E1-B511-3C154AF8920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Source: Solomon SS, et al. Lancet Gastroenterol Hepatol. 2022;7:307-17. 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785724F1-74B0-7789-6440-6C147AD8E4F9}"/>
              </a:ext>
            </a:extLst>
          </p:cNvPr>
          <p:cNvSpPr>
            <a:spLocks noGrp="1"/>
          </p:cNvSpPr>
          <p:nvPr>
            <p:ph sz="half" idx="4294967295"/>
          </p:nvPr>
        </p:nvSpPr>
        <p:spPr>
          <a:xfrm>
            <a:off x="5584825" y="1050925"/>
            <a:ext cx="3559175" cy="141922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>
            <a:noAutofit/>
          </a:bodyPr>
          <a:lstStyle/>
          <a:p>
            <a:pPr marL="182880" indent="-91440">
              <a:lnSpc>
                <a:spcPts val="1700"/>
              </a:lnSpc>
              <a:buClr>
                <a:srgbClr val="0070C0"/>
              </a:buClr>
            </a:pPr>
            <a:r>
              <a:rPr lang="en-US" sz="1300" dirty="0">
                <a:latin typeface="Arial" panose="020B0604020202020204" pitchFamily="34" charset="0"/>
                <a:cs typeface="Arial" panose="020B0604020202020204" pitchFamily="34" charset="0"/>
              </a:rPr>
              <a:t>No pre-treatment genotyping</a:t>
            </a:r>
          </a:p>
          <a:p>
            <a:pPr marL="182880" indent="-91440">
              <a:lnSpc>
                <a:spcPts val="1700"/>
              </a:lnSpc>
              <a:buClr>
                <a:srgbClr val="0070C0"/>
              </a:buClr>
            </a:pPr>
            <a:r>
              <a:rPr lang="en-US" sz="1300" dirty="0">
                <a:latin typeface="Arial" panose="020B0604020202020204" pitchFamily="34" charset="0"/>
                <a:cs typeface="Arial" panose="020B0604020202020204" pitchFamily="34" charset="0"/>
              </a:rPr>
              <a:t>Cirrhosis determination based on Fib-4</a:t>
            </a:r>
          </a:p>
          <a:p>
            <a:pPr marL="182880" indent="-91440">
              <a:lnSpc>
                <a:spcPts val="1700"/>
              </a:lnSpc>
              <a:buClr>
                <a:srgbClr val="0070C0"/>
              </a:buClr>
            </a:pPr>
            <a:r>
              <a:rPr lang="en-US" sz="1300" dirty="0">
                <a:latin typeface="Arial" panose="020B0604020202020204" pitchFamily="34" charset="0"/>
                <a:cs typeface="Arial" panose="020B0604020202020204" pitchFamily="34" charset="0"/>
              </a:rPr>
              <a:t>All treatment medication provided at entry</a:t>
            </a:r>
          </a:p>
          <a:p>
            <a:pPr marL="182880" indent="-91440">
              <a:lnSpc>
                <a:spcPts val="1700"/>
              </a:lnSpc>
              <a:buClr>
                <a:srgbClr val="0070C0"/>
              </a:buClr>
            </a:pPr>
            <a:r>
              <a:rPr lang="en-US" sz="1300" dirty="0">
                <a:latin typeface="Arial" panose="020B0604020202020204" pitchFamily="34" charset="0"/>
                <a:cs typeface="Arial" panose="020B0604020202020204" pitchFamily="34" charset="0"/>
              </a:rPr>
              <a:t>No scheduled on treatment visits/labs</a:t>
            </a:r>
          </a:p>
          <a:p>
            <a:pPr marL="182880" indent="-91440">
              <a:lnSpc>
                <a:spcPts val="1700"/>
              </a:lnSpc>
              <a:buClr>
                <a:srgbClr val="0070C0"/>
              </a:buClr>
            </a:pPr>
            <a:r>
              <a:rPr lang="en-US" sz="1300" dirty="0">
                <a:latin typeface="Arial" panose="020B0604020202020204" pitchFamily="34" charset="0"/>
                <a:cs typeface="Arial" panose="020B0604020202020204" pitchFamily="34" charset="0"/>
              </a:rPr>
              <a:t>Remote contact at weeks 4 and 22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7A6D038A-6CB7-25B9-12D1-92694E3ED250}"/>
              </a:ext>
            </a:extLst>
          </p:cNvPr>
          <p:cNvSpPr txBox="1"/>
          <p:nvPr/>
        </p:nvSpPr>
        <p:spPr>
          <a:xfrm>
            <a:off x="2614987" y="3965608"/>
            <a:ext cx="34724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latin typeface="Arial"/>
                <a:cs typeface="Arial"/>
              </a:rPr>
              <a:t>0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E398E679-9E80-7162-8CD9-CF0DDBACF945}"/>
              </a:ext>
            </a:extLst>
          </p:cNvPr>
          <p:cNvSpPr txBox="1"/>
          <p:nvPr/>
        </p:nvSpPr>
        <p:spPr>
          <a:xfrm>
            <a:off x="3304181" y="3965608"/>
            <a:ext cx="85706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latin typeface="Arial"/>
                <a:cs typeface="Arial"/>
              </a:rPr>
              <a:t>4 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6A3F0BA0-0DCB-F444-6759-A6AFC6D4631D}"/>
              </a:ext>
            </a:extLst>
          </p:cNvPr>
          <p:cNvSpPr txBox="1"/>
          <p:nvPr/>
        </p:nvSpPr>
        <p:spPr>
          <a:xfrm>
            <a:off x="4268696" y="3965608"/>
            <a:ext cx="85706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latin typeface="Arial"/>
                <a:cs typeface="Arial"/>
              </a:rPr>
              <a:t>8 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8362F748-3C63-F428-6B04-333EA4B52A96}"/>
              </a:ext>
            </a:extLst>
          </p:cNvPr>
          <p:cNvSpPr txBox="1"/>
          <p:nvPr/>
        </p:nvSpPr>
        <p:spPr>
          <a:xfrm>
            <a:off x="5217891" y="3965608"/>
            <a:ext cx="85706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latin typeface="Arial"/>
                <a:cs typeface="Arial"/>
              </a:rPr>
              <a:t>12 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2476718F-0885-B83A-95F3-CF26486E3DA8}"/>
              </a:ext>
            </a:extLst>
          </p:cNvPr>
          <p:cNvSpPr txBox="1"/>
          <p:nvPr/>
        </p:nvSpPr>
        <p:spPr>
          <a:xfrm>
            <a:off x="6180549" y="3965608"/>
            <a:ext cx="85706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latin typeface="Arial"/>
                <a:cs typeface="Arial"/>
              </a:rPr>
              <a:t>16 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9D5E46E3-7230-5ADB-71B7-6D090E327E32}"/>
              </a:ext>
            </a:extLst>
          </p:cNvPr>
          <p:cNvSpPr txBox="1"/>
          <p:nvPr/>
        </p:nvSpPr>
        <p:spPr>
          <a:xfrm>
            <a:off x="7122666" y="3965608"/>
            <a:ext cx="85706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latin typeface="Arial"/>
                <a:cs typeface="Arial"/>
              </a:rPr>
              <a:t>20 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34394C5E-51E6-A90A-291B-7CDE9494A1C2}"/>
              </a:ext>
            </a:extLst>
          </p:cNvPr>
          <p:cNvSpPr txBox="1"/>
          <p:nvPr/>
        </p:nvSpPr>
        <p:spPr>
          <a:xfrm>
            <a:off x="5102977" y="4448089"/>
            <a:ext cx="75855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latin typeface="Arial"/>
                <a:cs typeface="Arial"/>
              </a:rPr>
              <a:t>Week </a:t>
            </a:r>
          </a:p>
        </p:txBody>
      </p: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A3B4E31C-D4A6-4A64-61C0-8F7DCD0EB793}"/>
              </a:ext>
            </a:extLst>
          </p:cNvPr>
          <p:cNvCxnSpPr>
            <a:cxnSpLocks/>
            <a:endCxn id="35" idx="2"/>
          </p:cNvCxnSpPr>
          <p:nvPr/>
        </p:nvCxnSpPr>
        <p:spPr>
          <a:xfrm>
            <a:off x="2794280" y="3861027"/>
            <a:ext cx="2834640" cy="1184"/>
          </a:xfrm>
          <a:prstGeom prst="line">
            <a:avLst/>
          </a:prstGeom>
          <a:ln w="508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Oval 31">
            <a:extLst>
              <a:ext uri="{FF2B5EF4-FFF2-40B4-BE49-F238E27FC236}">
                <a16:creationId xmlns:a16="http://schemas.microsoft.com/office/drawing/2014/main" id="{5B56A904-7966-BE52-C32D-335C740580F9}"/>
              </a:ext>
            </a:extLst>
          </p:cNvPr>
          <p:cNvSpPr/>
          <p:nvPr/>
        </p:nvSpPr>
        <p:spPr>
          <a:xfrm>
            <a:off x="2748552" y="3825634"/>
            <a:ext cx="73152" cy="73152"/>
          </a:xfrm>
          <a:prstGeom prst="ellipse">
            <a:avLst/>
          </a:prstGeom>
          <a:solidFill>
            <a:schemeClr val="bg1">
              <a:lumMod val="75000"/>
            </a:schemeClr>
          </a:solidFill>
          <a:ln w="635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Oval 32">
            <a:extLst>
              <a:ext uri="{FF2B5EF4-FFF2-40B4-BE49-F238E27FC236}">
                <a16:creationId xmlns:a16="http://schemas.microsoft.com/office/drawing/2014/main" id="{509F675A-91BE-06BC-EC50-74FD32BADE6F}"/>
              </a:ext>
            </a:extLst>
          </p:cNvPr>
          <p:cNvSpPr/>
          <p:nvPr/>
        </p:nvSpPr>
        <p:spPr>
          <a:xfrm>
            <a:off x="3700306" y="3825634"/>
            <a:ext cx="73152" cy="73152"/>
          </a:xfrm>
          <a:prstGeom prst="ellipse">
            <a:avLst/>
          </a:prstGeom>
          <a:solidFill>
            <a:srgbClr val="FFC000"/>
          </a:solidFill>
          <a:ln w="635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Oval 34">
            <a:extLst>
              <a:ext uri="{FF2B5EF4-FFF2-40B4-BE49-F238E27FC236}">
                <a16:creationId xmlns:a16="http://schemas.microsoft.com/office/drawing/2014/main" id="{A543FDD3-6238-1028-B41A-FD4B79EAA123}"/>
              </a:ext>
            </a:extLst>
          </p:cNvPr>
          <p:cNvSpPr/>
          <p:nvPr/>
        </p:nvSpPr>
        <p:spPr>
          <a:xfrm>
            <a:off x="5603814" y="3825634"/>
            <a:ext cx="73152" cy="73152"/>
          </a:xfrm>
          <a:prstGeom prst="ellipse">
            <a:avLst/>
          </a:prstGeom>
          <a:solidFill>
            <a:schemeClr val="bg1">
              <a:lumMod val="75000"/>
            </a:schemeClr>
          </a:solidFill>
          <a:ln w="635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Oval 35">
            <a:extLst>
              <a:ext uri="{FF2B5EF4-FFF2-40B4-BE49-F238E27FC236}">
                <a16:creationId xmlns:a16="http://schemas.microsoft.com/office/drawing/2014/main" id="{8D221D38-66FA-B8F4-6D32-4EF439D3B752}"/>
              </a:ext>
            </a:extLst>
          </p:cNvPr>
          <p:cNvSpPr/>
          <p:nvPr/>
        </p:nvSpPr>
        <p:spPr>
          <a:xfrm>
            <a:off x="6555568" y="3825634"/>
            <a:ext cx="73152" cy="73152"/>
          </a:xfrm>
          <a:prstGeom prst="ellipse">
            <a:avLst/>
          </a:prstGeom>
          <a:solidFill>
            <a:schemeClr val="bg1">
              <a:lumMod val="75000"/>
            </a:schemeClr>
          </a:solidFill>
          <a:ln w="635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Oval 37">
            <a:extLst>
              <a:ext uri="{FF2B5EF4-FFF2-40B4-BE49-F238E27FC236}">
                <a16:creationId xmlns:a16="http://schemas.microsoft.com/office/drawing/2014/main" id="{17E4A6D7-30E6-7EEC-629D-D06869118D9F}"/>
              </a:ext>
            </a:extLst>
          </p:cNvPr>
          <p:cNvSpPr/>
          <p:nvPr/>
        </p:nvSpPr>
        <p:spPr>
          <a:xfrm>
            <a:off x="4652060" y="3825634"/>
            <a:ext cx="73152" cy="73152"/>
          </a:xfrm>
          <a:prstGeom prst="ellipse">
            <a:avLst/>
          </a:prstGeom>
          <a:solidFill>
            <a:schemeClr val="bg1">
              <a:lumMod val="75000"/>
            </a:schemeClr>
          </a:solidFill>
          <a:ln w="635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Oval 38">
            <a:extLst>
              <a:ext uri="{FF2B5EF4-FFF2-40B4-BE49-F238E27FC236}">
                <a16:creationId xmlns:a16="http://schemas.microsoft.com/office/drawing/2014/main" id="{59BC2224-2600-CBF8-0090-C4BA53EABAA1}"/>
              </a:ext>
            </a:extLst>
          </p:cNvPr>
          <p:cNvSpPr/>
          <p:nvPr/>
        </p:nvSpPr>
        <p:spPr>
          <a:xfrm>
            <a:off x="7507322" y="3825634"/>
            <a:ext cx="73152" cy="73152"/>
          </a:xfrm>
          <a:prstGeom prst="ellipse">
            <a:avLst/>
          </a:prstGeom>
          <a:solidFill>
            <a:schemeClr val="bg1">
              <a:lumMod val="75000"/>
            </a:schemeClr>
          </a:solidFill>
          <a:ln w="635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Oval 40">
            <a:extLst>
              <a:ext uri="{FF2B5EF4-FFF2-40B4-BE49-F238E27FC236}">
                <a16:creationId xmlns:a16="http://schemas.microsoft.com/office/drawing/2014/main" id="{D0A38223-3C88-212E-D32B-A302891660CF}"/>
              </a:ext>
            </a:extLst>
          </p:cNvPr>
          <p:cNvSpPr/>
          <p:nvPr/>
        </p:nvSpPr>
        <p:spPr>
          <a:xfrm>
            <a:off x="8459078" y="3825634"/>
            <a:ext cx="73152" cy="73152"/>
          </a:xfrm>
          <a:prstGeom prst="ellipse">
            <a:avLst/>
          </a:prstGeom>
          <a:solidFill>
            <a:schemeClr val="bg1">
              <a:lumMod val="75000"/>
            </a:schemeClr>
          </a:solidFill>
          <a:ln w="635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6C5457A4-267F-90FA-411B-BF3B429331BB}"/>
              </a:ext>
            </a:extLst>
          </p:cNvPr>
          <p:cNvSpPr txBox="1"/>
          <p:nvPr/>
        </p:nvSpPr>
        <p:spPr>
          <a:xfrm>
            <a:off x="7649645" y="3965608"/>
            <a:ext cx="85706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latin typeface="Arial"/>
                <a:cs typeface="Arial"/>
              </a:rPr>
              <a:t>22 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AE6F41DB-6560-56AB-0FDC-1BFE79DD850A}"/>
              </a:ext>
            </a:extLst>
          </p:cNvPr>
          <p:cNvSpPr txBox="1"/>
          <p:nvPr/>
        </p:nvSpPr>
        <p:spPr>
          <a:xfrm>
            <a:off x="8087933" y="3965608"/>
            <a:ext cx="85706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latin typeface="Arial"/>
                <a:cs typeface="Arial"/>
              </a:rPr>
              <a:t>24 </a:t>
            </a:r>
          </a:p>
        </p:txBody>
      </p:sp>
      <p:pic>
        <p:nvPicPr>
          <p:cNvPr id="54" name="Picture 53">
            <a:extLst>
              <a:ext uri="{FF2B5EF4-FFF2-40B4-BE49-F238E27FC236}">
                <a16:creationId xmlns:a16="http://schemas.microsoft.com/office/drawing/2014/main" id="{0D453AB6-8E35-E90F-16CE-AC52E0A141C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78861" y="3191328"/>
            <a:ext cx="345838" cy="460133"/>
          </a:xfrm>
          <a:prstGeom prst="rect">
            <a:avLst/>
          </a:prstGeom>
          <a:noFill/>
        </p:spPr>
      </p:pic>
      <p:sp>
        <p:nvSpPr>
          <p:cNvPr id="56" name="Pentagon 55">
            <a:extLst>
              <a:ext uri="{FF2B5EF4-FFF2-40B4-BE49-F238E27FC236}">
                <a16:creationId xmlns:a16="http://schemas.microsoft.com/office/drawing/2014/main" id="{305B1A19-102B-5803-36B6-0CA5AC3299C8}"/>
              </a:ext>
            </a:extLst>
          </p:cNvPr>
          <p:cNvSpPr/>
          <p:nvPr/>
        </p:nvSpPr>
        <p:spPr>
          <a:xfrm rot="5400000">
            <a:off x="8348836" y="2906664"/>
            <a:ext cx="307777" cy="401053"/>
          </a:xfrm>
          <a:prstGeom prst="homePlate">
            <a:avLst/>
          </a:prstGeom>
          <a:solidFill>
            <a:srgbClr val="92D050"/>
          </a:solidFill>
          <a:ln w="15875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C0C0328D-750D-B005-FD51-776CFCF3EAC5}"/>
              </a:ext>
            </a:extLst>
          </p:cNvPr>
          <p:cNvSpPr txBox="1"/>
          <p:nvPr/>
        </p:nvSpPr>
        <p:spPr>
          <a:xfrm>
            <a:off x="8215626" y="2645640"/>
            <a:ext cx="62906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latin typeface="Arial"/>
                <a:cs typeface="Arial"/>
              </a:rPr>
              <a:t>SVR </a:t>
            </a:r>
          </a:p>
        </p:txBody>
      </p:sp>
      <p:sp>
        <p:nvSpPr>
          <p:cNvPr id="58" name="Oval 57">
            <a:extLst>
              <a:ext uri="{FF2B5EF4-FFF2-40B4-BE49-F238E27FC236}">
                <a16:creationId xmlns:a16="http://schemas.microsoft.com/office/drawing/2014/main" id="{C06E3CF6-6535-D363-FF6B-2A92B9FA9B39}"/>
              </a:ext>
            </a:extLst>
          </p:cNvPr>
          <p:cNvSpPr/>
          <p:nvPr/>
        </p:nvSpPr>
        <p:spPr>
          <a:xfrm>
            <a:off x="8010792" y="3825634"/>
            <a:ext cx="73152" cy="73152"/>
          </a:xfrm>
          <a:prstGeom prst="ellipse">
            <a:avLst/>
          </a:prstGeom>
          <a:solidFill>
            <a:srgbClr val="FFC000"/>
          </a:solidFill>
          <a:ln w="635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0" name="Straight Connector 59">
            <a:extLst>
              <a:ext uri="{FF2B5EF4-FFF2-40B4-BE49-F238E27FC236}">
                <a16:creationId xmlns:a16="http://schemas.microsoft.com/office/drawing/2014/main" id="{98C41208-E747-B019-B3F4-BEB1F5B0A125}"/>
              </a:ext>
            </a:extLst>
          </p:cNvPr>
          <p:cNvCxnSpPr/>
          <p:nvPr/>
        </p:nvCxnSpPr>
        <p:spPr>
          <a:xfrm>
            <a:off x="3736798" y="3599323"/>
            <a:ext cx="0" cy="215181"/>
          </a:xfrm>
          <a:prstGeom prst="line">
            <a:avLst/>
          </a:prstGeom>
          <a:ln w="15875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5" name="Picture 54">
            <a:extLst>
              <a:ext uri="{FF2B5EF4-FFF2-40B4-BE49-F238E27FC236}">
                <a16:creationId xmlns:a16="http://schemas.microsoft.com/office/drawing/2014/main" id="{56C6B3F0-B755-5224-EFEA-584530B50BA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73129" y="3191328"/>
            <a:ext cx="345838" cy="460133"/>
          </a:xfrm>
          <a:prstGeom prst="rect">
            <a:avLst/>
          </a:prstGeom>
          <a:noFill/>
        </p:spPr>
      </p:pic>
      <p:cxnSp>
        <p:nvCxnSpPr>
          <p:cNvPr id="61" name="Straight Connector 60">
            <a:extLst>
              <a:ext uri="{FF2B5EF4-FFF2-40B4-BE49-F238E27FC236}">
                <a16:creationId xmlns:a16="http://schemas.microsoft.com/office/drawing/2014/main" id="{725CF5D7-AAAB-AB59-AB5A-4302B651B20A}"/>
              </a:ext>
            </a:extLst>
          </p:cNvPr>
          <p:cNvCxnSpPr/>
          <p:nvPr/>
        </p:nvCxnSpPr>
        <p:spPr>
          <a:xfrm>
            <a:off x="8049108" y="3599323"/>
            <a:ext cx="0" cy="215181"/>
          </a:xfrm>
          <a:prstGeom prst="line">
            <a:avLst/>
          </a:prstGeom>
          <a:ln w="15875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Rectangle 5">
            <a:extLst>
              <a:ext uri="{FF2B5EF4-FFF2-40B4-BE49-F238E27FC236}">
                <a16:creationId xmlns:a16="http://schemas.microsoft.com/office/drawing/2014/main" id="{6F28C03C-BF73-9A86-A5EF-8DECF613984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94282" y="2773515"/>
            <a:ext cx="2809533" cy="358198"/>
          </a:xfrm>
          <a:prstGeom prst="rect">
            <a:avLst/>
          </a:prstGeom>
          <a:solidFill>
            <a:srgbClr val="005C9E">
              <a:alpha val="15000"/>
            </a:srgbClr>
          </a:solidFill>
          <a:ln w="12700" cmpd="sng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200" b="1" dirty="0">
                <a:solidFill>
                  <a:srgbClr val="000000"/>
                </a:solidFill>
                <a:latin typeface="Arial"/>
                <a:cs typeface="Arial"/>
              </a:rPr>
              <a:t>Sofosbuvir-</a:t>
            </a:r>
            <a:r>
              <a:rPr lang="en-US" sz="1200" b="1" dirty="0" err="1">
                <a:solidFill>
                  <a:srgbClr val="000000"/>
                </a:solidFill>
                <a:latin typeface="Arial"/>
                <a:cs typeface="Arial"/>
              </a:rPr>
              <a:t>Velpatasvir</a:t>
            </a:r>
            <a:r>
              <a:rPr lang="en-US" sz="1200" b="1" dirty="0">
                <a:solidFill>
                  <a:srgbClr val="000000"/>
                </a:solidFill>
                <a:latin typeface="Arial"/>
                <a:cs typeface="Arial"/>
              </a:rPr>
              <a:t> (SOF-VEL)</a:t>
            </a:r>
            <a:endParaRPr lang="en-US" sz="12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pic>
        <p:nvPicPr>
          <p:cNvPr id="63" name="Picture 62">
            <a:extLst>
              <a:ext uri="{FF2B5EF4-FFF2-40B4-BE49-F238E27FC236}">
                <a16:creationId xmlns:a16="http://schemas.microsoft.com/office/drawing/2014/main" id="{73C69D73-6A86-D37C-C148-10FB74BAA1F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6723697">
            <a:off x="733745" y="1093616"/>
            <a:ext cx="614464" cy="1331337"/>
          </a:xfrm>
          <a:prstGeom prst="rect">
            <a:avLst/>
          </a:prstGeom>
        </p:spPr>
      </p:pic>
      <p:sp>
        <p:nvSpPr>
          <p:cNvPr id="64" name="TextBox 63">
            <a:extLst>
              <a:ext uri="{FF2B5EF4-FFF2-40B4-BE49-F238E27FC236}">
                <a16:creationId xmlns:a16="http://schemas.microsoft.com/office/drawing/2014/main" id="{12BBF2E6-F58A-5A87-1F1C-A8A5538BC0B7}"/>
              </a:ext>
            </a:extLst>
          </p:cNvPr>
          <p:cNvSpPr txBox="1"/>
          <p:nvPr/>
        </p:nvSpPr>
        <p:spPr>
          <a:xfrm>
            <a:off x="324990" y="1130137"/>
            <a:ext cx="140611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latin typeface="Arial"/>
                <a:cs typeface="Arial"/>
              </a:rPr>
              <a:t>No Genotype </a:t>
            </a:r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84EF94C1-2C48-176C-77D5-93C958555CDC}"/>
              </a:ext>
            </a:extLst>
          </p:cNvPr>
          <p:cNvSpPr txBox="1"/>
          <p:nvPr/>
        </p:nvSpPr>
        <p:spPr>
          <a:xfrm>
            <a:off x="360001" y="1359948"/>
            <a:ext cx="155089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>
                <a:solidFill>
                  <a:srgbClr val="C00000"/>
                </a:solidFill>
                <a:latin typeface="Arial"/>
                <a:cs typeface="Arial"/>
              </a:rPr>
              <a:t>X</a:t>
            </a:r>
          </a:p>
        </p:txBody>
      </p:sp>
      <p:pic>
        <p:nvPicPr>
          <p:cNvPr id="37" name="Picture 36">
            <a:extLst>
              <a:ext uri="{FF2B5EF4-FFF2-40B4-BE49-F238E27FC236}">
                <a16:creationId xmlns:a16="http://schemas.microsoft.com/office/drawing/2014/main" id="{E06066EB-6979-0BF2-FD62-7DD2AA08C49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41418" y="3892017"/>
            <a:ext cx="477502" cy="477502"/>
          </a:xfrm>
          <a:prstGeom prst="rect">
            <a:avLst/>
          </a:prstGeom>
        </p:spPr>
      </p:pic>
      <p:pic>
        <p:nvPicPr>
          <p:cNvPr id="40" name="Picture 39">
            <a:extLst>
              <a:ext uri="{FF2B5EF4-FFF2-40B4-BE49-F238E27FC236}">
                <a16:creationId xmlns:a16="http://schemas.microsoft.com/office/drawing/2014/main" id="{06D12D6B-558A-B306-FB0F-8E245668E13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51146" y="3980609"/>
            <a:ext cx="477502" cy="477502"/>
          </a:xfrm>
          <a:prstGeom prst="rect">
            <a:avLst/>
          </a:prstGeom>
        </p:spPr>
      </p:pic>
      <p:pic>
        <p:nvPicPr>
          <p:cNvPr id="42" name="Picture 41">
            <a:extLst>
              <a:ext uri="{FF2B5EF4-FFF2-40B4-BE49-F238E27FC236}">
                <a16:creationId xmlns:a16="http://schemas.microsoft.com/office/drawing/2014/main" id="{6D2422CC-9EFF-C0EF-D74B-CB1A27B8B4A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6823" y="3940253"/>
            <a:ext cx="477502" cy="477502"/>
          </a:xfrm>
          <a:prstGeom prst="rect">
            <a:avLst/>
          </a:prstGeom>
        </p:spPr>
      </p:pic>
      <p:sp>
        <p:nvSpPr>
          <p:cNvPr id="43" name="TextBox 42">
            <a:extLst>
              <a:ext uri="{FF2B5EF4-FFF2-40B4-BE49-F238E27FC236}">
                <a16:creationId xmlns:a16="http://schemas.microsoft.com/office/drawing/2014/main" id="{C5D2F8AF-FC6C-8A49-CE47-86B3120DC470}"/>
              </a:ext>
            </a:extLst>
          </p:cNvPr>
          <p:cNvSpPr txBox="1"/>
          <p:nvPr/>
        </p:nvSpPr>
        <p:spPr>
          <a:xfrm>
            <a:off x="323849" y="3524561"/>
            <a:ext cx="216048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latin typeface="Arial"/>
                <a:cs typeface="Arial"/>
              </a:rPr>
              <a:t>All pills provided at Entry</a:t>
            </a:r>
          </a:p>
        </p:txBody>
      </p:sp>
      <p:pic>
        <p:nvPicPr>
          <p:cNvPr id="48" name="Picture 47" descr="Liver_Hepatitis.jpg">
            <a:extLst>
              <a:ext uri="{FF2B5EF4-FFF2-40B4-BE49-F238E27FC236}">
                <a16:creationId xmlns:a16="http://schemas.microsoft.com/office/drawing/2014/main" id="{12C27EA0-F2EA-83F0-F3EC-8289E54F00A3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0" r="100000">
                        <a14:foregroundMark x1="88208" y1="68523" x2="88208" y2="6852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0418" y="2665269"/>
            <a:ext cx="981911" cy="637624"/>
          </a:xfrm>
          <a:prstGeom prst="rect">
            <a:avLst/>
          </a:prstGeom>
        </p:spPr>
      </p:pic>
      <p:sp>
        <p:nvSpPr>
          <p:cNvPr id="50" name="TextBox 49">
            <a:extLst>
              <a:ext uri="{FF2B5EF4-FFF2-40B4-BE49-F238E27FC236}">
                <a16:creationId xmlns:a16="http://schemas.microsoft.com/office/drawing/2014/main" id="{39C2B74A-06EB-A777-92DB-0160FBE81BDA}"/>
              </a:ext>
            </a:extLst>
          </p:cNvPr>
          <p:cNvSpPr txBox="1"/>
          <p:nvPr/>
        </p:nvSpPr>
        <p:spPr>
          <a:xfrm>
            <a:off x="288990" y="2351245"/>
            <a:ext cx="223101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latin typeface="Arial"/>
                <a:cs typeface="Arial"/>
              </a:rPr>
              <a:t>Cirrhosis Status by Fib-4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196E1D45-80FB-3D1A-F98C-6E8D6E9E9027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flipH="1">
            <a:off x="1656516" y="2608510"/>
            <a:ext cx="141653" cy="725579"/>
          </a:xfrm>
          <a:prstGeom prst="rect">
            <a:avLst/>
          </a:prstGeom>
        </p:spPr>
      </p:pic>
      <p:pic>
        <p:nvPicPr>
          <p:cNvPr id="52" name="Picture 51">
            <a:extLst>
              <a:ext uri="{FF2B5EF4-FFF2-40B4-BE49-F238E27FC236}">
                <a16:creationId xmlns:a16="http://schemas.microsoft.com/office/drawing/2014/main" id="{8298EA5D-EBEB-4B08-016A-1FAF482A853F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flipH="1">
            <a:off x="8451199" y="3252113"/>
            <a:ext cx="110153" cy="564229"/>
          </a:xfrm>
          <a:prstGeom prst="rect">
            <a:avLst/>
          </a:prstGeom>
        </p:spPr>
      </p:pic>
      <p:sp>
        <p:nvSpPr>
          <p:cNvPr id="45" name="TextBox 44">
            <a:extLst>
              <a:ext uri="{FF2B5EF4-FFF2-40B4-BE49-F238E27FC236}">
                <a16:creationId xmlns:a16="http://schemas.microsoft.com/office/drawing/2014/main" id="{4EC7D201-F5A6-1344-6048-CBC166D8F06B}"/>
              </a:ext>
            </a:extLst>
          </p:cNvPr>
          <p:cNvSpPr txBox="1"/>
          <p:nvPr/>
        </p:nvSpPr>
        <p:spPr>
          <a:xfrm>
            <a:off x="372273" y="4447786"/>
            <a:ext cx="199191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>
                <a:latin typeface="Arial"/>
                <a:cs typeface="Arial"/>
              </a:rPr>
              <a:t>Sofosbuvir-</a:t>
            </a:r>
            <a:r>
              <a:rPr lang="en-US" sz="1100" dirty="0" err="1">
                <a:latin typeface="Arial"/>
                <a:cs typeface="Arial"/>
              </a:rPr>
              <a:t>Velpatasvir</a:t>
            </a:r>
            <a:endParaRPr lang="en-US" sz="1100" dirty="0">
              <a:latin typeface="Arial"/>
              <a:cs typeface="Arial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06EF81B8-350B-58AB-0794-244946E28E57}"/>
              </a:ext>
            </a:extLst>
          </p:cNvPr>
          <p:cNvSpPr/>
          <p:nvPr/>
        </p:nvSpPr>
        <p:spPr>
          <a:xfrm>
            <a:off x="858496" y="4186339"/>
            <a:ext cx="192024" cy="109728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9CF80E1D-007C-E4B4-D5E3-02661161A105}"/>
              </a:ext>
            </a:extLst>
          </p:cNvPr>
          <p:cNvSpPr/>
          <p:nvPr/>
        </p:nvSpPr>
        <p:spPr>
          <a:xfrm>
            <a:off x="1281246" y="4139642"/>
            <a:ext cx="192024" cy="100584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362C8EFE-2DB3-3547-0013-B1F1567DA077}"/>
              </a:ext>
            </a:extLst>
          </p:cNvPr>
          <p:cNvSpPr/>
          <p:nvPr/>
        </p:nvSpPr>
        <p:spPr>
          <a:xfrm>
            <a:off x="1690593" y="4237905"/>
            <a:ext cx="198635" cy="99745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1829760"/>
      </p:ext>
    </p:extLst>
  </p:cSld>
  <p:clrMapOvr>
    <a:masterClrMapping/>
  </p:clrMapOvr>
  <p:transition spd="slow" advTm="22873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C8D294-8389-9E49-9735-E2829E66DE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Disclosures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76D4745D-1449-774B-8526-41DFCB2DF0B2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/>
              <a:t>None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4BD0BE7E-C21D-6F4F-9154-D3F0AD03441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4438095"/>
      </p:ext>
    </p:extLst>
  </p:cSld>
  <p:clrMapOvr>
    <a:masterClrMapping/>
  </p:clrMapOvr>
  <p:transition spd="slow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000" dirty="0"/>
              <a:t>Sofosbuvir-</a:t>
            </a:r>
            <a:r>
              <a:rPr lang="en-US" sz="2000" dirty="0" err="1"/>
              <a:t>Velpatasvir</a:t>
            </a:r>
            <a:r>
              <a:rPr lang="en-US" sz="2000" dirty="0"/>
              <a:t> with Minimal Monitoring +/- HIV Coinfection</a:t>
            </a:r>
            <a:br>
              <a:rPr lang="en-US" sz="2000" dirty="0"/>
            </a:br>
            <a:r>
              <a:rPr lang="en-US" sz="2000" dirty="0"/>
              <a:t>ACTG A5360 (MINMON): Study Population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Source: Solomon SS, et al. Lancet Gastroenterol Hepatol. 2022;7:307-17. </a:t>
            </a:r>
          </a:p>
        </p:txBody>
      </p:sp>
      <p:graphicFrame>
        <p:nvGraphicFramePr>
          <p:cNvPr id="7" name="Content Placeholder 2"/>
          <p:cNvGraphicFramePr>
            <a:graphicFrameLocks/>
          </p:cNvGraphicFramePr>
          <p:nvPr/>
        </p:nvGraphicFramePr>
        <p:xfrm>
          <a:off x="892741" y="1013627"/>
          <a:ext cx="7315200" cy="352524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4074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97446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36919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Baseline Characteristic</a:t>
                      </a:r>
                    </a:p>
                  </a:txBody>
                  <a:tcPr marL="68580" marR="68580" marT="34290" marB="34290" anchor="ctr">
                    <a:lnL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444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200" b="1" dirty="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Sofosbuvir-</a:t>
                      </a:r>
                      <a:r>
                        <a:rPr lang="en-US" sz="1200" b="1" dirty="0" err="1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Velpatasvir</a:t>
                      </a:r>
                      <a:endParaRPr lang="en-US" sz="1200" b="0" dirty="0">
                        <a:solidFill>
                          <a:srgbClr val="FFFFFF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200" b="0" dirty="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(n = 399)</a:t>
                      </a:r>
                      <a:endParaRPr lang="en-US" sz="1200" b="1" dirty="0">
                        <a:solidFill>
                          <a:srgbClr val="FFFFFF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 anchor="ctr">
                    <a:lnT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5C9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5146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Age, median (range)</a:t>
                      </a:r>
                    </a:p>
                  </a:txBody>
                  <a:tcPr marL="68580" marR="68580" marT="34290" marB="34290" anchor="ctr">
                    <a:lnL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CDD3D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2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47 (20-82)</a:t>
                      </a:r>
                      <a:endParaRPr lang="en-US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 anchor="ctr">
                    <a:lnT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5146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Female sex at birth, n (%)</a:t>
                      </a:r>
                    </a:p>
                  </a:txBody>
                  <a:tcPr marL="68580" marR="68580" marT="34290" marB="34290" anchor="ctr">
                    <a:lnL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E8EAE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139 (35)</a:t>
                      </a: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76514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Identity across transgender spectrum, n (%)</a:t>
                      </a:r>
                    </a:p>
                  </a:txBody>
                  <a:tcPr marL="68580" marR="68580" marT="34290" marB="34290" anchor="ctr">
                    <a:lnL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22 (6)</a:t>
                      </a: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001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Race, n (%)</a:t>
                      </a:r>
                    </a:p>
                    <a:p>
                      <a:pPr marL="119063" indent="0">
                        <a:lnSpc>
                          <a:spcPct val="100000"/>
                        </a:lnSpc>
                      </a:pPr>
                      <a:r>
                        <a:rPr lang="en-US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White</a:t>
                      </a:r>
                    </a:p>
                    <a:p>
                      <a:pPr marL="119063" indent="0">
                        <a:lnSpc>
                          <a:spcPct val="100000"/>
                        </a:lnSpc>
                      </a:pPr>
                      <a:r>
                        <a:rPr lang="en-US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Black</a:t>
                      </a:r>
                    </a:p>
                    <a:p>
                      <a:pPr marL="119063" indent="0">
                        <a:lnSpc>
                          <a:spcPct val="100000"/>
                        </a:lnSpc>
                      </a:pPr>
                      <a:r>
                        <a:rPr lang="en-US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Asian</a:t>
                      </a:r>
                    </a:p>
                  </a:txBody>
                  <a:tcPr marL="68580" marR="68580" marT="34290" marB="34290" anchor="ctr">
                    <a:lnL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lang="en-US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166 (42)</a:t>
                      </a: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72 (18)</a:t>
                      </a: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113 (28)</a:t>
                      </a: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68613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HCV RNA log</a:t>
                      </a:r>
                      <a:r>
                        <a:rPr lang="en-US" sz="1200" baseline="-25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</a:t>
                      </a:r>
                      <a:r>
                        <a:rPr lang="en-US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IU/mL, median (IQR)</a:t>
                      </a:r>
                    </a:p>
                  </a:txBody>
                  <a:tcPr marL="68580" marR="68580" marT="34290" marB="34290" anchor="ctr">
                    <a:lnL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6.1 (5.6 – 6.6)</a:t>
                      </a: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68613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Current injection drug use, n (%)</a:t>
                      </a:r>
                    </a:p>
                  </a:txBody>
                  <a:tcPr marL="68580" marR="68580" marT="34290" marB="34290" anchor="ctr">
                    <a:lnL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 (3)</a:t>
                      </a: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68613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Current alcohol use, n (%)</a:t>
                      </a:r>
                    </a:p>
                  </a:txBody>
                  <a:tcPr marL="68580" marR="68580" marT="34290" marB="34290" anchor="ctr">
                    <a:lnL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161 (40%)</a:t>
                      </a: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3452358690"/>
                  </a:ext>
                </a:extLst>
              </a:tr>
              <a:tr h="268613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Cirrhosis (by FIB-4 ≥3.25), n (%)</a:t>
                      </a:r>
                    </a:p>
                  </a:txBody>
                  <a:tcPr marL="68580" marR="68580" marT="34290" marB="34290" anchor="ctr">
                    <a:lnL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34 (9)</a:t>
                      </a: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3434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HIV coinfection, n (%)</a:t>
                      </a: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Suppressed on antiretroviral therapy, n (% of HIV/HCV)</a:t>
                      </a:r>
                    </a:p>
                  </a:txBody>
                  <a:tcPr marL="68580" marR="68580" marT="34290" marB="34290" anchor="ctr">
                    <a:lnL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166 (42)</a:t>
                      </a: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164 (99)</a:t>
                      </a:r>
                    </a:p>
                  </a:txBody>
                  <a:tcPr marL="68580" marR="68580" marT="34290" marB="34290" anchor="ctr">
                    <a:lnB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33408070"/>
                  </a:ext>
                </a:extLst>
              </a:tr>
            </a:tbl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6EC92E76-384B-944F-9812-0D3D2A9AA383}"/>
              </a:ext>
            </a:extLst>
          </p:cNvPr>
          <p:cNvSpPr txBox="1"/>
          <p:nvPr/>
        </p:nvSpPr>
        <p:spPr>
          <a:xfrm>
            <a:off x="779020" y="4569323"/>
            <a:ext cx="341151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IQR, interquartile range; FIB-4, Fibrosis-4 index</a:t>
            </a:r>
          </a:p>
        </p:txBody>
      </p:sp>
      <p:sp>
        <p:nvSpPr>
          <p:cNvPr id="5" name="5-Point Star 4">
            <a:extLst>
              <a:ext uri="{FF2B5EF4-FFF2-40B4-BE49-F238E27FC236}">
                <a16:creationId xmlns:a16="http://schemas.microsoft.com/office/drawing/2014/main" id="{E56FFEC4-B969-AA46-89A9-0103A1B1A3F8}"/>
              </a:ext>
            </a:extLst>
          </p:cNvPr>
          <p:cNvSpPr/>
          <p:nvPr/>
        </p:nvSpPr>
        <p:spPr>
          <a:xfrm>
            <a:off x="492919" y="4200525"/>
            <a:ext cx="286100" cy="246460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3444364930"/>
      </p:ext>
    </p:extLst>
  </p:cSld>
  <p:clrMapOvr>
    <a:masterClrMapping/>
  </p:clrMapOvr>
  <p:transition spd="slow" advTm="10518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6597337F-05DD-704D-AE22-AC22F32579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000" dirty="0"/>
              <a:t>Sofosbuvir-</a:t>
            </a:r>
            <a:r>
              <a:rPr lang="en-US" sz="2000" dirty="0" err="1"/>
              <a:t>Velpatasvir</a:t>
            </a:r>
            <a:r>
              <a:rPr lang="en-US" sz="2000" dirty="0"/>
              <a:t> with Minimal Monitoring +/- HIV Coinfection</a:t>
            </a:r>
            <a:br>
              <a:rPr lang="en-US" sz="2000" dirty="0"/>
            </a:br>
            <a:r>
              <a:rPr lang="en-US" sz="2000" dirty="0"/>
              <a:t>ACTG A5360 (MINMON): Results, Overall and by HIV Status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6BDA22E6-373B-0242-AC4C-3716A5FBAD8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Source: Solomon SS, et al. Lancet Gastroenterol Hepatol. 2022;7:307-17. </a:t>
            </a:r>
          </a:p>
        </p:txBody>
      </p:sp>
      <p:graphicFrame>
        <p:nvGraphicFramePr>
          <p:cNvPr id="6" name="Object 2">
            <a:extLst>
              <a:ext uri="{FF2B5EF4-FFF2-40B4-BE49-F238E27FC236}">
                <a16:creationId xmlns:a16="http://schemas.microsoft.com/office/drawing/2014/main" id="{92328BB2-3CB9-6649-8081-C85CE4B8D60E}"/>
              </a:ext>
            </a:extLst>
          </p:cNvPr>
          <p:cNvGraphicFramePr>
            <a:graphicFrameLocks/>
          </p:cNvGraphicFramePr>
          <p:nvPr/>
        </p:nvGraphicFramePr>
        <p:xfrm>
          <a:off x="479366" y="1096244"/>
          <a:ext cx="8229600" cy="34747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Rectangle 6">
            <a:extLst>
              <a:ext uri="{FF2B5EF4-FFF2-40B4-BE49-F238E27FC236}">
                <a16:creationId xmlns:a16="http://schemas.microsoft.com/office/drawing/2014/main" id="{3AE9F12E-DB09-4E42-AD06-EAED8C41E2ED}"/>
              </a:ext>
            </a:extLst>
          </p:cNvPr>
          <p:cNvSpPr/>
          <p:nvPr/>
        </p:nvSpPr>
        <p:spPr>
          <a:xfrm>
            <a:off x="2122173" y="3856754"/>
            <a:ext cx="914400" cy="381004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379/399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624AF4D0-930C-4045-BD8A-46654DC25380}"/>
              </a:ext>
            </a:extLst>
          </p:cNvPr>
          <p:cNvSpPr/>
          <p:nvPr/>
        </p:nvSpPr>
        <p:spPr>
          <a:xfrm>
            <a:off x="4529297" y="3856754"/>
            <a:ext cx="914400" cy="381004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222/233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72FA55C-D430-EE42-847B-D81536E3D97D}"/>
              </a:ext>
            </a:extLst>
          </p:cNvPr>
          <p:cNvSpPr/>
          <p:nvPr/>
        </p:nvSpPr>
        <p:spPr>
          <a:xfrm>
            <a:off x="6891673" y="3856754"/>
            <a:ext cx="914400" cy="381004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157/166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790C9C6A-8B72-0AEF-FF2F-B5A44618A9E8}"/>
              </a:ext>
            </a:extLst>
          </p:cNvPr>
          <p:cNvSpPr/>
          <p:nvPr/>
        </p:nvSpPr>
        <p:spPr>
          <a:xfrm>
            <a:off x="1987915" y="1682287"/>
            <a:ext cx="1255995" cy="285753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0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(95% CI, 92-97)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3BA082B8-D63E-B067-07D6-D6B136D4B004}"/>
              </a:ext>
            </a:extLst>
          </p:cNvPr>
          <p:cNvSpPr/>
          <p:nvPr/>
        </p:nvSpPr>
        <p:spPr>
          <a:xfrm>
            <a:off x="4325131" y="1672558"/>
            <a:ext cx="1340852" cy="291216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0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(95% CI, 92-97)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BFDCF20D-A153-9E55-B3D3-9FAC4F6EAD28}"/>
              </a:ext>
            </a:extLst>
          </p:cNvPr>
          <p:cNvSpPr/>
          <p:nvPr/>
        </p:nvSpPr>
        <p:spPr>
          <a:xfrm>
            <a:off x="6709867" y="1672126"/>
            <a:ext cx="1340852" cy="291216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0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(95% CI, 90-97)</a:t>
            </a:r>
          </a:p>
        </p:txBody>
      </p:sp>
    </p:spTree>
    <p:extLst>
      <p:ext uri="{BB962C8B-B14F-4D97-AF65-F5344CB8AC3E}">
        <p14:creationId xmlns:p14="http://schemas.microsoft.com/office/powerpoint/2010/main" val="3674553031"/>
      </p:ext>
    </p:extLst>
  </p:cSld>
  <p:clrMapOvr>
    <a:masterClrMapping/>
  </p:clrMapOvr>
  <p:transition spd="slow" advTm="15279"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87505E-9F2E-F845-9D4E-6BC9AA8007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Recommendations for HCV Treatment in PLWH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845DD02-31A7-014E-B077-C4F7B7890A1C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>
              <a:lnSpc>
                <a:spcPts val="1800"/>
              </a:lnSpc>
            </a:pPr>
            <a:r>
              <a:rPr lang="en-US" sz="1600" b="1" dirty="0"/>
              <a:t>Treatment-naïve without cirrhosis</a:t>
            </a:r>
          </a:p>
          <a:p>
            <a:pPr lvl="1">
              <a:lnSpc>
                <a:spcPts val="1800"/>
              </a:lnSpc>
              <a:spcBef>
                <a:spcPts val="400"/>
              </a:spcBef>
            </a:pPr>
            <a:r>
              <a:rPr lang="en-US" sz="1800" dirty="0" err="1"/>
              <a:t>Glecaprevir</a:t>
            </a:r>
            <a:r>
              <a:rPr lang="en-US" sz="1800" dirty="0"/>
              <a:t>/</a:t>
            </a:r>
            <a:r>
              <a:rPr lang="en-US" sz="1800" dirty="0" err="1"/>
              <a:t>pibrentasvir</a:t>
            </a:r>
            <a:r>
              <a:rPr lang="en-US" sz="1800" dirty="0"/>
              <a:t> for 8 weeks</a:t>
            </a:r>
          </a:p>
          <a:p>
            <a:pPr lvl="1">
              <a:lnSpc>
                <a:spcPts val="1800"/>
              </a:lnSpc>
              <a:spcBef>
                <a:spcPts val="400"/>
              </a:spcBef>
            </a:pPr>
            <a:r>
              <a:rPr lang="en-US" sz="1800" dirty="0"/>
              <a:t>Sofosbuvir/</a:t>
            </a:r>
            <a:r>
              <a:rPr lang="en-US" sz="1800" dirty="0" err="1"/>
              <a:t>velpatasvir</a:t>
            </a:r>
            <a:r>
              <a:rPr lang="en-US" sz="1800" dirty="0"/>
              <a:t> for 12 weeks</a:t>
            </a:r>
          </a:p>
          <a:p>
            <a:pPr>
              <a:lnSpc>
                <a:spcPts val="1800"/>
              </a:lnSpc>
              <a:spcBef>
                <a:spcPts val="2000"/>
              </a:spcBef>
            </a:pPr>
            <a:r>
              <a:rPr lang="en-US" sz="1600" b="1" dirty="0"/>
              <a:t>Treatment-naïve with compensated cirrhosis (GT 1,2,4-6)</a:t>
            </a:r>
          </a:p>
          <a:p>
            <a:pPr lvl="1">
              <a:lnSpc>
                <a:spcPts val="1800"/>
              </a:lnSpc>
              <a:spcBef>
                <a:spcPts val="400"/>
              </a:spcBef>
            </a:pPr>
            <a:r>
              <a:rPr lang="en-US" sz="1800" dirty="0" err="1"/>
              <a:t>Glecaprevir</a:t>
            </a:r>
            <a:r>
              <a:rPr lang="en-US" sz="1800" dirty="0"/>
              <a:t>/</a:t>
            </a:r>
            <a:r>
              <a:rPr lang="en-US" sz="1800" dirty="0" err="1"/>
              <a:t>pibrentasvir</a:t>
            </a:r>
            <a:r>
              <a:rPr lang="en-US" sz="1800" dirty="0"/>
              <a:t> for 8-12 weeks^</a:t>
            </a:r>
          </a:p>
          <a:p>
            <a:pPr lvl="1">
              <a:lnSpc>
                <a:spcPts val="1800"/>
              </a:lnSpc>
              <a:spcBef>
                <a:spcPts val="400"/>
              </a:spcBef>
            </a:pPr>
            <a:r>
              <a:rPr lang="en-US" sz="1800" dirty="0"/>
              <a:t>Sofosbuvir/</a:t>
            </a:r>
            <a:r>
              <a:rPr lang="en-US" sz="1800" dirty="0" err="1"/>
              <a:t>velpatasvir</a:t>
            </a:r>
            <a:r>
              <a:rPr lang="en-US" sz="1800" dirty="0"/>
              <a:t> for 12 weeks</a:t>
            </a:r>
          </a:p>
          <a:p>
            <a:pPr>
              <a:lnSpc>
                <a:spcPts val="1800"/>
              </a:lnSpc>
              <a:spcBef>
                <a:spcPts val="2000"/>
              </a:spcBef>
            </a:pPr>
            <a:r>
              <a:rPr lang="en-US" sz="1600" b="1" dirty="0"/>
              <a:t>Treatment-naïve with compensated cirrhosis (GT 3)*</a:t>
            </a:r>
          </a:p>
          <a:p>
            <a:pPr lvl="1">
              <a:lnSpc>
                <a:spcPts val="1800"/>
              </a:lnSpc>
              <a:spcBef>
                <a:spcPts val="400"/>
              </a:spcBef>
            </a:pPr>
            <a:r>
              <a:rPr lang="en-US" sz="1800" dirty="0" err="1"/>
              <a:t>Glecaprevir</a:t>
            </a:r>
            <a:r>
              <a:rPr lang="en-US" sz="1800" dirty="0"/>
              <a:t>/</a:t>
            </a:r>
            <a:r>
              <a:rPr lang="en-US" sz="1800" dirty="0" err="1"/>
              <a:t>pibrentasvir</a:t>
            </a:r>
            <a:r>
              <a:rPr lang="en-US" sz="1800" dirty="0"/>
              <a:t> for 8 weeks (12 week course is an alternative)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975D994-A272-544A-8F4A-E526F1DAEFEE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b="0" dirty="0"/>
              <a:t>Source: Opportunistic Infections Guidelines. Hepatitis C. January 18, 2023</a:t>
            </a:r>
          </a:p>
        </p:txBody>
      </p:sp>
      <p:sp>
        <p:nvSpPr>
          <p:cNvPr id="7" name="Rectangle 25">
            <a:extLst>
              <a:ext uri="{FF2B5EF4-FFF2-40B4-BE49-F238E27FC236}">
                <a16:creationId xmlns:a16="http://schemas.microsoft.com/office/drawing/2014/main" id="{ABD03FD3-6FDB-DAE9-39D4-F8EE91A7F493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3995697"/>
            <a:ext cx="9144000" cy="737821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lIns="91440" tIns="0" rIns="91440" bIns="0" anchor="ctr">
            <a:prstTxWarp prst="textNoShape">
              <a:avLst/>
            </a:prstTxWarp>
          </a:bodyPr>
          <a:lstStyle/>
          <a:p>
            <a:pPr marL="182880" lvl="1" indent="0">
              <a:lnSpc>
                <a:spcPts val="1400"/>
              </a:lnSpc>
              <a:buNone/>
            </a:pPr>
            <a:r>
              <a:rPr lang="en-US" sz="1100" dirty="0">
                <a:latin typeface="Arial" panose="020B0604020202020204" pitchFamily="34" charset="0"/>
                <a:cs typeface="Arial" panose="020B0604020202020204" pitchFamily="34" charset="0"/>
              </a:rPr>
              <a:t>^Although 12-week duration is better studied, real world data suggest 8wk duration is ok. 12wk duration listed as “alternative” in OI guidelines</a:t>
            </a:r>
          </a:p>
          <a:p>
            <a:pPr marL="182880" lvl="1" indent="0">
              <a:lnSpc>
                <a:spcPts val="1400"/>
              </a:lnSpc>
              <a:buNone/>
            </a:pPr>
            <a:r>
              <a:rPr lang="en-US" sz="1100" dirty="0">
                <a:latin typeface="Arial" panose="020B0604020202020204" pitchFamily="34" charset="0"/>
                <a:cs typeface="Arial" panose="020B0604020202020204" pitchFamily="34" charset="0"/>
              </a:rPr>
              <a:t>*Sofosbuvir/</a:t>
            </a:r>
            <a:r>
              <a:rPr lang="en-US" sz="1100" dirty="0" err="1">
                <a:latin typeface="Arial" panose="020B0604020202020204" pitchFamily="34" charset="0"/>
                <a:cs typeface="Arial" panose="020B0604020202020204" pitchFamily="34" charset="0"/>
              </a:rPr>
              <a:t>velpatasvir</a:t>
            </a:r>
            <a:r>
              <a:rPr lang="en-US" sz="1100" dirty="0">
                <a:latin typeface="Arial" panose="020B0604020202020204" pitchFamily="34" charset="0"/>
                <a:cs typeface="Arial" panose="020B0604020202020204" pitchFamily="34" charset="0"/>
              </a:rPr>
              <a:t> requires pre-treatment NS5A RAS testing in patients w/ GT3 + cirrhosis</a:t>
            </a:r>
          </a:p>
          <a:p>
            <a:pPr marL="182880" lvl="1" indent="0">
              <a:lnSpc>
                <a:spcPts val="1400"/>
              </a:lnSpc>
              <a:buNone/>
            </a:pPr>
            <a:r>
              <a:rPr lang="en-US" sz="1100" dirty="0">
                <a:latin typeface="Arial" panose="020B0604020202020204" pitchFamily="34" charset="0"/>
                <a:cs typeface="Arial" panose="020B0604020202020204" pitchFamily="34" charset="0"/>
              </a:rPr>
              <a:t>	- if no resistance 12wks of sofosbuvir/</a:t>
            </a:r>
            <a:r>
              <a:rPr lang="en-US" sz="1100" dirty="0" err="1">
                <a:latin typeface="Arial" panose="020B0604020202020204" pitchFamily="34" charset="0"/>
                <a:cs typeface="Arial" panose="020B0604020202020204" pitchFamily="34" charset="0"/>
              </a:rPr>
              <a:t>velpatasvir</a:t>
            </a:r>
            <a:r>
              <a:rPr lang="en-US" sz="1100" dirty="0">
                <a:latin typeface="Arial" panose="020B0604020202020204" pitchFamily="34" charset="0"/>
                <a:cs typeface="Arial" panose="020B0604020202020204" pitchFamily="34" charset="0"/>
              </a:rPr>
              <a:t> is ok; if resistance, must add ribavirin</a:t>
            </a:r>
          </a:p>
        </p:txBody>
      </p:sp>
    </p:spTree>
    <p:extLst>
      <p:ext uri="{BB962C8B-B14F-4D97-AF65-F5344CB8AC3E}">
        <p14:creationId xmlns:p14="http://schemas.microsoft.com/office/powerpoint/2010/main" val="2093838981"/>
      </p:ext>
    </p:extLst>
  </p:cSld>
  <p:clrMapOvr>
    <a:masterClrMapping/>
  </p:clrMapOvr>
  <p:transition spd="slow" advTm="84261"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981E5EFB-EDBD-C240-BE76-871B7877CE4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95219" y="0"/>
            <a:ext cx="4953563" cy="5143500"/>
          </a:xfrm>
          <a:prstGeom prst="rect">
            <a:avLst/>
          </a:prstGeom>
        </p:spPr>
      </p:pic>
      <p:sp>
        <p:nvSpPr>
          <p:cNvPr id="6" name="Frame 5">
            <a:extLst>
              <a:ext uri="{FF2B5EF4-FFF2-40B4-BE49-F238E27FC236}">
                <a16:creationId xmlns:a16="http://schemas.microsoft.com/office/drawing/2014/main" id="{5614916A-A056-8146-B3AB-6B4AB439F844}"/>
              </a:ext>
            </a:extLst>
          </p:cNvPr>
          <p:cNvSpPr/>
          <p:nvPr/>
        </p:nvSpPr>
        <p:spPr>
          <a:xfrm>
            <a:off x="2095219" y="2043954"/>
            <a:ext cx="4953563" cy="1226372"/>
          </a:xfrm>
          <a:prstGeom prst="frame">
            <a:avLst>
              <a:gd name="adj1" fmla="val 2851"/>
            </a:avLst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" name="Frame 6">
            <a:extLst>
              <a:ext uri="{FF2B5EF4-FFF2-40B4-BE49-F238E27FC236}">
                <a16:creationId xmlns:a16="http://schemas.microsoft.com/office/drawing/2014/main" id="{BE85278C-90A4-5446-9527-19A5CD34AE63}"/>
              </a:ext>
            </a:extLst>
          </p:cNvPr>
          <p:cNvSpPr/>
          <p:nvPr/>
        </p:nvSpPr>
        <p:spPr>
          <a:xfrm>
            <a:off x="2095218" y="3820758"/>
            <a:ext cx="4953563" cy="1322742"/>
          </a:xfrm>
          <a:prstGeom prst="frame">
            <a:avLst>
              <a:gd name="adj1" fmla="val 2851"/>
            </a:avLst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50D00BB-F4C7-F14D-AD11-A35EA982FE03}"/>
              </a:ext>
            </a:extLst>
          </p:cNvPr>
          <p:cNvSpPr txBox="1"/>
          <p:nvPr/>
        </p:nvSpPr>
        <p:spPr>
          <a:xfrm>
            <a:off x="217170" y="4044702"/>
            <a:ext cx="1878048" cy="12695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Source: </a:t>
            </a:r>
            <a:r>
              <a:rPr lang="en-US" sz="1050" i="0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HCV Guidance: Recommendations for Testing, Managing, and Treating Hepatitis C, </a:t>
            </a:r>
          </a:p>
          <a:p>
            <a:r>
              <a:rPr lang="en-US" sz="1050" b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October 24.2022.</a:t>
            </a:r>
          </a:p>
          <a:p>
            <a:endParaRPr lang="en-US" dirty="0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108355771"/>
      </p:ext>
    </p:extLst>
  </p:cSld>
  <p:clrMapOvr>
    <a:masterClrMapping/>
  </p:clrMapOvr>
  <p:transition spd="slow" advTm="42059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F73D61-91F3-DFF5-B81F-A63C3E7431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Laboratory Monitoring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13C4C0D0-5F8C-5949-B9CB-11CBA0A38986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/>
              <a:t>Most patients will not require any on-treatment laboratory monitoring.</a:t>
            </a:r>
          </a:p>
          <a:p>
            <a:r>
              <a:rPr lang="en-US" dirty="0"/>
              <a:t>Patients taking diabetes medications should monitor for hypoglycemia. </a:t>
            </a:r>
          </a:p>
          <a:p>
            <a:r>
              <a:rPr lang="en-US" dirty="0"/>
              <a:t>Patients on warfarin should have INR monitoring to evaluate for subtherapeutic anticoagulation.</a:t>
            </a:r>
          </a:p>
          <a:p>
            <a:r>
              <a:rPr lang="en-US" dirty="0"/>
              <a:t>In patients with compensated cirrhosis, providers may order liver function testing to monitor for liver injury during treatment.</a:t>
            </a:r>
          </a:p>
          <a:p>
            <a:r>
              <a:rPr lang="en-US" dirty="0"/>
              <a:t>All patients should undergo repeat HCV RNA and liver function testing 12 weeks post-treatment to assess for HCV cure and transaminase normalization.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343B3FA-FC67-24D2-60E0-3B71B531D91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Source: AASLD/IDSA HCV Guidance: Recommendations for Testing, Managing, and Treating Hepatitis C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8779768"/>
      </p:ext>
    </p:extLst>
  </p:cSld>
  <p:clrMapOvr>
    <a:masterClrMapping/>
  </p:clrMapOvr>
  <p:transition spd="slow" advTm="60266"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BD8658-F378-4B41-BBD7-E8A044CF0F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Conclusions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5F4B57D-5E2A-3B4B-BBB5-49FE8CEF5DDA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HIV and HCV coinfection is common, owing to shared risk factors. </a:t>
            </a:r>
          </a:p>
          <a:p>
            <a:r>
              <a:rPr lang="en-US" dirty="0"/>
              <a:t>Coinfection with HIV accelerates the progression of hepatic fibrosis in patients with HCV, and HCV is the leading cause of liver-related deaths in PLWH.</a:t>
            </a:r>
          </a:p>
          <a:p>
            <a:r>
              <a:rPr lang="en-US" dirty="0" err="1"/>
              <a:t>Glecaprevir</a:t>
            </a:r>
            <a:r>
              <a:rPr lang="en-US" dirty="0"/>
              <a:t>/</a:t>
            </a:r>
            <a:r>
              <a:rPr lang="en-US" dirty="0" err="1"/>
              <a:t>pibrentasvir</a:t>
            </a:r>
            <a:r>
              <a:rPr lang="en-US" dirty="0"/>
              <a:t> and sofosbuvir/</a:t>
            </a:r>
            <a:r>
              <a:rPr lang="en-US" dirty="0" err="1"/>
              <a:t>velpatasvir</a:t>
            </a:r>
            <a:r>
              <a:rPr lang="en-US" dirty="0"/>
              <a:t> are the preferred regimens to treat HCV in patients w/ and w/o HIV due to their efficacy and </a:t>
            </a:r>
            <a:r>
              <a:rPr lang="en-US" dirty="0" err="1"/>
              <a:t>pangenotypic</a:t>
            </a:r>
            <a:r>
              <a:rPr lang="en-US" dirty="0"/>
              <a:t> activity. </a:t>
            </a:r>
          </a:p>
          <a:p>
            <a:r>
              <a:rPr lang="en-US" dirty="0"/>
              <a:t>Many patients with HIV can be treated for HCV using a minimal monitoring approach, and most will need on-treatment monitoring. </a:t>
            </a:r>
          </a:p>
          <a:p>
            <a:r>
              <a:rPr lang="en-US" dirty="0"/>
              <a:t>Preferred HCV treatment regimens have limited interactions with most first line ART, but important drug-drug interactions with PIs and NNRTIs exist.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91FBE6F6-7860-DA4A-B9C5-F9397AD7C2A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9524431"/>
      </p:ext>
    </p:extLst>
  </p:cSld>
  <p:clrMapOvr>
    <a:masterClrMapping/>
  </p:clrMapOvr>
  <p:transition spd="slow" advTm="54292"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F581E89A-CF99-E34E-B6AF-E4C49466652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7869" y="9625"/>
            <a:ext cx="8448261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0681107"/>
      </p:ext>
    </p:extLst>
  </p:cSld>
  <p:clrMapOvr>
    <a:masterClrMapping/>
  </p:clrMapOvr>
  <p:transition spd="slow" advTm="14054"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46698411"/>
      </p:ext>
    </p:extLst>
  </p:cSld>
  <p:clrMapOvr>
    <a:masterClrMapping/>
  </p:clrMapOvr>
  <p:transition spd="slow" advTm="2369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5A26F4-D3F1-8740-988C-5F0076BA0D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Epidemiology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603A619-0EB5-914E-8C83-C34E5A3F5A10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en-US" sz="2000" dirty="0"/>
              <a:t>Coinfection with hepatitis C virus (HCV) and HIV is common, owing to shared risk factors. </a:t>
            </a:r>
          </a:p>
          <a:p>
            <a:pPr lvl="1"/>
            <a:r>
              <a:rPr lang="en-US" dirty="0"/>
              <a:t>All persons with HIV should be screened for HCV.</a:t>
            </a:r>
          </a:p>
          <a:p>
            <a:pPr>
              <a:spcBef>
                <a:spcPts val="1800"/>
              </a:spcBef>
            </a:pPr>
            <a:r>
              <a:rPr lang="en-US" sz="2000" dirty="0"/>
              <a:t>Among persons living with HIV in the U.S., an estimated 15 to 30% have HCV coinfection</a:t>
            </a:r>
            <a:r>
              <a:rPr lang="en-US" dirty="0"/>
              <a:t>. </a:t>
            </a:r>
          </a:p>
          <a:p>
            <a:pPr>
              <a:spcBef>
                <a:spcPts val="1800"/>
              </a:spcBef>
            </a:pPr>
            <a:r>
              <a:rPr lang="en-US" sz="2000" dirty="0"/>
              <a:t>In the U.S., approximately 5% of persons with chronic HCV have HIV coinfection.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8A585594-E593-E52D-9BF4-9B5D945CF8D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Source: Bosh KA, et al. Epidemiol Infect 2018;146:920-30; Platt L, et al. Lancet Infect Dis. 2016;16:797-808; Crowell TA, et al. J </a:t>
            </a:r>
            <a:r>
              <a:rPr lang="en-US" dirty="0" err="1"/>
              <a:t>Acquir</a:t>
            </a:r>
            <a:r>
              <a:rPr lang="en-US" dirty="0"/>
              <a:t> Immune </a:t>
            </a:r>
            <a:r>
              <a:rPr lang="en-US" dirty="0" err="1"/>
              <a:t>Defic</a:t>
            </a:r>
            <a:r>
              <a:rPr lang="en-US" dirty="0"/>
              <a:t> </a:t>
            </a:r>
            <a:r>
              <a:rPr lang="en-US" dirty="0" err="1"/>
              <a:t>Syndr</a:t>
            </a:r>
            <a:r>
              <a:rPr lang="en-US" dirty="0"/>
              <a:t>. 2015;68:425-31; Kim AY, et al. J Infect Dis. 2013;207 Suppl 1(Suppl 1):S1-6.</a:t>
            </a:r>
          </a:p>
        </p:txBody>
      </p:sp>
    </p:spTree>
    <p:extLst>
      <p:ext uri="{BB962C8B-B14F-4D97-AF65-F5344CB8AC3E}">
        <p14:creationId xmlns:p14="http://schemas.microsoft.com/office/powerpoint/2010/main" val="3671479664"/>
      </p:ext>
    </p:extLst>
  </p:cSld>
  <p:clrMapOvr>
    <a:masterClrMapping/>
  </p:clrMapOvr>
  <p:transition spd="slow" advTm="23553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6C497114-6829-CEB0-B432-0286410C7B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000" dirty="0"/>
              <a:t>Prevalence and Incidence of HCV Infection in MSM:</a:t>
            </a:r>
            <a:br>
              <a:rPr lang="en-US" sz="2000" dirty="0"/>
            </a:br>
            <a:r>
              <a:rPr lang="en-US" sz="2000" dirty="0"/>
              <a:t>Systematic Review and Meta-Analysis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9D4F44C-B015-364C-AB6C-71FBC384661A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b="0" dirty="0"/>
              <a:t>Systematic review and meta-analysis evaluating HCV prevalence and incidence in MSM. </a:t>
            </a:r>
          </a:p>
          <a:p>
            <a:r>
              <a:rPr lang="en-US" b="0" dirty="0"/>
              <a:t>Pooled HCV prevalence in MSM was 3.4%</a:t>
            </a:r>
          </a:p>
          <a:p>
            <a:pPr lvl="1"/>
            <a:r>
              <a:rPr lang="en-US" sz="1350" dirty="0"/>
              <a:t>1.5% in HIV-negative MSM</a:t>
            </a:r>
          </a:p>
          <a:p>
            <a:pPr lvl="1"/>
            <a:r>
              <a:rPr lang="en-US" sz="1350" dirty="0"/>
              <a:t>6.3% in HIV-positive MSM</a:t>
            </a:r>
          </a:p>
          <a:p>
            <a:r>
              <a:rPr lang="en-US" b="0" dirty="0"/>
              <a:t>In HIV-negative MSM, pooled HCV incidence was:</a:t>
            </a:r>
          </a:p>
          <a:p>
            <a:pPr lvl="1"/>
            <a:r>
              <a:rPr lang="en-US" sz="1350" dirty="0"/>
              <a:t> 0.12/1000 PY in individuals not on </a:t>
            </a:r>
            <a:r>
              <a:rPr lang="en-US" sz="1350" dirty="0" err="1"/>
              <a:t>PrEP</a:t>
            </a:r>
            <a:r>
              <a:rPr lang="en-US" sz="1350" dirty="0"/>
              <a:t> </a:t>
            </a:r>
          </a:p>
          <a:p>
            <a:pPr lvl="1"/>
            <a:r>
              <a:rPr lang="en-US" sz="1350" dirty="0"/>
              <a:t>14.80/1000 PY in individuals on PrEP</a:t>
            </a: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067A9466-6CA8-461E-2565-145A3DC19C9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Source: </a:t>
            </a:r>
            <a:r>
              <a:rPr lang="en-US" dirty="0" err="1"/>
              <a:t>Jin</a:t>
            </a:r>
            <a:r>
              <a:rPr lang="en-US" dirty="0"/>
              <a:t> F, et al. Lancet Gastroenterol Hepatol 2021;6(1):39-56.</a:t>
            </a:r>
          </a:p>
        </p:txBody>
      </p:sp>
    </p:spTree>
    <p:extLst>
      <p:ext uri="{BB962C8B-B14F-4D97-AF65-F5344CB8AC3E}">
        <p14:creationId xmlns:p14="http://schemas.microsoft.com/office/powerpoint/2010/main" val="4105217488"/>
      </p:ext>
    </p:extLst>
  </p:cSld>
  <p:clrMapOvr>
    <a:masterClrMapping/>
  </p:clrMapOvr>
  <p:transition spd="slow" advTm="64999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DEE231-ACBB-0B4D-8CEE-2664157BCB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HCV and HIV: Natural History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B0FBFAD-093E-B64F-9F3E-53A78BC4FD56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en-US" sz="1800" dirty="0"/>
              <a:t>Coinfection with HIV accelerates the progression of hepatic fibrosis in patients with HCV, and patient w/ HIV are less likely to spontaneously clear HCV.</a:t>
            </a:r>
          </a:p>
          <a:p>
            <a:pPr>
              <a:spcBef>
                <a:spcPts val="2400"/>
              </a:spcBef>
            </a:pPr>
            <a:r>
              <a:rPr lang="en-US" sz="1800" dirty="0"/>
              <a:t>Cirrhosis has been observed to occur 12 to 16 years earlier in persons with HCV + HIV vs. HCV alone. </a:t>
            </a:r>
          </a:p>
          <a:p>
            <a:pPr>
              <a:spcBef>
                <a:spcPts val="2400"/>
              </a:spcBef>
            </a:pPr>
            <a:r>
              <a:rPr lang="en-US" sz="1800" dirty="0"/>
              <a:t>Up to 80-90% of liver-related deaths in persons living with HIV are attributable to HCV infection. </a:t>
            </a:r>
          </a:p>
          <a:p>
            <a:endParaRPr lang="en-US" sz="1800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47CDFDB-D8F3-C047-86A1-9C5AD1FEDF3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b="0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Sources:  </a:t>
            </a:r>
            <a:r>
              <a:rPr lang="en-US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Kirk GD, et al. Ann Inter Med. 2013:158:658-66</a:t>
            </a:r>
            <a:r>
              <a:rPr lang="en-US" b="0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; Di Martino V, et al. </a:t>
            </a:r>
            <a:r>
              <a:rPr lang="en-US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Hepatology. 2001;34:1193-9; </a:t>
            </a:r>
            <a:r>
              <a:rPr lang="en-US" b="0" i="0" dirty="0">
                <a:solidFill>
                  <a:schemeClr val="bg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Graham CS, et al. Clin Infect Dis. 2001 Aug 15;33(4):562-9.</a:t>
            </a:r>
            <a:r>
              <a:rPr lang="en-US" b="0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</a:p>
        </p:txBody>
      </p:sp>
    </p:spTree>
    <p:extLst>
      <p:ext uri="{BB962C8B-B14F-4D97-AF65-F5344CB8AC3E}">
        <p14:creationId xmlns:p14="http://schemas.microsoft.com/office/powerpoint/2010/main" val="3239714780"/>
      </p:ext>
    </p:extLst>
  </p:cSld>
  <p:clrMapOvr>
    <a:masterClrMapping/>
  </p:clrMapOvr>
  <p:transition spd="slow" advTm="36479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2EA765-48CB-7247-9122-3D1FAA51DA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Pre-Treatment Assessment 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5908899-71EA-C546-87BF-A62FD448E074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r>
              <a:rPr lang="en-US" sz="1800" dirty="0"/>
              <a:t>Assess fibrosis</a:t>
            </a:r>
          </a:p>
          <a:p>
            <a:pPr lvl="1"/>
            <a:r>
              <a:rPr lang="en-US" dirty="0"/>
              <a:t>Non-invasive tests (e.g., FIB-4)</a:t>
            </a:r>
          </a:p>
          <a:p>
            <a:pPr lvl="1"/>
            <a:r>
              <a:rPr lang="en-US" dirty="0"/>
              <a:t>Transient elastography (e.g., </a:t>
            </a:r>
            <a:r>
              <a:rPr lang="en-US" dirty="0" err="1"/>
              <a:t>FibroScan</a:t>
            </a:r>
            <a:r>
              <a:rPr lang="en-US" dirty="0"/>
              <a:t>)</a:t>
            </a:r>
          </a:p>
          <a:p>
            <a:pPr lvl="1"/>
            <a:r>
              <a:rPr lang="en-US" dirty="0"/>
              <a:t>Liver biopsy is the gold standard but not routinely recommended</a:t>
            </a:r>
          </a:p>
          <a:p>
            <a:r>
              <a:rPr lang="en-US" sz="1800" dirty="0"/>
              <a:t>Laboratory evaluation</a:t>
            </a:r>
          </a:p>
          <a:p>
            <a:pPr lvl="1"/>
            <a:r>
              <a:rPr lang="en-US" dirty="0"/>
              <a:t>CBC, CMP</a:t>
            </a:r>
          </a:p>
          <a:p>
            <a:pPr lvl="1"/>
            <a:r>
              <a:rPr lang="en-US" dirty="0"/>
              <a:t>HCV RNA</a:t>
            </a:r>
          </a:p>
          <a:p>
            <a:pPr lvl="1"/>
            <a:r>
              <a:rPr lang="en-US" dirty="0"/>
              <a:t>HBV serologic testing</a:t>
            </a:r>
          </a:p>
          <a:p>
            <a:pPr lvl="1"/>
            <a:r>
              <a:rPr lang="en-US" dirty="0"/>
              <a:t>+/- HCV genotype in patients with cirrhosis</a:t>
            </a:r>
          </a:p>
          <a:p>
            <a:r>
              <a:rPr lang="en-US" sz="1800" dirty="0"/>
              <a:t>Medication and drug-drug interaction review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6822637-D848-1D41-BE24-9296ECD6798E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b="0" dirty="0"/>
              <a:t>Source: Opportunistic Infections Guidelines. Hepatitis C. January 18, 2023</a:t>
            </a:r>
          </a:p>
        </p:txBody>
      </p:sp>
    </p:spTree>
    <p:extLst>
      <p:ext uri="{BB962C8B-B14F-4D97-AF65-F5344CB8AC3E}">
        <p14:creationId xmlns:p14="http://schemas.microsoft.com/office/powerpoint/2010/main" val="3147269231"/>
      </p:ext>
    </p:extLst>
  </p:cSld>
  <p:clrMapOvr>
    <a:masterClrMapping/>
  </p:clrMapOvr>
  <p:transition spd="slow" advTm="137219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78CA4C-AA8B-6F48-96C9-17880DE4A2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HCV Treatment Outcomes in Patients with HIV</a:t>
            </a:r>
          </a:p>
        </p:txBody>
      </p:sp>
      <p:pic>
        <p:nvPicPr>
          <p:cNvPr id="5" name="Picture 2" descr="&lt;div&gt;&lt;/div&gt;">
            <a:extLst>
              <a:ext uri="{FF2B5EF4-FFF2-40B4-BE49-F238E27FC236}">
                <a16:creationId xmlns:a16="http://schemas.microsoft.com/office/drawing/2014/main" id="{D62F3EB2-5441-FE4B-8D67-C6A2AA09307F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341120" y="1135063"/>
            <a:ext cx="6480810" cy="3600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DBF60B1-D9C6-E04B-A384-B62D41419F84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b="0" dirty="0"/>
              <a:t>Source: Hepatitis C Online (</a:t>
            </a:r>
            <a:r>
              <a:rPr lang="en-US" b="0" dirty="0" err="1"/>
              <a:t>www.hepatitisc.uw.edu</a:t>
            </a:r>
            <a:r>
              <a:rPr lang="en-US" b="0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845511678"/>
      </p:ext>
    </p:extLst>
  </p:cSld>
  <p:clrMapOvr>
    <a:masterClrMapping/>
  </p:clrMapOvr>
  <p:transition spd="slow" advTm="33983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77FFC5-2270-E34A-82C4-1E3CA0AA04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Glecaprevir-Pibrentasvir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E0CA016-87B1-B140-8565-E93CB63AD691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en-US" sz="2000" dirty="0"/>
              <a:t>First </a:t>
            </a:r>
            <a:r>
              <a:rPr lang="en-US" sz="2000" dirty="0" err="1">
                <a:effectLst/>
                <a:ea typeface="Calibri" panose="020F0502020204030204" pitchFamily="34" charset="0"/>
              </a:rPr>
              <a:t>pangenotypic</a:t>
            </a:r>
            <a:r>
              <a:rPr lang="en-US" sz="2000" dirty="0">
                <a:effectLst/>
                <a:ea typeface="Calibri" panose="020F0502020204030204" pitchFamily="34" charset="0"/>
              </a:rPr>
              <a:t> NS3/4A protease inhibitor-NS5A inhibitor combination to be approved</a:t>
            </a:r>
            <a:r>
              <a:rPr lang="en-US" sz="2000" dirty="0">
                <a:effectLst/>
              </a:rPr>
              <a:t> </a:t>
            </a:r>
            <a:endParaRPr lang="en-US" sz="2000" dirty="0"/>
          </a:p>
          <a:p>
            <a:pPr>
              <a:spcBef>
                <a:spcPts val="1800"/>
              </a:spcBef>
            </a:pPr>
            <a:r>
              <a:rPr lang="en-US" sz="2000" dirty="0"/>
              <a:t>Not an option for patients with decompensated cirrhosis due to the presence of a protease inhibitor. </a:t>
            </a:r>
          </a:p>
          <a:p>
            <a:pPr>
              <a:spcBef>
                <a:spcPts val="1800"/>
              </a:spcBef>
            </a:pPr>
            <a:r>
              <a:rPr lang="en-US" sz="2000" dirty="0"/>
              <a:t>SVR-12 rates ≥95% for treatment naïve individuals with and without compensated cirrhosis 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AEC2A3C2-3370-5F44-9648-9AEDEA372531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7382867"/>
      </p:ext>
    </p:extLst>
  </p:cSld>
  <p:clrMapOvr>
    <a:masterClrMapping/>
  </p:clrMapOvr>
  <p:transition spd="slow" advTm="41356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000" dirty="0" err="1"/>
              <a:t>Glecaprevir-Pibrentasvir</a:t>
            </a:r>
            <a:r>
              <a:rPr lang="en-US" sz="2000" dirty="0"/>
              <a:t> in Patients with HIV-HCV Coinfection</a:t>
            </a:r>
            <a:br>
              <a:rPr lang="en-US" sz="2000" dirty="0"/>
            </a:br>
            <a:r>
              <a:rPr lang="en-US" sz="2000" dirty="0"/>
              <a:t>EXPEDITION-2: Study Features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600BACF-B22B-E447-AC46-40AF72A2450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prstGeom prst="rect">
            <a:avLst/>
          </a:prstGeom>
        </p:spPr>
        <p:txBody>
          <a:bodyPr>
            <a:noAutofit/>
          </a:bodyPr>
          <a:lstStyle/>
          <a:p>
            <a:pPr marL="210307" indent="-173732" defTabSz="457189" fontAlgn="base">
              <a:spcBef>
                <a:spcPts val="0"/>
              </a:spcBef>
              <a:spcAft>
                <a:spcPct val="0"/>
              </a:spcAft>
              <a:buClr>
                <a:srgbClr val="126B8F"/>
              </a:buClr>
              <a:buSzPct val="90000"/>
              <a:defRPr/>
            </a:pPr>
            <a:r>
              <a:rPr lang="en-US" sz="1500" b="1" dirty="0">
                <a:latin typeface="Arial" pitchFamily="22" charset="0"/>
              </a:rPr>
              <a:t>Design</a:t>
            </a:r>
            <a:r>
              <a:rPr lang="en-US" sz="1500" dirty="0">
                <a:latin typeface="Arial" pitchFamily="22" charset="0"/>
              </a:rPr>
              <a:t>: Open-label, phase 3 trial to evaluate the safety and efficacy of the fixed-dose combination of glecaprevir-pibrentasvir for 8 or 12 weeks in persons with HIV-HCV coinfection, without or with compensated cirrhosis</a:t>
            </a:r>
          </a:p>
          <a:p>
            <a:pPr marL="210307" indent="-173732" defTabSz="457189" fontAlgn="base">
              <a:spcAft>
                <a:spcPct val="0"/>
              </a:spcAft>
              <a:buClr>
                <a:srgbClr val="126B8F"/>
              </a:buClr>
              <a:buSzPct val="90000"/>
              <a:defRPr/>
            </a:pPr>
            <a:r>
              <a:rPr lang="en-US" sz="1500" b="1" dirty="0">
                <a:latin typeface="Arial" pitchFamily="22" charset="0"/>
              </a:rPr>
              <a:t>Setting: </a:t>
            </a:r>
            <a:r>
              <a:rPr lang="en-US" sz="1500" dirty="0">
                <a:latin typeface="Arial" pitchFamily="22" charset="0"/>
              </a:rPr>
              <a:t>Australia, Europe, Russian Federation, UK, US</a:t>
            </a:r>
          </a:p>
          <a:p>
            <a:pPr marL="210307" indent="-173732" defTabSz="457189" fontAlgn="base">
              <a:spcAft>
                <a:spcPct val="0"/>
              </a:spcAft>
              <a:buClr>
                <a:srgbClr val="126B8F"/>
              </a:buClr>
              <a:buSzPct val="90000"/>
              <a:tabLst>
                <a:tab pos="279393" algn="l"/>
              </a:tabLst>
              <a:defRPr/>
            </a:pPr>
            <a:r>
              <a:rPr lang="en-US" sz="1500" b="1" dirty="0">
                <a:latin typeface="Arial" pitchFamily="22" charset="0"/>
              </a:rPr>
              <a:t>Key Eligibility Criteria</a:t>
            </a:r>
          </a:p>
          <a:p>
            <a:pPr marL="376037" lvl="1" indent="-173732" defTabSz="457189" fontAlgn="base">
              <a:spcBef>
                <a:spcPts val="400"/>
              </a:spcBef>
              <a:spcAft>
                <a:spcPct val="0"/>
              </a:spcAft>
              <a:buClr>
                <a:srgbClr val="126B8F"/>
              </a:buClr>
              <a:buSzPct val="90000"/>
              <a:tabLst>
                <a:tab pos="279393" algn="l"/>
              </a:tabLst>
              <a:defRPr/>
            </a:pPr>
            <a:r>
              <a:rPr lang="en-US" sz="1500" dirty="0">
                <a:latin typeface="Arial" pitchFamily="22" charset="0"/>
              </a:rPr>
              <a:t>Adults with chronic HCV GT 1, 2, 3, 4, 5, or 6</a:t>
            </a:r>
          </a:p>
          <a:p>
            <a:pPr marL="376037" lvl="1" indent="-173732" defTabSz="457189" fontAlgn="base">
              <a:spcBef>
                <a:spcPts val="400"/>
              </a:spcBef>
              <a:spcAft>
                <a:spcPct val="0"/>
              </a:spcAft>
              <a:buClr>
                <a:srgbClr val="126B8F"/>
              </a:buClr>
              <a:buSzPct val="90000"/>
              <a:tabLst>
                <a:tab pos="279393" algn="l"/>
              </a:tabLst>
              <a:defRPr/>
            </a:pPr>
            <a:r>
              <a:rPr lang="en-US" sz="1500" dirty="0">
                <a:latin typeface="Arial" pitchFamily="22" charset="0"/>
              </a:rPr>
              <a:t>HCV RNA </a:t>
            </a:r>
            <a:r>
              <a:rPr lang="en-US" sz="1500" dirty="0">
                <a:solidFill>
                  <a:schemeClr val="tx1"/>
                </a:solidFill>
                <a:latin typeface="Arial" pitchFamily="22" charset="0"/>
              </a:rPr>
              <a:t>≥</a:t>
            </a:r>
            <a:r>
              <a:rPr lang="en-US" sz="1500" dirty="0">
                <a:latin typeface="Arial" pitchFamily="22" charset="0"/>
              </a:rPr>
              <a:t>1,000 IU/mL at screening</a:t>
            </a:r>
            <a:endParaRPr lang="en-US" sz="1500" dirty="0">
              <a:solidFill>
                <a:schemeClr val="tx1"/>
              </a:solidFill>
              <a:latin typeface="Arial" pitchFamily="22" charset="0"/>
            </a:endParaRPr>
          </a:p>
          <a:p>
            <a:pPr marL="376037" lvl="1" indent="-173732" defTabSz="457189" fontAlgn="base">
              <a:spcBef>
                <a:spcPts val="400"/>
              </a:spcBef>
              <a:spcAft>
                <a:spcPct val="0"/>
              </a:spcAft>
              <a:buClr>
                <a:srgbClr val="126B8F"/>
              </a:buClr>
              <a:buSzPct val="90000"/>
              <a:tabLst>
                <a:tab pos="279393" algn="l"/>
              </a:tabLst>
              <a:defRPr/>
            </a:pPr>
            <a:r>
              <a:rPr lang="en-US" sz="1500" dirty="0">
                <a:solidFill>
                  <a:schemeClr val="tx1"/>
                </a:solidFill>
                <a:latin typeface="Arial" pitchFamily="22" charset="0"/>
              </a:rPr>
              <a:t>Naïve or treated with peginterferon +/- ribavirin (PR) or PR +/- sofosbuvir</a:t>
            </a:r>
          </a:p>
          <a:p>
            <a:pPr marL="376037" lvl="1" indent="-173732" defTabSz="457189" fontAlgn="base">
              <a:spcBef>
                <a:spcPts val="400"/>
              </a:spcBef>
              <a:spcAft>
                <a:spcPct val="0"/>
              </a:spcAft>
              <a:buClr>
                <a:srgbClr val="126B8F"/>
              </a:buClr>
              <a:buSzPct val="90000"/>
              <a:tabLst>
                <a:tab pos="279393" algn="l"/>
              </a:tabLst>
              <a:defRPr/>
            </a:pPr>
            <a:r>
              <a:rPr lang="en-US" sz="1500" dirty="0">
                <a:solidFill>
                  <a:schemeClr val="tx1"/>
                </a:solidFill>
                <a:latin typeface="Arial" pitchFamily="22" charset="0"/>
              </a:rPr>
              <a:t>Compensated cirrhosis allowed</a:t>
            </a:r>
          </a:p>
          <a:p>
            <a:pPr marL="376037" lvl="1" indent="-173732" defTabSz="457189" fontAlgn="base">
              <a:spcBef>
                <a:spcPts val="400"/>
              </a:spcBef>
              <a:spcAft>
                <a:spcPct val="0"/>
              </a:spcAft>
              <a:buClr>
                <a:srgbClr val="126B8F"/>
              </a:buClr>
              <a:buSzPct val="90000"/>
              <a:tabLst>
                <a:tab pos="279393" algn="l"/>
              </a:tabLst>
              <a:defRPr/>
            </a:pPr>
            <a:r>
              <a:rPr lang="en-US" sz="1500" dirty="0">
                <a:solidFill>
                  <a:schemeClr val="tx1"/>
                </a:solidFill>
                <a:latin typeface="Arial" pitchFamily="22" charset="0"/>
              </a:rPr>
              <a:t>On ART or ART-naïve with CD4 </a:t>
            </a:r>
            <a:r>
              <a:rPr lang="en-US" sz="1500" dirty="0"/>
              <a:t>≥500 cells/mm</a:t>
            </a:r>
            <a:r>
              <a:rPr lang="en-US" sz="1500" baseline="30000" dirty="0"/>
              <a:t>3</a:t>
            </a:r>
            <a:r>
              <a:rPr lang="en-US" sz="1500" dirty="0"/>
              <a:t> or CD4 percentage ≥29% </a:t>
            </a:r>
            <a:endParaRPr lang="en-US" sz="1500" dirty="0">
              <a:solidFill>
                <a:schemeClr val="tx1"/>
              </a:solidFill>
              <a:latin typeface="Arial" pitchFamily="22" charset="0"/>
            </a:endParaRPr>
          </a:p>
          <a:p>
            <a:pPr marL="210307" indent="-173732" defTabSz="457189" fontAlgn="base">
              <a:spcAft>
                <a:spcPct val="0"/>
              </a:spcAft>
              <a:buClr>
                <a:srgbClr val="126B8F"/>
              </a:buClr>
              <a:buSzPct val="90000"/>
              <a:defRPr/>
            </a:pPr>
            <a:r>
              <a:rPr lang="en-US" sz="1500" b="1" dirty="0">
                <a:solidFill>
                  <a:schemeClr val="tx1"/>
                </a:solidFill>
                <a:latin typeface="Arial" pitchFamily="22" charset="0"/>
              </a:rPr>
              <a:t>Primary End Point</a:t>
            </a:r>
            <a:r>
              <a:rPr lang="en-US" sz="1500" dirty="0">
                <a:solidFill>
                  <a:schemeClr val="tx1"/>
                </a:solidFill>
                <a:latin typeface="Arial" pitchFamily="22" charset="0"/>
              </a:rPr>
              <a:t>: SVR12</a:t>
            </a:r>
          </a:p>
          <a:p>
            <a:endParaRPr lang="en-US" sz="1500" dirty="0"/>
          </a:p>
        </p:txBody>
      </p:sp>
      <p:sp>
        <p:nvSpPr>
          <p:cNvPr id="6" name="Content Placeholder 5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Source: </a:t>
            </a:r>
            <a:r>
              <a:rPr lang="en-US" dirty="0" err="1"/>
              <a:t>Rockstroh</a:t>
            </a:r>
            <a:r>
              <a:rPr lang="en-US" dirty="0"/>
              <a:t> JK, et al. </a:t>
            </a:r>
            <a:r>
              <a:rPr lang="en-US" dirty="0" err="1"/>
              <a:t>Clin</a:t>
            </a:r>
            <a:r>
              <a:rPr lang="en-US" dirty="0"/>
              <a:t> Infect Dis. 2018;67:1010-7.</a:t>
            </a:r>
          </a:p>
        </p:txBody>
      </p:sp>
    </p:spTree>
    <p:extLst>
      <p:ext uri="{BB962C8B-B14F-4D97-AF65-F5344CB8AC3E}">
        <p14:creationId xmlns:p14="http://schemas.microsoft.com/office/powerpoint/2010/main" val="932473022"/>
      </p:ext>
    </p:extLst>
  </p:cSld>
  <p:clrMapOvr>
    <a:masterClrMapping/>
  </p:clrMapOvr>
  <p:transition spd="slow" advTm="41962"/>
</p:sld>
</file>

<file path=ppt/theme/theme1.xml><?xml version="1.0" encoding="utf-8"?>
<a:theme xmlns:a="http://schemas.openxmlformats.org/drawingml/2006/main" name="AETC_Master_Template_061510">
  <a:themeElements>
    <a:clrScheme name="NWAETC Final">
      <a:dk1>
        <a:srgbClr val="000000"/>
      </a:dk1>
      <a:lt1>
        <a:sysClr val="window" lastClr="FFFFFF"/>
      </a:lt1>
      <a:dk2>
        <a:srgbClr val="001D48"/>
      </a:dk2>
      <a:lt2>
        <a:srgbClr val="003A78"/>
      </a:lt2>
      <a:accent1>
        <a:srgbClr val="326496"/>
      </a:accent1>
      <a:accent2>
        <a:srgbClr val="718E25"/>
      </a:accent2>
      <a:accent3>
        <a:srgbClr val="D8D8D8"/>
      </a:accent3>
      <a:accent4>
        <a:srgbClr val="6E4B7D"/>
      </a:accent4>
      <a:accent5>
        <a:srgbClr val="B59452"/>
      </a:accent5>
      <a:accent6>
        <a:srgbClr val="963232"/>
      </a:accent6>
      <a:hlink>
        <a:srgbClr val="3973AD"/>
      </a:hlink>
      <a:folHlink>
        <a:srgbClr val="81AE28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Override1.xml><?xml version="1.0" encoding="utf-8"?>
<a:themeOverride xmlns:a="http://schemas.openxmlformats.org/drawingml/2006/main">
  <a:clrScheme name="NWAETC Final">
    <a:dk1>
      <a:srgbClr val="000000"/>
    </a:dk1>
    <a:lt1>
      <a:sysClr val="window" lastClr="FFFFFF"/>
    </a:lt1>
    <a:dk2>
      <a:srgbClr val="001D48"/>
    </a:dk2>
    <a:lt2>
      <a:srgbClr val="003A78"/>
    </a:lt2>
    <a:accent1>
      <a:srgbClr val="326496"/>
    </a:accent1>
    <a:accent2>
      <a:srgbClr val="718E25"/>
    </a:accent2>
    <a:accent3>
      <a:srgbClr val="D8D8D8"/>
    </a:accent3>
    <a:accent4>
      <a:srgbClr val="6E4B7D"/>
    </a:accent4>
    <a:accent5>
      <a:srgbClr val="B59452"/>
    </a:accent5>
    <a:accent6>
      <a:srgbClr val="963232"/>
    </a:accent6>
    <a:hlink>
      <a:srgbClr val="3973AD"/>
    </a:hlink>
    <a:folHlink>
      <a:srgbClr val="81AE28"/>
    </a:folHlink>
  </a:clrScheme>
  <a:fontScheme name="Office Classic 2">
    <a:majorFont>
      <a:latin typeface="Arial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ajorFont>
    <a:minorFont>
      <a:latin typeface="Arial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NWAETC Final">
    <a:dk1>
      <a:srgbClr val="000000"/>
    </a:dk1>
    <a:lt1>
      <a:sysClr val="window" lastClr="FFFFFF"/>
    </a:lt1>
    <a:dk2>
      <a:srgbClr val="001D48"/>
    </a:dk2>
    <a:lt2>
      <a:srgbClr val="003A78"/>
    </a:lt2>
    <a:accent1>
      <a:srgbClr val="326496"/>
    </a:accent1>
    <a:accent2>
      <a:srgbClr val="718E25"/>
    </a:accent2>
    <a:accent3>
      <a:srgbClr val="D8D8D8"/>
    </a:accent3>
    <a:accent4>
      <a:srgbClr val="6E4B7D"/>
    </a:accent4>
    <a:accent5>
      <a:srgbClr val="B59452"/>
    </a:accent5>
    <a:accent6>
      <a:srgbClr val="963232"/>
    </a:accent6>
    <a:hlink>
      <a:srgbClr val="3973AD"/>
    </a:hlink>
    <a:folHlink>
      <a:srgbClr val="81AE28"/>
    </a:folHlink>
  </a:clrScheme>
  <a:fontScheme name="Office Classic 2">
    <a:majorFont>
      <a:latin typeface="Arial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ajorFont>
    <a:minorFont>
      <a:latin typeface="Arial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NWAETC Final">
    <a:dk1>
      <a:srgbClr val="000000"/>
    </a:dk1>
    <a:lt1>
      <a:sysClr val="window" lastClr="FFFFFF"/>
    </a:lt1>
    <a:dk2>
      <a:srgbClr val="001D48"/>
    </a:dk2>
    <a:lt2>
      <a:srgbClr val="003A78"/>
    </a:lt2>
    <a:accent1>
      <a:srgbClr val="326496"/>
    </a:accent1>
    <a:accent2>
      <a:srgbClr val="718E25"/>
    </a:accent2>
    <a:accent3>
      <a:srgbClr val="D8D8D8"/>
    </a:accent3>
    <a:accent4>
      <a:srgbClr val="6E4B7D"/>
    </a:accent4>
    <a:accent5>
      <a:srgbClr val="B59452"/>
    </a:accent5>
    <a:accent6>
      <a:srgbClr val="963232"/>
    </a:accent6>
    <a:hlink>
      <a:srgbClr val="3973AD"/>
    </a:hlink>
    <a:folHlink>
      <a:srgbClr val="81AE28"/>
    </a:folHlink>
  </a:clrScheme>
  <a:fontScheme name="Office Classic 2">
    <a:majorFont>
      <a:latin typeface="Arial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ajorFont>
    <a:minorFont>
      <a:latin typeface="Arial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4.xml><?xml version="1.0" encoding="utf-8"?>
<a:themeOverride xmlns:a="http://schemas.openxmlformats.org/drawingml/2006/main">
  <a:clrScheme name="NWAETC Final">
    <a:dk1>
      <a:srgbClr val="000000"/>
    </a:dk1>
    <a:lt1>
      <a:sysClr val="window" lastClr="FFFFFF"/>
    </a:lt1>
    <a:dk2>
      <a:srgbClr val="001D48"/>
    </a:dk2>
    <a:lt2>
      <a:srgbClr val="003A78"/>
    </a:lt2>
    <a:accent1>
      <a:srgbClr val="326496"/>
    </a:accent1>
    <a:accent2>
      <a:srgbClr val="718E25"/>
    </a:accent2>
    <a:accent3>
      <a:srgbClr val="D8D8D8"/>
    </a:accent3>
    <a:accent4>
      <a:srgbClr val="6E4B7D"/>
    </a:accent4>
    <a:accent5>
      <a:srgbClr val="B59452"/>
    </a:accent5>
    <a:accent6>
      <a:srgbClr val="963232"/>
    </a:accent6>
    <a:hlink>
      <a:srgbClr val="3973AD"/>
    </a:hlink>
    <a:folHlink>
      <a:srgbClr val="81AE28"/>
    </a:folHlink>
  </a:clrScheme>
  <a:fontScheme name="Office Classic 2">
    <a:majorFont>
      <a:latin typeface="Arial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ajorFont>
    <a:minorFont>
      <a:latin typeface="Arial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5.xml><?xml version="1.0" encoding="utf-8"?>
<a:themeOverride xmlns:a="http://schemas.openxmlformats.org/drawingml/2006/main">
  <a:clrScheme name="NWAETC Final">
    <a:dk1>
      <a:srgbClr val="000000"/>
    </a:dk1>
    <a:lt1>
      <a:sysClr val="window" lastClr="FFFFFF"/>
    </a:lt1>
    <a:dk2>
      <a:srgbClr val="001D48"/>
    </a:dk2>
    <a:lt2>
      <a:srgbClr val="003A78"/>
    </a:lt2>
    <a:accent1>
      <a:srgbClr val="326496"/>
    </a:accent1>
    <a:accent2>
      <a:srgbClr val="718E25"/>
    </a:accent2>
    <a:accent3>
      <a:srgbClr val="D8D8D8"/>
    </a:accent3>
    <a:accent4>
      <a:srgbClr val="6E4B7D"/>
    </a:accent4>
    <a:accent5>
      <a:srgbClr val="B59452"/>
    </a:accent5>
    <a:accent6>
      <a:srgbClr val="963232"/>
    </a:accent6>
    <a:hlink>
      <a:srgbClr val="3973AD"/>
    </a:hlink>
    <a:folHlink>
      <a:srgbClr val="81AE28"/>
    </a:folHlink>
  </a:clrScheme>
  <a:fontScheme name="Office Classic 2">
    <a:majorFont>
      <a:latin typeface="Arial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ajorFont>
    <a:minorFont>
      <a:latin typeface="Arial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AETC_Master_Template_061510.potx</Template>
  <TotalTime>47154</TotalTime>
  <Words>1992</Words>
  <Application>Microsoft Macintosh PowerPoint</Application>
  <PresentationFormat>On-screen Show (16:9)</PresentationFormat>
  <Paragraphs>265</Paragraphs>
  <Slides>27</Slides>
  <Notes>25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4" baseType="lpstr">
      <vt:lpstr>Arial</vt:lpstr>
      <vt:lpstr>Calibri</vt:lpstr>
      <vt:lpstr>Corbel</vt:lpstr>
      <vt:lpstr>Geneva</vt:lpstr>
      <vt:lpstr>Lucida Grande</vt:lpstr>
      <vt:lpstr>Times New Roman</vt:lpstr>
      <vt:lpstr>AETC_Master_Template_061510</vt:lpstr>
      <vt:lpstr>Management of HCV and HIV Coinfection </vt:lpstr>
      <vt:lpstr>Disclosures</vt:lpstr>
      <vt:lpstr>Epidemiology</vt:lpstr>
      <vt:lpstr>Prevalence and Incidence of HCV Infection in MSM: Systematic Review and Meta-Analysis</vt:lpstr>
      <vt:lpstr>HCV and HIV: Natural History</vt:lpstr>
      <vt:lpstr>Pre-Treatment Assessment </vt:lpstr>
      <vt:lpstr>HCV Treatment Outcomes in Patients with HIV</vt:lpstr>
      <vt:lpstr>Glecaprevir-Pibrentasvir</vt:lpstr>
      <vt:lpstr>Glecaprevir-Pibrentasvir in Patients with HIV-HCV Coinfection EXPEDITION-2: Study Features</vt:lpstr>
      <vt:lpstr>Glecaprevir-Pibrentasvir in Patients with HIV-HCV Coinfection EXPEDITION-2: Study Design</vt:lpstr>
      <vt:lpstr>Glecaprevir-Pibrentasvir in Patients with HIV-HCV Coinfection EXPEDITION-2: Results</vt:lpstr>
      <vt:lpstr>Glecaprevir-Pibrentasvir in Patients with HIV-HCV Coinfection EXPEDITION-2: Results</vt:lpstr>
      <vt:lpstr>Sofosbuvir-Velpatasvir</vt:lpstr>
      <vt:lpstr>Sofosbuvir-Velpatasvir in Patients with HIV-HCV Coinfection ASTRAL-5: Study Features</vt:lpstr>
      <vt:lpstr>Sofosbuvir-Velpatasvir in Patients with HIV-HCV Coinfection ASTRAL-5: Study Design</vt:lpstr>
      <vt:lpstr>Sofosbuvir-Velpatasvir in Patients with HIV-HCV Coinfection ASTRAL-5: Results</vt:lpstr>
      <vt:lpstr>Sofosbuvir-Velpatasvir in Patients with HIV-HCV Coinfection ASTRAL-5: Results</vt:lpstr>
      <vt:lpstr>Sofosbuvir-Velpatasvir with Minimal Monitoring +/- HIV Coinfection ACTG A5360 (MINMON): Study Overview</vt:lpstr>
      <vt:lpstr>Sofosbuvir-Velpatasvir with Minimal Monitoring +/- HIV Coinfection ACTG A5360 (MINMON):</vt:lpstr>
      <vt:lpstr>Sofosbuvir-Velpatasvir with Minimal Monitoring +/- HIV Coinfection ACTG A5360 (MINMON): Study Population</vt:lpstr>
      <vt:lpstr>Sofosbuvir-Velpatasvir with Minimal Monitoring +/- HIV Coinfection ACTG A5360 (MINMON): Results, Overall and by HIV Status</vt:lpstr>
      <vt:lpstr>Recommendations for HCV Treatment in PLWH</vt:lpstr>
      <vt:lpstr>PowerPoint Presentation</vt:lpstr>
      <vt:lpstr>Laboratory Monitoring</vt:lpstr>
      <vt:lpstr>Conclusions</vt:lpstr>
      <vt:lpstr>PowerPoint Presentation</vt:lpstr>
      <vt:lpstr>PowerPoint Presentation</vt:lpstr>
    </vt:vector>
  </TitlesOfParts>
  <Company>HMC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David Spach</dc:creator>
  <cp:lastModifiedBy>John F. Young</cp:lastModifiedBy>
  <cp:revision>1455</cp:revision>
  <cp:lastPrinted>2019-10-21T18:40:24Z</cp:lastPrinted>
  <dcterms:created xsi:type="dcterms:W3CDTF">2010-11-28T05:36:22Z</dcterms:created>
  <dcterms:modified xsi:type="dcterms:W3CDTF">2023-09-21T22:22:52Z</dcterms:modified>
</cp:coreProperties>
</file>