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4"/>
  </p:notesMasterIdLst>
  <p:handoutMasterIdLst>
    <p:handoutMasterId r:id="rId15"/>
  </p:handoutMasterIdLst>
  <p:sldIdLst>
    <p:sldId id="1035" r:id="rId2"/>
    <p:sldId id="1064" r:id="rId3"/>
    <p:sldId id="1075" r:id="rId4"/>
    <p:sldId id="1076" r:id="rId5"/>
    <p:sldId id="1077" r:id="rId6"/>
    <p:sldId id="1078" r:id="rId7"/>
    <p:sldId id="1079" r:id="rId8"/>
    <p:sldId id="1083" r:id="rId9"/>
    <p:sldId id="1081" r:id="rId10"/>
    <p:sldId id="1082" r:id="rId11"/>
    <p:sldId id="1074" r:id="rId12"/>
    <p:sldId id="1025" r:id="rId13"/>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1A6"/>
    <a:srgbClr val="6D5200"/>
    <a:srgbClr val="DBD9B9"/>
    <a:srgbClr val="404D7D"/>
    <a:srgbClr val="7D5782"/>
    <a:srgbClr val="7F6000"/>
    <a:srgbClr val="246BA6"/>
    <a:srgbClr val="644B00"/>
    <a:srgbClr val="00597C"/>
    <a:srgbClr val="8F3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5" autoAdjust="0"/>
    <p:restoredTop sz="77164" autoAdjust="0"/>
  </p:normalViewPr>
  <p:slideViewPr>
    <p:cSldViewPr snapToGrid="0" showGuides="1">
      <p:cViewPr varScale="1">
        <p:scale>
          <a:sx n="133" d="100"/>
          <a:sy n="133" d="100"/>
        </p:scale>
        <p:origin x="1208"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204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057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844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235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320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76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33333"/>
              </a:solidFill>
              <a:effectLst/>
              <a:latin typeface="Open Sans Light" panose="020B0606030504020204" pitchFamily="34" charset="0"/>
            </a:endParaRPr>
          </a:p>
        </p:txBody>
      </p:sp>
    </p:spTree>
    <p:extLst>
      <p:ext uri="{BB962C8B-B14F-4D97-AF65-F5344CB8AC3E}">
        <p14:creationId xmlns:p14="http://schemas.microsoft.com/office/powerpoint/2010/main" val="44401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172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6705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err="1">
                  <a:solidFill>
                    <a:schemeClr val="tx1">
                      <a:lumMod val="75000"/>
                      <a:lumOff val="25000"/>
                    </a:schemeClr>
                  </a:solidFill>
                  <a:latin typeface="Corbel" panose="020B0503020204020204" pitchFamily="34" charset="0"/>
                  <a:cs typeface="Calibri" panose="020F0502020204030204" pitchFamily="34" charset="0"/>
                </a:rPr>
                <a:t>www.hepatitisC.uw.edu</a:t>
              </a:r>
              <a:endParaRPr lang="en-US" sz="1050" dirty="0">
                <a:solidFill>
                  <a:schemeClr val="tx1">
                    <a:lumMod val="75000"/>
                    <a:lumOff val="25000"/>
                  </a:schemeClr>
                </a:solidFill>
                <a:latin typeface="Corbel" panose="020B050302020402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 with logo">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7"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a:off x="-9768" y="12"/>
            <a:ext cx="9162286" cy="1728216"/>
          </a:xfrm>
          <a:prstGeom prst="rect">
            <a:avLst/>
          </a:prstGeom>
        </p:spPr>
      </p:pic>
      <p:pic>
        <p:nvPicPr>
          <p:cNvPr id="15"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flipV="1">
            <a:off x="-9768" y="1719655"/>
            <a:ext cx="9162286" cy="1728216"/>
          </a:xfrm>
          <a:prstGeom prst="rect">
            <a:avLst/>
          </a:prstGeom>
        </p:spPr>
      </p:pic>
      <p:pic>
        <p:nvPicPr>
          <p:cNvPr id="18" name="Art band"/>
          <p:cNvPicPr>
            <a:picLocks/>
          </p:cNvPicPr>
          <p:nvPr userDrawn="1"/>
        </p:nvPicPr>
        <p:blipFill>
          <a:blip r:embed="rId2">
            <a:extLst>
              <a:ext uri="{28A0092B-C50C-407E-A947-70E740481C1C}">
                <a14:useLocalDpi xmlns:a14="http://schemas.microsoft.com/office/drawing/2010/main"/>
              </a:ext>
            </a:extLst>
          </a:blip>
          <a:stretch>
            <a:fillRect/>
          </a:stretch>
        </p:blipFill>
        <p:spPr>
          <a:xfrm flipH="1">
            <a:off x="-9768" y="3437819"/>
            <a:ext cx="9162286" cy="1714500"/>
          </a:xfrm>
          <a:prstGeom prst="rect">
            <a:avLst/>
          </a:prstGeom>
        </p:spPr>
      </p:pic>
      <p:sp>
        <p:nvSpPr>
          <p:cNvPr id="19" name="header whiteout"/>
          <p:cNvSpPr/>
          <p:nvPr userDrawn="1"/>
        </p:nvSpPr>
        <p:spPr>
          <a:xfrm>
            <a:off x="0" y="0"/>
            <a:ext cx="9162288" cy="5169282"/>
          </a:xfrm>
          <a:prstGeom prst="rect">
            <a:avLst/>
          </a:prstGeom>
          <a:gradFill flip="none" rotWithShape="1">
            <a:gsLst>
              <a:gs pos="0">
                <a:srgbClr val="124073">
                  <a:alpha val="12000"/>
                </a:srgbClr>
              </a:gs>
              <a:gs pos="100000">
                <a:srgbClr val="124073">
                  <a:alpha val="7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12406A"/>
              </a:solidFill>
              <a:latin typeface="Arial"/>
            </a:endParaRPr>
          </a:p>
        </p:txBody>
      </p:sp>
    </p:spTree>
    <p:extLst>
      <p:ext uri="{BB962C8B-B14F-4D97-AF65-F5344CB8AC3E}">
        <p14:creationId xmlns:p14="http://schemas.microsoft.com/office/powerpoint/2010/main" val="386979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White with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658E2C-841F-2BA4-B375-A6E3ACABE37C}"/>
              </a:ext>
            </a:extLst>
          </p:cNvPr>
          <p:cNvPicPr>
            <a:picLocks noChangeAspect="1"/>
          </p:cNvPicPr>
          <p:nvPr userDrawn="1"/>
        </p:nvPicPr>
        <p:blipFill>
          <a:blip r:embed="rId2"/>
          <a:stretch>
            <a:fillRect/>
          </a:stretch>
        </p:blipFill>
        <p:spPr>
          <a:xfrm>
            <a:off x="8130186" y="4829794"/>
            <a:ext cx="914400" cy="268185"/>
          </a:xfrm>
          <a:prstGeom prst="rect">
            <a:avLst/>
          </a:prstGeom>
        </p:spPr>
      </p:pic>
    </p:spTree>
    <p:extLst>
      <p:ext uri="{BB962C8B-B14F-4D97-AF65-F5344CB8AC3E}">
        <p14:creationId xmlns:p14="http://schemas.microsoft.com/office/powerpoint/2010/main" val="55387835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34422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
        <p:nvSpPr>
          <p:cNvPr id="11" name="TextBox 10">
            <a:extLst>
              <a:ext uri="{FF2B5EF4-FFF2-40B4-BE49-F238E27FC236}">
                <a16:creationId xmlns:a16="http://schemas.microsoft.com/office/drawing/2014/main" id="{C78746E0-C15F-CF49-965C-41A0CD08B991}"/>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no logo: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36367565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34" r:id="rId8"/>
    <p:sldLayoutId id="2147483703" r:id="rId9"/>
    <p:sldLayoutId id="2147483723" r:id="rId10"/>
    <p:sldLayoutId id="2147483729" r:id="rId11"/>
    <p:sldLayoutId id="2147483730" r:id="rId12"/>
    <p:sldLayoutId id="2147483727" r:id="rId13"/>
    <p:sldLayoutId id="2147483695" r:id="rId14"/>
    <p:sldLayoutId id="2147483697" r:id="rId15"/>
    <p:sldLayoutId id="2147483725" r:id="rId16"/>
    <p:sldLayoutId id="2147483698" r:id="rId17"/>
    <p:sldLayoutId id="2147483704" r:id="rId18"/>
    <p:sldLayoutId id="2147483724" r:id="rId19"/>
    <p:sldLayoutId id="2147483705" r:id="rId20"/>
    <p:sldLayoutId id="2147483732" r:id="rId21"/>
    <p:sldLayoutId id="2147483696" r:id="rId22"/>
    <p:sldLayoutId id="2147483726" r:id="rId23"/>
    <p:sldLayoutId id="2147483707" r:id="rId24"/>
    <p:sldLayoutId id="2147483733" r:id="rId25"/>
    <p:sldLayoutId id="2147483708" r:id="rId26"/>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D92-64D3-2D1A-6CA2-B4B2FFEC2228}"/>
              </a:ext>
            </a:extLst>
          </p:cNvPr>
          <p:cNvSpPr>
            <a:spLocks noGrp="1"/>
          </p:cNvSpPr>
          <p:nvPr>
            <p:ph type="ctrTitle"/>
          </p:nvPr>
        </p:nvSpPr>
        <p:spPr/>
        <p:txBody>
          <a:bodyPr>
            <a:normAutofit/>
          </a:bodyPr>
          <a:lstStyle/>
          <a:p>
            <a:r>
              <a:rPr lang="en-US" sz="2800" dirty="0"/>
              <a:t>Hepatitis C Virus Screening and Diagnosis</a:t>
            </a:r>
          </a:p>
        </p:txBody>
      </p:sp>
      <p:sp>
        <p:nvSpPr>
          <p:cNvPr id="3" name="Text Placeholder 2">
            <a:extLst>
              <a:ext uri="{FF2B5EF4-FFF2-40B4-BE49-F238E27FC236}">
                <a16:creationId xmlns:a16="http://schemas.microsoft.com/office/drawing/2014/main" id="{2F872290-6F56-9952-4A78-70D9A6C81815}"/>
              </a:ext>
            </a:extLst>
          </p:cNvPr>
          <p:cNvSpPr>
            <a:spLocks noGrp="1"/>
          </p:cNvSpPr>
          <p:nvPr>
            <p:ph type="body" sz="quarter" idx="18"/>
          </p:nvPr>
        </p:nvSpPr>
        <p:spPr/>
        <p:txBody>
          <a:bodyPr/>
          <a:lstStyle/>
          <a:p>
            <a:r>
              <a:rPr lang="en-US" dirty="0"/>
              <a:t>Maria Corcorran, MD, MPH</a:t>
            </a:r>
          </a:p>
          <a:p>
            <a:r>
              <a:rPr lang="en-US" sz="1400" dirty="0"/>
              <a:t>Associate Editor, Hepatitis B Online and Hepatitis C Online</a:t>
            </a:r>
          </a:p>
          <a:p>
            <a:r>
              <a:rPr lang="en-US" sz="1400" dirty="0"/>
              <a:t>Assistant Professor</a:t>
            </a:r>
          </a:p>
          <a:p>
            <a:r>
              <a:rPr lang="en-US" sz="1400" dirty="0"/>
              <a:t>Division of Allergy and Infectious Diseases</a:t>
            </a:r>
          </a:p>
          <a:p>
            <a:r>
              <a:rPr lang="en-US" sz="1400" dirty="0"/>
              <a:t>University of Washington</a:t>
            </a:r>
          </a:p>
        </p:txBody>
      </p:sp>
      <p:sp>
        <p:nvSpPr>
          <p:cNvPr id="4" name="Text Placeholder 3">
            <a:extLst>
              <a:ext uri="{FF2B5EF4-FFF2-40B4-BE49-F238E27FC236}">
                <a16:creationId xmlns:a16="http://schemas.microsoft.com/office/drawing/2014/main" id="{8BF94E72-DF3D-E15A-E1F5-0291DE53CFA1}"/>
              </a:ext>
            </a:extLst>
          </p:cNvPr>
          <p:cNvSpPr>
            <a:spLocks noGrp="1"/>
          </p:cNvSpPr>
          <p:nvPr>
            <p:ph type="body" sz="quarter" idx="14"/>
          </p:nvPr>
        </p:nvSpPr>
        <p:spPr/>
        <p:txBody>
          <a:bodyPr/>
          <a:lstStyle/>
          <a:p>
            <a:r>
              <a:rPr lang="en-US" dirty="0"/>
              <a:t>Last updated: September 6, 2023</a:t>
            </a:r>
          </a:p>
        </p:txBody>
      </p:sp>
    </p:spTree>
    <p:extLst>
      <p:ext uri="{BB962C8B-B14F-4D97-AF65-F5344CB8AC3E}">
        <p14:creationId xmlns:p14="http://schemas.microsoft.com/office/powerpoint/2010/main" val="2892181304"/>
      </p:ext>
    </p:extLst>
  </p:cSld>
  <p:clrMapOvr>
    <a:masterClrMapping/>
  </p:clrMapOvr>
  <p:transition spd="slow" advTm="1274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DFD95A-0EB0-334A-B26C-11CD014DA4D8}"/>
              </a:ext>
            </a:extLst>
          </p:cNvPr>
          <p:cNvSpPr>
            <a:spLocks noGrp="1"/>
          </p:cNvSpPr>
          <p:nvPr>
            <p:ph type="title"/>
          </p:nvPr>
        </p:nvSpPr>
        <p:spPr/>
        <p:txBody>
          <a:bodyPr/>
          <a:lstStyle/>
          <a:p>
            <a:r>
              <a:rPr lang="en-US" dirty="0"/>
              <a:t>Key Messages for Persons Newly Diagnosed with HCV</a:t>
            </a:r>
          </a:p>
        </p:txBody>
      </p:sp>
      <p:sp>
        <p:nvSpPr>
          <p:cNvPr id="9" name="Content Placeholder 8">
            <a:extLst>
              <a:ext uri="{FF2B5EF4-FFF2-40B4-BE49-F238E27FC236}">
                <a16:creationId xmlns:a16="http://schemas.microsoft.com/office/drawing/2014/main" id="{E38B8BEE-8424-1F43-B703-8576E2002F22}"/>
              </a:ext>
            </a:extLst>
          </p:cNvPr>
          <p:cNvSpPr>
            <a:spLocks noGrp="1"/>
          </p:cNvSpPr>
          <p:nvPr>
            <p:ph sz="half" idx="2"/>
          </p:nvPr>
        </p:nvSpPr>
        <p:spPr/>
        <p:txBody>
          <a:bodyPr>
            <a:normAutofit/>
          </a:bodyPr>
          <a:lstStyle/>
          <a:p>
            <a:pPr>
              <a:lnSpc>
                <a:spcPts val="1800"/>
              </a:lnSpc>
            </a:pPr>
            <a:r>
              <a:rPr lang="en-US" sz="1600" dirty="0"/>
              <a:t>Contact a healthcare provider to discuss HCV treatment.</a:t>
            </a:r>
          </a:p>
          <a:p>
            <a:pPr lvl="1">
              <a:lnSpc>
                <a:spcPts val="1800"/>
              </a:lnSpc>
            </a:pPr>
            <a:r>
              <a:rPr lang="en-US" sz="1600" dirty="0"/>
              <a:t>e.g., primary care clinician or a liver or infectious disease specialist</a:t>
            </a:r>
          </a:p>
          <a:p>
            <a:pPr>
              <a:lnSpc>
                <a:spcPts val="1800"/>
              </a:lnSpc>
            </a:pPr>
            <a:r>
              <a:rPr lang="en-US" sz="1600" dirty="0"/>
              <a:t>Protect the liver from further harm by:</a:t>
            </a:r>
          </a:p>
          <a:p>
            <a:pPr lvl="1">
              <a:lnSpc>
                <a:spcPts val="1800"/>
              </a:lnSpc>
            </a:pPr>
            <a:r>
              <a:rPr lang="en-US" sz="1600" dirty="0"/>
              <a:t>Considering HAV and HBV vaccination</a:t>
            </a:r>
          </a:p>
          <a:p>
            <a:pPr lvl="1">
              <a:lnSpc>
                <a:spcPts val="1800"/>
              </a:lnSpc>
            </a:pPr>
            <a:r>
              <a:rPr lang="en-US" sz="1600" dirty="0"/>
              <a:t>Reduce or discontinue alcohol consumption</a:t>
            </a:r>
          </a:p>
          <a:p>
            <a:pPr lvl="1">
              <a:lnSpc>
                <a:spcPts val="1800"/>
              </a:lnSpc>
            </a:pPr>
            <a:r>
              <a:rPr lang="en-US" sz="1600" dirty="0"/>
              <a:t>Avoid new medications or supplements without first discussing with a healthcare provider</a:t>
            </a:r>
          </a:p>
          <a:p>
            <a:pPr lvl="1">
              <a:lnSpc>
                <a:spcPts val="1800"/>
              </a:lnSpc>
            </a:pPr>
            <a:r>
              <a:rPr lang="en-US" sz="1600" dirty="0"/>
              <a:t>Consider weight management or loosing weigh for persons with a BMI ≥25kg/m</a:t>
            </a:r>
            <a:r>
              <a:rPr lang="en-US" sz="1600" baseline="30000" dirty="0"/>
              <a:t>2</a:t>
            </a:r>
          </a:p>
          <a:p>
            <a:pPr>
              <a:lnSpc>
                <a:spcPts val="1800"/>
              </a:lnSpc>
            </a:pPr>
            <a:r>
              <a:rPr lang="en-US" sz="1600" dirty="0"/>
              <a:t>Minimize the risk of transmission to others:</a:t>
            </a:r>
          </a:p>
          <a:p>
            <a:pPr lvl="1">
              <a:lnSpc>
                <a:spcPts val="1800"/>
              </a:lnSpc>
            </a:pPr>
            <a:r>
              <a:rPr lang="en-US" sz="1600" dirty="0"/>
              <a:t>Do not share needles, injection works or other personal hygiene equipment that may be contaminated with blood (e.g., razors, toothbrushes)</a:t>
            </a:r>
          </a:p>
          <a:p>
            <a:pPr lvl="1">
              <a:lnSpc>
                <a:spcPts val="1800"/>
              </a:lnSpc>
            </a:pPr>
            <a:r>
              <a:rPr lang="en-US" sz="1600" dirty="0"/>
              <a:t>Do not donate blood, tissue, or semen </a:t>
            </a:r>
          </a:p>
        </p:txBody>
      </p:sp>
      <p:sp>
        <p:nvSpPr>
          <p:cNvPr id="10" name="Text Placeholder 9">
            <a:extLst>
              <a:ext uri="{FF2B5EF4-FFF2-40B4-BE49-F238E27FC236}">
                <a16:creationId xmlns:a16="http://schemas.microsoft.com/office/drawing/2014/main" id="{668792A5-1614-5442-A7BF-05EC31884A5B}"/>
              </a:ext>
            </a:extLst>
          </p:cNvPr>
          <p:cNvSpPr>
            <a:spLocks noGrp="1"/>
          </p:cNvSpPr>
          <p:nvPr>
            <p:ph type="body" sz="quarter" idx="14"/>
          </p:nvPr>
        </p:nvSpPr>
        <p:spPr/>
        <p:txBody>
          <a:bodyPr/>
          <a:lstStyle/>
          <a:p>
            <a:r>
              <a:rPr lang="en-US" sz="800" b="0" i="0" dirty="0">
                <a:solidFill>
                  <a:schemeClr val="bg2"/>
                </a:solidFill>
                <a:effectLst/>
                <a:latin typeface="Open Sans Light" panose="020B0606030504020204" pitchFamily="34" charset="0"/>
              </a:rPr>
              <a:t> Source: Smith BD, et al. MMWR </a:t>
            </a:r>
            <a:r>
              <a:rPr lang="en-US" sz="800" b="0" i="0" dirty="0" err="1">
                <a:solidFill>
                  <a:schemeClr val="bg2"/>
                </a:solidFill>
                <a:effectLst/>
                <a:latin typeface="Open Sans Light" panose="020B0606030504020204" pitchFamily="34" charset="0"/>
              </a:rPr>
              <a:t>Recomm</a:t>
            </a:r>
            <a:r>
              <a:rPr lang="en-US" sz="800" b="0" i="0" dirty="0">
                <a:solidFill>
                  <a:schemeClr val="bg2"/>
                </a:solidFill>
                <a:effectLst/>
                <a:latin typeface="Open Sans Light" panose="020B0606030504020204" pitchFamily="34" charset="0"/>
              </a:rPr>
              <a:t> Rep. 2012;61:1-32.</a:t>
            </a:r>
            <a:endParaRPr lang="en-US" sz="800" dirty="0">
              <a:solidFill>
                <a:schemeClr val="bg2"/>
              </a:solidFill>
            </a:endParaRPr>
          </a:p>
        </p:txBody>
      </p:sp>
    </p:spTree>
    <p:extLst>
      <p:ext uri="{BB962C8B-B14F-4D97-AF65-F5344CB8AC3E}">
        <p14:creationId xmlns:p14="http://schemas.microsoft.com/office/powerpoint/2010/main" val="1859986337"/>
      </p:ext>
    </p:extLst>
  </p:cSld>
  <p:clrMapOvr>
    <a:masterClrMapping/>
  </p:clrMapOvr>
  <p:transition spd="slow" advTm="6034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1E89A-CF99-E34E-B6AF-E4C49466652F}"/>
              </a:ext>
            </a:extLst>
          </p:cNvPr>
          <p:cNvPicPr>
            <a:picLocks noChangeAspect="1"/>
          </p:cNvPicPr>
          <p:nvPr/>
        </p:nvPicPr>
        <p:blipFill>
          <a:blip r:embed="rId3"/>
          <a:stretch>
            <a:fillRect/>
          </a:stretch>
        </p:blipFill>
        <p:spPr>
          <a:xfrm>
            <a:off x="347869" y="0"/>
            <a:ext cx="8448261" cy="5143500"/>
          </a:xfrm>
          <a:prstGeom prst="rect">
            <a:avLst/>
          </a:prstGeom>
        </p:spPr>
      </p:pic>
    </p:spTree>
    <p:extLst>
      <p:ext uri="{BB962C8B-B14F-4D97-AF65-F5344CB8AC3E}">
        <p14:creationId xmlns:p14="http://schemas.microsoft.com/office/powerpoint/2010/main" val="3270681107"/>
      </p:ext>
    </p:extLst>
  </p:cSld>
  <p:clrMapOvr>
    <a:masterClrMapping/>
  </p:clrMapOvr>
  <mc:AlternateContent xmlns:mc="http://schemas.openxmlformats.org/markup-compatibility/2006" xmlns:p14="http://schemas.microsoft.com/office/powerpoint/2010/main">
    <mc:Choice Requires="p14">
      <p:transition p14:dur="0" advTm="12710"/>
    </mc:Choice>
    <mc:Fallback xmlns="">
      <p:transition advTm="127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6984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6053-F456-A545-A3B3-06BA43306B00}"/>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DE1259FA-750F-7F4B-9D2A-113B18581E2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F8EA2BDB-E8A9-5E4C-8BC5-1A339A02409C}"/>
              </a:ext>
            </a:extLst>
          </p:cNvPr>
          <p:cNvSpPr>
            <a:spLocks noGrp="1"/>
          </p:cNvSpPr>
          <p:nvPr>
            <p:ph sz="half" idx="2"/>
          </p:nvPr>
        </p:nvSpPr>
        <p:spPr/>
        <p:txBody>
          <a:bodyPr/>
          <a:lstStyle/>
          <a:p>
            <a:r>
              <a:rPr lang="en-US" dirty="0"/>
              <a:t>Dr. Corcorran does not have any disclosures. </a:t>
            </a:r>
          </a:p>
        </p:txBody>
      </p:sp>
    </p:spTree>
    <p:extLst>
      <p:ext uri="{BB962C8B-B14F-4D97-AF65-F5344CB8AC3E}">
        <p14:creationId xmlns:p14="http://schemas.microsoft.com/office/powerpoint/2010/main" val="27295063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B2E7-C6C3-2545-95D4-E76F572346E3}"/>
              </a:ext>
            </a:extLst>
          </p:cNvPr>
          <p:cNvSpPr>
            <a:spLocks noGrp="1"/>
          </p:cNvSpPr>
          <p:nvPr>
            <p:ph type="title"/>
          </p:nvPr>
        </p:nvSpPr>
        <p:spPr/>
        <p:txBody>
          <a:bodyPr/>
          <a:lstStyle/>
          <a:p>
            <a:r>
              <a:rPr lang="en-US" dirty="0"/>
              <a:t>CDC Recommendations for HCV Screening</a:t>
            </a:r>
          </a:p>
        </p:txBody>
      </p:sp>
      <p:sp>
        <p:nvSpPr>
          <p:cNvPr id="4" name="Content Placeholder 3">
            <a:extLst>
              <a:ext uri="{FF2B5EF4-FFF2-40B4-BE49-F238E27FC236}">
                <a16:creationId xmlns:a16="http://schemas.microsoft.com/office/drawing/2014/main" id="{5CFB2AA1-FECF-FF4C-9AAB-BF98558627FD}"/>
              </a:ext>
            </a:extLst>
          </p:cNvPr>
          <p:cNvSpPr>
            <a:spLocks noGrp="1"/>
          </p:cNvSpPr>
          <p:nvPr>
            <p:ph sz="half" idx="2"/>
          </p:nvPr>
        </p:nvSpPr>
        <p:spPr/>
        <p:txBody>
          <a:bodyPr>
            <a:normAutofit lnSpcReduction="10000"/>
          </a:bodyPr>
          <a:lstStyle/>
          <a:p>
            <a:r>
              <a:rPr lang="en-US" b="1" u="sng" dirty="0"/>
              <a:t>Universal HCV screening for all adults</a:t>
            </a:r>
            <a:r>
              <a:rPr lang="en-US" b="1" dirty="0"/>
              <a:t> ≥18 years of age, regardless of risk factors.</a:t>
            </a:r>
            <a:r>
              <a:rPr lang="en-US" b="1" baseline="30000" dirty="0"/>
              <a:t>*</a:t>
            </a:r>
            <a:endParaRPr lang="en-US" b="1" dirty="0"/>
          </a:p>
          <a:p>
            <a:r>
              <a:rPr lang="en-US" dirty="0"/>
              <a:t>HCV screening for all pregnant persons during each pregnancy.</a:t>
            </a:r>
            <a:r>
              <a:rPr lang="en-US" baseline="30000" dirty="0"/>
              <a:t> *</a:t>
            </a:r>
            <a:endParaRPr lang="en-US" dirty="0"/>
          </a:p>
          <a:p>
            <a:r>
              <a:rPr lang="en-US" dirty="0"/>
              <a:t>One-time HCV testing, regardless of age, for persons with recognized risk factors or exposures.</a:t>
            </a:r>
          </a:p>
          <a:p>
            <a:r>
              <a:rPr lang="en-US" dirty="0"/>
              <a:t>Routine periodic testing for persons with ongoing risk factors for HCV.</a:t>
            </a:r>
          </a:p>
          <a:p>
            <a:r>
              <a:rPr lang="en-US" dirty="0"/>
              <a:t>Any person who requests HCV screening.</a:t>
            </a:r>
          </a:p>
          <a:p>
            <a:endParaRPr lang="en-US" dirty="0"/>
          </a:p>
          <a:p>
            <a:pPr marL="34290" indent="0">
              <a:buNone/>
            </a:pPr>
            <a:r>
              <a:rPr lang="en-US" sz="1050" dirty="0"/>
              <a:t>*Except for in settings where the prevalence of HCV RNA-positivity is &lt;0.1%</a:t>
            </a:r>
          </a:p>
        </p:txBody>
      </p:sp>
      <p:sp>
        <p:nvSpPr>
          <p:cNvPr id="7" name="Text Placeholder 6">
            <a:extLst>
              <a:ext uri="{FF2B5EF4-FFF2-40B4-BE49-F238E27FC236}">
                <a16:creationId xmlns:a16="http://schemas.microsoft.com/office/drawing/2014/main" id="{34844AEC-1E86-A012-E403-21EE91E59B65}"/>
              </a:ext>
            </a:extLst>
          </p:cNvPr>
          <p:cNvSpPr>
            <a:spLocks noGrp="1"/>
          </p:cNvSpPr>
          <p:nvPr>
            <p:ph type="body" sz="quarter" idx="14"/>
          </p:nvPr>
        </p:nvSpPr>
        <p:spPr/>
        <p:txBody>
          <a:bodyPr/>
          <a:lstStyle/>
          <a:p>
            <a:r>
              <a:rPr lang="en-US" sz="1050" b="0" i="0" dirty="0">
                <a:solidFill>
                  <a:schemeClr val="bg2"/>
                </a:solidFill>
                <a:effectLst/>
                <a:latin typeface="Arial" panose="020B0604020202020204" pitchFamily="34" charset="0"/>
                <a:cs typeface="Arial" panose="020B0604020202020204" pitchFamily="34" charset="0"/>
              </a:rPr>
              <a:t>Source: </a:t>
            </a:r>
            <a:r>
              <a:rPr lang="en-US" sz="1050" b="0" i="0" dirty="0" err="1">
                <a:solidFill>
                  <a:schemeClr val="bg2"/>
                </a:solidFill>
                <a:effectLst/>
                <a:latin typeface="Arial" panose="020B0604020202020204" pitchFamily="34" charset="0"/>
                <a:cs typeface="Arial" panose="020B0604020202020204" pitchFamily="34" charset="0"/>
              </a:rPr>
              <a:t>Schillie</a:t>
            </a:r>
            <a:r>
              <a:rPr lang="en-US" sz="1050" b="0" i="0" dirty="0">
                <a:solidFill>
                  <a:schemeClr val="bg2"/>
                </a:solidFill>
                <a:effectLst/>
                <a:latin typeface="Arial" panose="020B0604020202020204" pitchFamily="34" charset="0"/>
                <a:cs typeface="Arial" panose="020B0604020202020204" pitchFamily="34" charset="0"/>
              </a:rPr>
              <a:t> S, et al. MMWR </a:t>
            </a:r>
            <a:r>
              <a:rPr lang="en-US" sz="1050" b="0" i="0" dirty="0" err="1">
                <a:solidFill>
                  <a:schemeClr val="bg2"/>
                </a:solidFill>
                <a:effectLst/>
                <a:latin typeface="Arial" panose="020B0604020202020204" pitchFamily="34" charset="0"/>
                <a:cs typeface="Arial" panose="020B0604020202020204" pitchFamily="34" charset="0"/>
              </a:rPr>
              <a:t>Recomm</a:t>
            </a:r>
            <a:r>
              <a:rPr lang="en-US" sz="1050" b="0" i="0" dirty="0">
                <a:solidFill>
                  <a:schemeClr val="bg2"/>
                </a:solidFill>
                <a:effectLst/>
                <a:latin typeface="Arial" panose="020B0604020202020204" pitchFamily="34" charset="0"/>
                <a:cs typeface="Arial" panose="020B0604020202020204" pitchFamily="34" charset="0"/>
              </a:rPr>
              <a:t> Rep. 2020;69:1-17.</a:t>
            </a:r>
          </a:p>
        </p:txBody>
      </p:sp>
    </p:spTree>
    <p:extLst>
      <p:ext uri="{BB962C8B-B14F-4D97-AF65-F5344CB8AC3E}">
        <p14:creationId xmlns:p14="http://schemas.microsoft.com/office/powerpoint/2010/main" val="3021219181"/>
      </p:ext>
    </p:extLst>
  </p:cSld>
  <p:clrMapOvr>
    <a:masterClrMapping/>
  </p:clrMapOvr>
  <p:transition spd="slow" advTm="4792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8D2-7504-D640-BBA1-5DC469D16391}"/>
              </a:ext>
            </a:extLst>
          </p:cNvPr>
          <p:cNvSpPr>
            <a:spLocks noGrp="1"/>
          </p:cNvSpPr>
          <p:nvPr>
            <p:ph type="title"/>
          </p:nvPr>
        </p:nvSpPr>
        <p:spPr/>
        <p:txBody>
          <a:bodyPr>
            <a:normAutofit fontScale="90000"/>
          </a:bodyPr>
          <a:lstStyle/>
          <a:p>
            <a:r>
              <a:rPr lang="en-US" dirty="0"/>
              <a:t>CDC Recommendations for Risk Factor or Exposure-based Testing</a:t>
            </a:r>
          </a:p>
        </p:txBody>
      </p:sp>
      <p:sp>
        <p:nvSpPr>
          <p:cNvPr id="4" name="Content Placeholder 3">
            <a:extLst>
              <a:ext uri="{FF2B5EF4-FFF2-40B4-BE49-F238E27FC236}">
                <a16:creationId xmlns:a16="http://schemas.microsoft.com/office/drawing/2014/main" id="{0B62632D-3C18-A24B-917A-8092681903BD}"/>
              </a:ext>
            </a:extLst>
          </p:cNvPr>
          <p:cNvSpPr>
            <a:spLocks noGrp="1"/>
          </p:cNvSpPr>
          <p:nvPr>
            <p:ph sz="half" idx="2"/>
          </p:nvPr>
        </p:nvSpPr>
        <p:spPr/>
        <p:txBody>
          <a:bodyPr>
            <a:normAutofit/>
          </a:bodyPr>
          <a:lstStyle/>
          <a:p>
            <a:pPr marL="34290" indent="0">
              <a:buNone/>
            </a:pPr>
            <a:r>
              <a:rPr lang="en-US" dirty="0"/>
              <a:t>The following groups should undergo one-time HCV testing regardless of age or setting prevalence:</a:t>
            </a:r>
          </a:p>
          <a:p>
            <a:pPr marL="565785" lvl="1" indent="-274320">
              <a:lnSpc>
                <a:spcPts val="1840"/>
              </a:lnSpc>
              <a:spcBef>
                <a:spcPts val="1500"/>
              </a:spcBef>
              <a:buFont typeface="+mj-lt"/>
              <a:buAutoNum type="arabicPeriod"/>
            </a:pPr>
            <a:r>
              <a:rPr lang="en-US" sz="1700" dirty="0"/>
              <a:t>Persons with HIV</a:t>
            </a:r>
          </a:p>
          <a:p>
            <a:pPr marL="565785" lvl="1" indent="-274320">
              <a:lnSpc>
                <a:spcPts val="1840"/>
              </a:lnSpc>
              <a:spcBef>
                <a:spcPts val="900"/>
              </a:spcBef>
              <a:buFont typeface="+mj-lt"/>
              <a:buAutoNum type="arabicPeriod"/>
            </a:pPr>
            <a:r>
              <a:rPr lang="en-US" sz="1700" dirty="0"/>
              <a:t>Persons who have ever injected drugs</a:t>
            </a:r>
          </a:p>
          <a:p>
            <a:pPr marL="565785" lvl="1" indent="-274320">
              <a:lnSpc>
                <a:spcPts val="1840"/>
              </a:lnSpc>
              <a:spcBef>
                <a:spcPts val="900"/>
              </a:spcBef>
              <a:buFont typeface="+mj-lt"/>
              <a:buAutoNum type="arabicPeriod"/>
            </a:pPr>
            <a:r>
              <a:rPr lang="en-US" sz="1700" dirty="0"/>
              <a:t>Prior recipients of transfusions (clotting factors prior to 1987; blood products prior to 1992) or organ transplants (prior to 1992)</a:t>
            </a:r>
          </a:p>
          <a:p>
            <a:pPr marL="565785" lvl="1" indent="-274320">
              <a:lnSpc>
                <a:spcPts val="1840"/>
              </a:lnSpc>
              <a:spcBef>
                <a:spcPts val="900"/>
              </a:spcBef>
              <a:buFont typeface="+mj-lt"/>
              <a:buAutoNum type="arabicPeriod"/>
            </a:pPr>
            <a:r>
              <a:rPr lang="en-US" sz="1700" dirty="0"/>
              <a:t>Healthcare or public safety personnel following needle stick or mucosal exposure</a:t>
            </a:r>
          </a:p>
          <a:p>
            <a:pPr marL="565785" lvl="1" indent="-274320">
              <a:lnSpc>
                <a:spcPts val="1840"/>
              </a:lnSpc>
              <a:spcBef>
                <a:spcPts val="900"/>
              </a:spcBef>
              <a:buFont typeface="+mj-lt"/>
              <a:buAutoNum type="arabicPeriod"/>
            </a:pPr>
            <a:r>
              <a:rPr lang="en-US" sz="1700" dirty="0"/>
              <a:t>Children born to mothers with HCV.</a:t>
            </a:r>
          </a:p>
          <a:p>
            <a:pPr marL="565785" lvl="1" indent="-274320">
              <a:lnSpc>
                <a:spcPts val="1840"/>
              </a:lnSpc>
              <a:spcBef>
                <a:spcPts val="900"/>
              </a:spcBef>
              <a:buFont typeface="+mj-lt"/>
              <a:buAutoNum type="arabicPeriod"/>
            </a:pPr>
            <a:r>
              <a:rPr lang="en-US" sz="1700" dirty="0"/>
              <a:t>Persons with select medical conditions, including persons who ever received maintenance hemodialysis and persons with persistently elevated ALT</a:t>
            </a:r>
          </a:p>
        </p:txBody>
      </p:sp>
      <p:sp>
        <p:nvSpPr>
          <p:cNvPr id="6" name="Text Placeholder 5">
            <a:extLst>
              <a:ext uri="{FF2B5EF4-FFF2-40B4-BE49-F238E27FC236}">
                <a16:creationId xmlns:a16="http://schemas.microsoft.com/office/drawing/2014/main" id="{A1A34235-F2B5-688A-4CAF-6B5EC2FCD6FD}"/>
              </a:ext>
            </a:extLst>
          </p:cNvPr>
          <p:cNvSpPr>
            <a:spLocks noGrp="1"/>
          </p:cNvSpPr>
          <p:nvPr>
            <p:ph type="body" sz="quarter" idx="14"/>
          </p:nvPr>
        </p:nvSpPr>
        <p:spPr/>
        <p:txBody>
          <a:bodyPr/>
          <a:lstStyle/>
          <a:p>
            <a:r>
              <a:rPr lang="en-US" sz="1050" b="0" i="0" dirty="0">
                <a:solidFill>
                  <a:schemeClr val="bg2"/>
                </a:solidFill>
                <a:effectLst/>
                <a:latin typeface="Arial" panose="020B0604020202020204" pitchFamily="34" charset="0"/>
                <a:cs typeface="Arial" panose="020B0604020202020204" pitchFamily="34" charset="0"/>
              </a:rPr>
              <a:t>Source: </a:t>
            </a:r>
            <a:r>
              <a:rPr lang="en-US" sz="1050" b="0" i="0" dirty="0" err="1">
                <a:solidFill>
                  <a:schemeClr val="bg2"/>
                </a:solidFill>
                <a:effectLst/>
                <a:latin typeface="Arial" panose="020B0604020202020204" pitchFamily="34" charset="0"/>
                <a:cs typeface="Arial" panose="020B0604020202020204" pitchFamily="34" charset="0"/>
              </a:rPr>
              <a:t>Schillie</a:t>
            </a:r>
            <a:r>
              <a:rPr lang="en-US" sz="1050" b="0" i="0" dirty="0">
                <a:solidFill>
                  <a:schemeClr val="bg2"/>
                </a:solidFill>
                <a:effectLst/>
                <a:latin typeface="Arial" panose="020B0604020202020204" pitchFamily="34" charset="0"/>
                <a:cs typeface="Arial" panose="020B0604020202020204" pitchFamily="34" charset="0"/>
              </a:rPr>
              <a:t> S, et al. MMWR </a:t>
            </a:r>
            <a:r>
              <a:rPr lang="en-US" sz="1050" b="0" i="0" dirty="0" err="1">
                <a:solidFill>
                  <a:schemeClr val="bg2"/>
                </a:solidFill>
                <a:effectLst/>
                <a:latin typeface="Arial" panose="020B0604020202020204" pitchFamily="34" charset="0"/>
                <a:cs typeface="Arial" panose="020B0604020202020204" pitchFamily="34" charset="0"/>
              </a:rPr>
              <a:t>Recomm</a:t>
            </a:r>
            <a:r>
              <a:rPr lang="en-US" sz="1050" b="0" i="0" dirty="0">
                <a:solidFill>
                  <a:schemeClr val="bg2"/>
                </a:solidFill>
                <a:effectLst/>
                <a:latin typeface="Arial" panose="020B0604020202020204" pitchFamily="34" charset="0"/>
                <a:cs typeface="Arial" panose="020B0604020202020204" pitchFamily="34" charset="0"/>
              </a:rPr>
              <a:t> Rep. 2020;69:1-17.</a:t>
            </a:r>
          </a:p>
        </p:txBody>
      </p:sp>
    </p:spTree>
    <p:extLst>
      <p:ext uri="{BB962C8B-B14F-4D97-AF65-F5344CB8AC3E}">
        <p14:creationId xmlns:p14="http://schemas.microsoft.com/office/powerpoint/2010/main" val="2440583159"/>
      </p:ext>
    </p:extLst>
  </p:cSld>
  <p:clrMapOvr>
    <a:masterClrMapping/>
  </p:clrMapOvr>
  <p:transition spd="slow" advTm="4389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BEBA-7ECC-E844-803E-A450242A68A9}"/>
              </a:ext>
            </a:extLst>
          </p:cNvPr>
          <p:cNvSpPr>
            <a:spLocks noGrp="1"/>
          </p:cNvSpPr>
          <p:nvPr>
            <p:ph type="title"/>
          </p:nvPr>
        </p:nvSpPr>
        <p:spPr/>
        <p:txBody>
          <a:bodyPr>
            <a:normAutofit fontScale="90000"/>
          </a:bodyPr>
          <a:lstStyle/>
          <a:p>
            <a:r>
              <a:rPr lang="en-US" dirty="0"/>
              <a:t>CDC Recommendations for Repeat Periodic HCV Testing in Persons with Ongoing Risk Factors</a:t>
            </a:r>
          </a:p>
        </p:txBody>
      </p:sp>
      <p:sp>
        <p:nvSpPr>
          <p:cNvPr id="5" name="Text Placeholder 4">
            <a:extLst>
              <a:ext uri="{FF2B5EF4-FFF2-40B4-BE49-F238E27FC236}">
                <a16:creationId xmlns:a16="http://schemas.microsoft.com/office/drawing/2014/main" id="{ECCBFB06-2D66-584C-9923-23689AE9B71D}"/>
              </a:ext>
            </a:extLst>
          </p:cNvPr>
          <p:cNvSpPr>
            <a:spLocks noGrp="1"/>
          </p:cNvSpPr>
          <p:nvPr>
            <p:ph type="body" sz="quarter" idx="14"/>
          </p:nvPr>
        </p:nvSpPr>
        <p:spPr/>
        <p:txBody>
          <a:bodyPr/>
          <a:lstStyle/>
          <a:p>
            <a:r>
              <a:rPr lang="en-US" sz="1050" b="0" i="0" dirty="0">
                <a:solidFill>
                  <a:schemeClr val="bg2"/>
                </a:solidFill>
                <a:effectLst/>
                <a:latin typeface="Arial" panose="020B0604020202020204" pitchFamily="34" charset="0"/>
                <a:cs typeface="Arial" panose="020B0604020202020204" pitchFamily="34" charset="0"/>
              </a:rPr>
              <a:t>Source: </a:t>
            </a:r>
            <a:r>
              <a:rPr lang="en-US" sz="1050" b="0" i="0" dirty="0" err="1">
                <a:solidFill>
                  <a:schemeClr val="bg2"/>
                </a:solidFill>
                <a:effectLst/>
                <a:latin typeface="Arial" panose="020B0604020202020204" pitchFamily="34" charset="0"/>
                <a:cs typeface="Arial" panose="020B0604020202020204" pitchFamily="34" charset="0"/>
              </a:rPr>
              <a:t>Schillie</a:t>
            </a:r>
            <a:r>
              <a:rPr lang="en-US" sz="1050" b="0" i="0" dirty="0">
                <a:solidFill>
                  <a:schemeClr val="bg2"/>
                </a:solidFill>
                <a:effectLst/>
                <a:latin typeface="Arial" panose="020B0604020202020204" pitchFamily="34" charset="0"/>
                <a:cs typeface="Arial" panose="020B0604020202020204" pitchFamily="34" charset="0"/>
              </a:rPr>
              <a:t> S, et al. MMWR </a:t>
            </a:r>
            <a:r>
              <a:rPr lang="en-US" sz="1050" b="0" i="0" dirty="0" err="1">
                <a:solidFill>
                  <a:schemeClr val="bg2"/>
                </a:solidFill>
                <a:effectLst/>
                <a:latin typeface="Arial" panose="020B0604020202020204" pitchFamily="34" charset="0"/>
                <a:cs typeface="Arial" panose="020B0604020202020204" pitchFamily="34" charset="0"/>
              </a:rPr>
              <a:t>Recomm</a:t>
            </a:r>
            <a:r>
              <a:rPr lang="en-US" sz="1050" b="0" i="0" dirty="0">
                <a:solidFill>
                  <a:schemeClr val="bg2"/>
                </a:solidFill>
                <a:effectLst/>
                <a:latin typeface="Arial" panose="020B0604020202020204" pitchFamily="34" charset="0"/>
                <a:cs typeface="Arial" panose="020B0604020202020204" pitchFamily="34" charset="0"/>
              </a:rPr>
              <a:t> Rep. 2020;69:1-17.</a:t>
            </a:r>
          </a:p>
        </p:txBody>
      </p:sp>
      <p:sp>
        <p:nvSpPr>
          <p:cNvPr id="4" name="Content Placeholder 3">
            <a:extLst>
              <a:ext uri="{FF2B5EF4-FFF2-40B4-BE49-F238E27FC236}">
                <a16:creationId xmlns:a16="http://schemas.microsoft.com/office/drawing/2014/main" id="{D9604FF0-F1A4-174E-8F69-13742976EE4A}"/>
              </a:ext>
            </a:extLst>
          </p:cNvPr>
          <p:cNvSpPr>
            <a:spLocks noGrp="1"/>
          </p:cNvSpPr>
          <p:nvPr>
            <p:ph sz="half" idx="2"/>
          </p:nvPr>
        </p:nvSpPr>
        <p:spPr/>
        <p:txBody>
          <a:bodyPr/>
          <a:lstStyle/>
          <a:p>
            <a:pPr marL="34290" indent="0">
              <a:buNone/>
            </a:pPr>
            <a:r>
              <a:rPr lang="en-US" dirty="0"/>
              <a:t>The following groups should undergo repeat periodic testing for HCV, typically performed yearly, while risk for HCV persists: </a:t>
            </a:r>
          </a:p>
          <a:p>
            <a:pPr marL="565785" lvl="1" indent="-274320">
              <a:spcBef>
                <a:spcPts val="2100"/>
              </a:spcBef>
              <a:buFont typeface="+mj-lt"/>
              <a:buAutoNum type="arabicPeriod"/>
            </a:pPr>
            <a:r>
              <a:rPr lang="en-US" sz="1700" dirty="0"/>
              <a:t>Persons who currently inject drugs and share any injection equipment</a:t>
            </a:r>
          </a:p>
          <a:p>
            <a:pPr marL="565785" lvl="1" indent="-274320">
              <a:spcBef>
                <a:spcPts val="900"/>
              </a:spcBef>
              <a:buFont typeface="+mj-lt"/>
              <a:buAutoNum type="arabicPeriod"/>
            </a:pPr>
            <a:r>
              <a:rPr lang="en-US" sz="1700" dirty="0"/>
              <a:t>Persons with select medical conditions, including persons receiving maintenance hemodialysis</a:t>
            </a:r>
          </a:p>
          <a:p>
            <a:pPr lvl="1"/>
            <a:endParaRPr lang="en-US" dirty="0"/>
          </a:p>
        </p:txBody>
      </p:sp>
    </p:spTree>
    <p:extLst>
      <p:ext uri="{BB962C8B-B14F-4D97-AF65-F5344CB8AC3E}">
        <p14:creationId xmlns:p14="http://schemas.microsoft.com/office/powerpoint/2010/main" val="1917487935"/>
      </p:ext>
    </p:extLst>
  </p:cSld>
  <p:clrMapOvr>
    <a:masterClrMapping/>
  </p:clrMapOvr>
  <p:transition spd="slow" advTm="1935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7CF9-0D33-ED45-BAF8-4A716C9A07E5}"/>
              </a:ext>
            </a:extLst>
          </p:cNvPr>
          <p:cNvSpPr>
            <a:spLocks noGrp="1"/>
          </p:cNvSpPr>
          <p:nvPr>
            <p:ph type="title"/>
          </p:nvPr>
        </p:nvSpPr>
        <p:spPr/>
        <p:txBody>
          <a:bodyPr/>
          <a:lstStyle/>
          <a:p>
            <a:r>
              <a:rPr lang="en-US" dirty="0"/>
              <a:t>Additional Testing Recommendations from AASLD/IDSA</a:t>
            </a:r>
          </a:p>
        </p:txBody>
      </p:sp>
      <p:sp>
        <p:nvSpPr>
          <p:cNvPr id="3" name="Text Placeholder 2">
            <a:extLst>
              <a:ext uri="{FF2B5EF4-FFF2-40B4-BE49-F238E27FC236}">
                <a16:creationId xmlns:a16="http://schemas.microsoft.com/office/drawing/2014/main" id="{65BEA811-B172-6C4A-BDE0-7BB4D103F559}"/>
              </a:ext>
            </a:extLst>
          </p:cNvPr>
          <p:cNvSpPr>
            <a:spLocks noGrp="1"/>
          </p:cNvSpPr>
          <p:nvPr>
            <p:ph type="body" sz="quarter" idx="14"/>
          </p:nvPr>
        </p:nvSpPr>
        <p:spPr/>
        <p:txBody>
          <a:bodyPr/>
          <a:lstStyle/>
          <a:p>
            <a:r>
              <a:rPr lang="en-US" dirty="0"/>
              <a:t>Source: AASLD/IDSA Hepatitis C Guidance. https://</a:t>
            </a:r>
            <a:r>
              <a:rPr lang="en-US" dirty="0" err="1"/>
              <a:t>www.hcvguidelines.org</a:t>
            </a:r>
            <a:r>
              <a:rPr lang="en-US" dirty="0"/>
              <a:t>/evaluate/testing-and-linkage</a:t>
            </a:r>
          </a:p>
        </p:txBody>
      </p:sp>
      <p:sp>
        <p:nvSpPr>
          <p:cNvPr id="4" name="Content Placeholder 3">
            <a:extLst>
              <a:ext uri="{FF2B5EF4-FFF2-40B4-BE49-F238E27FC236}">
                <a16:creationId xmlns:a16="http://schemas.microsoft.com/office/drawing/2014/main" id="{4943F64C-A7F6-444F-B787-801227479473}"/>
              </a:ext>
            </a:extLst>
          </p:cNvPr>
          <p:cNvSpPr>
            <a:spLocks noGrp="1"/>
          </p:cNvSpPr>
          <p:nvPr>
            <p:ph sz="half" idx="2"/>
          </p:nvPr>
        </p:nvSpPr>
        <p:spPr/>
        <p:txBody>
          <a:bodyPr>
            <a:normAutofit fontScale="92500" lnSpcReduction="10000"/>
          </a:bodyPr>
          <a:lstStyle/>
          <a:p>
            <a:r>
              <a:rPr lang="en-US" dirty="0"/>
              <a:t>In addition to groups recommended for risk-factor based testing by the CDC, the AASLD/IDSA guidance recommends one-time or periodic repeat testing (depending on persistence of risk) in the following groups:</a:t>
            </a:r>
          </a:p>
          <a:p>
            <a:pPr marL="565785" lvl="1" indent="-274320">
              <a:spcBef>
                <a:spcPts val="900"/>
              </a:spcBef>
              <a:buFont typeface="+mj-lt"/>
              <a:buAutoNum type="arabicPeriod"/>
            </a:pPr>
            <a:r>
              <a:rPr lang="en-US" sz="1800" dirty="0"/>
              <a:t>Persons with intranasal drug use</a:t>
            </a:r>
          </a:p>
          <a:p>
            <a:pPr marL="565785" lvl="1" indent="-274320">
              <a:buFont typeface="+mj-lt"/>
              <a:buAutoNum type="arabicPeriod"/>
            </a:pPr>
            <a:r>
              <a:rPr lang="en-US" sz="1800" dirty="0"/>
              <a:t>Persons using glass crack pipes</a:t>
            </a:r>
          </a:p>
          <a:p>
            <a:pPr marL="565785" lvl="1" indent="-274320">
              <a:buFont typeface="+mj-lt"/>
              <a:buAutoNum type="arabicPeriod"/>
            </a:pPr>
            <a:r>
              <a:rPr lang="en-US" sz="1800" dirty="0"/>
              <a:t>Men who have sex with men</a:t>
            </a:r>
          </a:p>
          <a:p>
            <a:pPr marL="565785" lvl="1" indent="-274320">
              <a:buFont typeface="+mj-lt"/>
              <a:buAutoNum type="arabicPeriod"/>
            </a:pPr>
            <a:r>
              <a:rPr lang="en-US" sz="1800" dirty="0"/>
              <a:t>Persons engaging in chem sex</a:t>
            </a:r>
            <a:endParaRPr lang="en-US" dirty="0"/>
          </a:p>
          <a:p>
            <a:pPr>
              <a:spcBef>
                <a:spcPts val="1800"/>
              </a:spcBef>
            </a:pPr>
            <a:r>
              <a:rPr lang="en-US" dirty="0"/>
              <a:t>Annual HCV testing for all: </a:t>
            </a:r>
          </a:p>
          <a:p>
            <a:pPr marL="565785" lvl="1" indent="-274320">
              <a:spcBef>
                <a:spcPts val="900"/>
              </a:spcBef>
              <a:buFont typeface="+mj-lt"/>
              <a:buAutoNum type="arabicPeriod"/>
            </a:pPr>
            <a:r>
              <a:rPr lang="en-US" sz="1800" dirty="0"/>
              <a:t>PWID</a:t>
            </a:r>
          </a:p>
          <a:p>
            <a:pPr marL="565785" lvl="1" indent="-274320">
              <a:buFont typeface="+mj-lt"/>
              <a:buAutoNum type="arabicPeriod"/>
            </a:pPr>
            <a:r>
              <a:rPr lang="en-US" sz="1800" dirty="0"/>
              <a:t>HIV-positive MSM engaging in </a:t>
            </a:r>
            <a:r>
              <a:rPr lang="en-US" sz="1800" dirty="0" err="1"/>
              <a:t>condomless</a:t>
            </a:r>
            <a:r>
              <a:rPr lang="en-US" sz="1800" dirty="0"/>
              <a:t> sex</a:t>
            </a:r>
          </a:p>
          <a:p>
            <a:pPr marL="565785" lvl="1" indent="-274320">
              <a:buFont typeface="+mj-lt"/>
              <a:buAutoNum type="arabicPeriod"/>
            </a:pPr>
            <a:r>
              <a:rPr lang="en-US" sz="1800" dirty="0"/>
              <a:t>MSM taking </a:t>
            </a:r>
            <a:r>
              <a:rPr lang="en-US" sz="1800" dirty="0" err="1"/>
              <a:t>PrEP</a:t>
            </a:r>
            <a:endParaRPr lang="en-US" sz="1800" dirty="0"/>
          </a:p>
        </p:txBody>
      </p:sp>
    </p:spTree>
    <p:extLst>
      <p:ext uri="{BB962C8B-B14F-4D97-AF65-F5344CB8AC3E}">
        <p14:creationId xmlns:p14="http://schemas.microsoft.com/office/powerpoint/2010/main" val="3573192298"/>
      </p:ext>
    </p:extLst>
  </p:cSld>
  <p:clrMapOvr>
    <a:masterClrMapping/>
  </p:clrMapOvr>
  <p:transition spd="slow" advTm="4799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5EBD-E008-8F42-91D3-3C1945B2414C}"/>
              </a:ext>
            </a:extLst>
          </p:cNvPr>
          <p:cNvSpPr>
            <a:spLocks noGrp="1"/>
          </p:cNvSpPr>
          <p:nvPr>
            <p:ph type="title"/>
          </p:nvPr>
        </p:nvSpPr>
        <p:spPr/>
        <p:txBody>
          <a:bodyPr/>
          <a:lstStyle/>
          <a:p>
            <a:r>
              <a:rPr lang="en-US" dirty="0"/>
              <a:t>HCV Diagnostic Tests</a:t>
            </a:r>
          </a:p>
        </p:txBody>
      </p:sp>
      <p:sp>
        <p:nvSpPr>
          <p:cNvPr id="3" name="Text Placeholder 2">
            <a:extLst>
              <a:ext uri="{FF2B5EF4-FFF2-40B4-BE49-F238E27FC236}">
                <a16:creationId xmlns:a16="http://schemas.microsoft.com/office/drawing/2014/main" id="{1915BC51-8EC0-584D-9BE1-DED0A68F236D}"/>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DCCF0572-568F-7A4A-B72F-76749D7A106A}"/>
              </a:ext>
            </a:extLst>
          </p:cNvPr>
          <p:cNvSpPr>
            <a:spLocks noGrp="1"/>
          </p:cNvSpPr>
          <p:nvPr>
            <p:ph sz="half" idx="2"/>
          </p:nvPr>
        </p:nvSpPr>
        <p:spPr/>
        <p:txBody>
          <a:bodyPr/>
          <a:lstStyle/>
          <a:p>
            <a:r>
              <a:rPr lang="en-US" dirty="0"/>
              <a:t>Serologic antibody assays </a:t>
            </a:r>
          </a:p>
          <a:p>
            <a:pPr lvl="1"/>
            <a:r>
              <a:rPr lang="en-US" dirty="0"/>
              <a:t> Detect human antibodies to HCV</a:t>
            </a:r>
          </a:p>
          <a:p>
            <a:pPr lvl="1"/>
            <a:r>
              <a:rPr lang="en-US" dirty="0"/>
              <a:t> A positive test can indicate:</a:t>
            </a:r>
          </a:p>
          <a:p>
            <a:pPr marL="971550" lvl="3" indent="-182880">
              <a:buFont typeface="+mj-lt"/>
              <a:buAutoNum type="arabicPeriod"/>
            </a:pPr>
            <a:r>
              <a:rPr lang="en-US" sz="1800" dirty="0">
                <a:latin typeface="Arial" panose="020B0604020202020204" pitchFamily="34" charset="0"/>
                <a:cs typeface="Arial" panose="020B0604020202020204" pitchFamily="34" charset="0"/>
              </a:rPr>
              <a:t> Active infection</a:t>
            </a:r>
          </a:p>
          <a:p>
            <a:pPr marL="971550" lvl="3" indent="-182880">
              <a:buFont typeface="+mj-lt"/>
              <a:buAutoNum type="arabicPeriod"/>
            </a:pPr>
            <a:r>
              <a:rPr lang="en-US" sz="1800" dirty="0">
                <a:latin typeface="Arial" panose="020B0604020202020204" pitchFamily="34" charset="0"/>
                <a:cs typeface="Arial" panose="020B0604020202020204" pitchFamily="34" charset="0"/>
              </a:rPr>
              <a:t> Past HCV infection</a:t>
            </a:r>
          </a:p>
          <a:p>
            <a:pPr marL="971550" lvl="3" indent="-182880">
              <a:buFont typeface="+mj-lt"/>
              <a:buAutoNum type="arabicPeriod"/>
            </a:pPr>
            <a:r>
              <a:rPr lang="en-US" sz="1800" dirty="0">
                <a:latin typeface="Arial" panose="020B0604020202020204" pitchFamily="34" charset="0"/>
                <a:cs typeface="Arial" panose="020B0604020202020204" pitchFamily="34" charset="0"/>
              </a:rPr>
              <a:t> False positive</a:t>
            </a:r>
            <a:endParaRPr lang="en-US" dirty="0">
              <a:latin typeface="Arial" panose="020B0604020202020204" pitchFamily="34" charset="0"/>
              <a:cs typeface="Arial" panose="020B0604020202020204" pitchFamily="34" charset="0"/>
            </a:endParaRPr>
          </a:p>
          <a:p>
            <a:pPr marL="201168" indent="-173736">
              <a:spcBef>
                <a:spcPts val="1800"/>
              </a:spcBef>
            </a:pPr>
            <a:r>
              <a:rPr lang="en-US" dirty="0"/>
              <a:t>Molecular HCV RNA tests</a:t>
            </a:r>
          </a:p>
          <a:p>
            <a:pPr marL="466344" lvl="1" indent="-173736"/>
            <a:r>
              <a:rPr lang="en-US" dirty="0"/>
              <a:t> Detect HCV RNA</a:t>
            </a:r>
          </a:p>
          <a:p>
            <a:pPr marL="466344" lvl="1" indent="-173736"/>
            <a:r>
              <a:rPr lang="en-US" dirty="0"/>
              <a:t> A positive test indicates active infection</a:t>
            </a:r>
          </a:p>
        </p:txBody>
      </p:sp>
      <p:pic>
        <p:nvPicPr>
          <p:cNvPr id="6" name="Picture 5">
            <a:extLst>
              <a:ext uri="{FF2B5EF4-FFF2-40B4-BE49-F238E27FC236}">
                <a16:creationId xmlns:a16="http://schemas.microsoft.com/office/drawing/2014/main" id="{810DC417-DAD6-89C6-7BB2-F65CB26039FA}"/>
              </a:ext>
            </a:extLst>
          </p:cNvPr>
          <p:cNvPicPr>
            <a:picLocks noChangeAspect="1"/>
          </p:cNvPicPr>
          <p:nvPr/>
        </p:nvPicPr>
        <p:blipFill>
          <a:blip r:embed="rId3"/>
          <a:stretch>
            <a:fillRect/>
          </a:stretch>
        </p:blipFill>
        <p:spPr>
          <a:xfrm>
            <a:off x="6339154" y="3187663"/>
            <a:ext cx="1381294" cy="1312476"/>
          </a:xfrm>
          <a:prstGeom prst="rect">
            <a:avLst/>
          </a:prstGeom>
        </p:spPr>
      </p:pic>
      <p:grpSp>
        <p:nvGrpSpPr>
          <p:cNvPr id="10" name="Group 9">
            <a:extLst>
              <a:ext uri="{FF2B5EF4-FFF2-40B4-BE49-F238E27FC236}">
                <a16:creationId xmlns:a16="http://schemas.microsoft.com/office/drawing/2014/main" id="{C5FAF916-37AB-A99E-EC46-1A2BEAF0BB30}"/>
              </a:ext>
            </a:extLst>
          </p:cNvPr>
          <p:cNvGrpSpPr/>
          <p:nvPr/>
        </p:nvGrpSpPr>
        <p:grpSpPr>
          <a:xfrm>
            <a:off x="6452713" y="1375929"/>
            <a:ext cx="1154177" cy="1163637"/>
            <a:chOff x="6469248" y="1540055"/>
            <a:chExt cx="1154177" cy="1163637"/>
          </a:xfrm>
        </p:grpSpPr>
        <p:sp>
          <p:nvSpPr>
            <p:cNvPr id="7" name="Oval 6">
              <a:extLst>
                <a:ext uri="{FF2B5EF4-FFF2-40B4-BE49-F238E27FC236}">
                  <a16:creationId xmlns:a16="http://schemas.microsoft.com/office/drawing/2014/main" id="{863DB84A-8E8D-AD4B-092B-EA4C7970E8AA}"/>
                </a:ext>
              </a:extLst>
            </p:cNvPr>
            <p:cNvSpPr>
              <a:spLocks noChangeAspect="1"/>
            </p:cNvSpPr>
            <p:nvPr/>
          </p:nvSpPr>
          <p:spPr>
            <a:xfrm>
              <a:off x="6469248" y="1540055"/>
              <a:ext cx="1154177" cy="1163637"/>
            </a:xfrm>
            <a:prstGeom prst="ellipse">
              <a:avLst/>
            </a:prstGeom>
            <a:noFill/>
            <a:ln w="412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13">
              <a:extLst>
                <a:ext uri="{FF2B5EF4-FFF2-40B4-BE49-F238E27FC236}">
                  <a16:creationId xmlns:a16="http://schemas.microsoft.com/office/drawing/2014/main" id="{E838C0EE-85AF-C6DF-4EFE-05E35A8C09FB}"/>
                </a:ext>
              </a:extLst>
            </p:cNvPr>
            <p:cNvSpPr>
              <a:spLocks noChangeAspect="1" noChangeArrowheads="1"/>
            </p:cNvSpPr>
            <p:nvPr/>
          </p:nvSpPr>
          <p:spPr bwMode="auto">
            <a:xfrm flipV="1">
              <a:off x="6617726" y="1630928"/>
              <a:ext cx="616337" cy="572306"/>
            </a:xfrm>
            <a:prstGeom prst="rect">
              <a:avLst/>
            </a:prstGeom>
            <a:noFill/>
            <a:ln w="12700">
              <a:noFill/>
              <a:miter lim="800000"/>
              <a:headEnd/>
              <a:tailEnd/>
            </a:ln>
            <a:effectLst/>
            <a:scene3d>
              <a:camera prst="orthographicFront"/>
              <a:lightRig rig="twoPt" dir="t"/>
            </a:scene3d>
            <a:sp3d>
              <a:bevelT h="88900"/>
            </a:sp3d>
          </p:spPr>
          <p:txBody>
            <a:bodyPr lIns="0" tIns="0" rIns="0" bIns="0" anchor="ctr">
              <a:prstTxWarp prst="textNoShape">
                <a:avLst/>
              </a:prstTxWarp>
              <a:sp3d extrusionH="57150">
                <a:bevelT w="127000" h="127000" prst="cross"/>
              </a:sp3d>
            </a:bodyPr>
            <a:lstStyle/>
            <a:p>
              <a:pPr algn="ctr">
                <a:lnSpc>
                  <a:spcPts val="5250"/>
                </a:lnSpc>
                <a:spcBef>
                  <a:spcPts val="0"/>
                </a:spcBef>
                <a:buClr>
                  <a:srgbClr val="FF0000"/>
                </a:buClr>
              </a:pPr>
              <a:r>
                <a:rPr lang="en-US" sz="6000" b="1" dirty="0">
                  <a:ln>
                    <a:solidFill>
                      <a:schemeClr val="bg1">
                        <a:lumMod val="65000"/>
                      </a:schemeClr>
                    </a:solidFill>
                  </a:ln>
                  <a:solidFill>
                    <a:srgbClr val="00B0F0"/>
                  </a:solidFill>
                  <a:latin typeface="Calibri"/>
                  <a:cs typeface="Calibri"/>
                </a:rPr>
                <a:t> Y</a:t>
              </a:r>
            </a:p>
          </p:txBody>
        </p:sp>
        <p:sp>
          <p:nvSpPr>
            <p:cNvPr id="9" name="Rectangle 13">
              <a:extLst>
                <a:ext uri="{FF2B5EF4-FFF2-40B4-BE49-F238E27FC236}">
                  <a16:creationId xmlns:a16="http://schemas.microsoft.com/office/drawing/2014/main" id="{668918BF-4494-49E2-F8AE-52A4140C8733}"/>
                </a:ext>
              </a:extLst>
            </p:cNvPr>
            <p:cNvSpPr>
              <a:spLocks noChangeAspect="1" noChangeArrowheads="1"/>
            </p:cNvSpPr>
            <p:nvPr/>
          </p:nvSpPr>
          <p:spPr bwMode="auto">
            <a:xfrm flipV="1">
              <a:off x="6975610" y="1855248"/>
              <a:ext cx="616337" cy="572306"/>
            </a:xfrm>
            <a:prstGeom prst="rect">
              <a:avLst/>
            </a:prstGeom>
            <a:noFill/>
            <a:ln w="12700">
              <a:noFill/>
              <a:miter lim="800000"/>
              <a:headEnd/>
              <a:tailEnd/>
            </a:ln>
            <a:effectLst/>
            <a:scene3d>
              <a:camera prst="orthographicFront"/>
              <a:lightRig rig="twoPt" dir="t"/>
            </a:scene3d>
            <a:sp3d>
              <a:bevelT h="88900"/>
            </a:sp3d>
          </p:spPr>
          <p:txBody>
            <a:bodyPr lIns="0" tIns="0" rIns="0" bIns="0" anchor="ctr">
              <a:prstTxWarp prst="textNoShape">
                <a:avLst/>
              </a:prstTxWarp>
              <a:sp3d extrusionH="57150">
                <a:bevelT w="127000" h="127000" prst="cross"/>
              </a:sp3d>
            </a:bodyPr>
            <a:lstStyle/>
            <a:p>
              <a:pPr algn="ctr">
                <a:lnSpc>
                  <a:spcPts val="5250"/>
                </a:lnSpc>
                <a:spcBef>
                  <a:spcPts val="0"/>
                </a:spcBef>
                <a:buClr>
                  <a:srgbClr val="FF0000"/>
                </a:buClr>
              </a:pPr>
              <a:r>
                <a:rPr lang="en-US" sz="6000" b="1" dirty="0">
                  <a:ln>
                    <a:solidFill>
                      <a:schemeClr val="bg1">
                        <a:lumMod val="65000"/>
                      </a:schemeClr>
                    </a:solidFill>
                  </a:ln>
                  <a:solidFill>
                    <a:srgbClr val="92D050"/>
                  </a:solidFill>
                  <a:latin typeface="Calibri"/>
                  <a:cs typeface="Calibri"/>
                </a:rPr>
                <a:t> Y</a:t>
              </a:r>
            </a:p>
          </p:txBody>
        </p:sp>
      </p:grpSp>
    </p:spTree>
    <p:extLst>
      <p:ext uri="{BB962C8B-B14F-4D97-AF65-F5344CB8AC3E}">
        <p14:creationId xmlns:p14="http://schemas.microsoft.com/office/powerpoint/2010/main" val="4026870741"/>
      </p:ext>
    </p:extLst>
  </p:cSld>
  <p:clrMapOvr>
    <a:masterClrMapping/>
  </p:clrMapOvr>
  <p:transition spd="slow" advTm="5754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A8DCC44-5C7D-9E73-09F7-4F61FEE23D31}"/>
              </a:ext>
            </a:extLst>
          </p:cNvPr>
          <p:cNvSpPr/>
          <p:nvPr/>
        </p:nvSpPr>
        <p:spPr>
          <a:xfrm>
            <a:off x="5719233" y="1385555"/>
            <a:ext cx="1142998" cy="411476"/>
          </a:xfrm>
          <a:prstGeom prst="roundRect">
            <a:avLst/>
          </a:prstGeom>
          <a:solidFill>
            <a:srgbClr val="87358C"/>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600" dirty="0">
                <a:solidFill>
                  <a:schemeClr val="bg1"/>
                </a:solidFill>
                <a:latin typeface="Arial" charset="0"/>
              </a:rPr>
              <a:t>Reactive</a:t>
            </a:r>
          </a:p>
        </p:txBody>
      </p:sp>
      <p:sp>
        <p:nvSpPr>
          <p:cNvPr id="5" name="Rounded Rectangle 4">
            <a:extLst>
              <a:ext uri="{FF2B5EF4-FFF2-40B4-BE49-F238E27FC236}">
                <a16:creationId xmlns:a16="http://schemas.microsoft.com/office/drawing/2014/main" id="{6EC6A963-9817-9743-9CE1-33FCEFA8449E}"/>
              </a:ext>
            </a:extLst>
          </p:cNvPr>
          <p:cNvSpPr/>
          <p:nvPr/>
        </p:nvSpPr>
        <p:spPr>
          <a:xfrm>
            <a:off x="560835" y="1385555"/>
            <a:ext cx="1463038" cy="411476"/>
          </a:xfrm>
          <a:prstGeom prst="roundRect">
            <a:avLst/>
          </a:prstGeom>
          <a:solidFill>
            <a:srgbClr val="086477"/>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600" dirty="0">
                <a:solidFill>
                  <a:srgbClr val="FFFFFF"/>
                </a:solidFill>
                <a:latin typeface="Arial" charset="0"/>
              </a:rPr>
              <a:t>Nonreactive</a:t>
            </a:r>
          </a:p>
        </p:txBody>
      </p:sp>
      <p:sp>
        <p:nvSpPr>
          <p:cNvPr id="6" name="Rounded Rectangle 5">
            <a:extLst>
              <a:ext uri="{FF2B5EF4-FFF2-40B4-BE49-F238E27FC236}">
                <a16:creationId xmlns:a16="http://schemas.microsoft.com/office/drawing/2014/main" id="{99CA66C9-609A-DD25-2B93-B2612B1B2B3F}"/>
              </a:ext>
            </a:extLst>
          </p:cNvPr>
          <p:cNvSpPr/>
          <p:nvPr/>
        </p:nvSpPr>
        <p:spPr>
          <a:xfrm>
            <a:off x="3378708" y="2928599"/>
            <a:ext cx="2185412" cy="411476"/>
          </a:xfrm>
          <a:prstGeom prst="roundRect">
            <a:avLst/>
          </a:prstGeom>
          <a:solidFill>
            <a:srgbClr val="C0DEE5"/>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chemeClr val="tx1"/>
                </a:solidFill>
                <a:latin typeface="Arial" charset="0"/>
              </a:rPr>
              <a:t>No current HCV infection</a:t>
            </a:r>
          </a:p>
        </p:txBody>
      </p:sp>
      <p:sp>
        <p:nvSpPr>
          <p:cNvPr id="7" name="Rounded Rectangle 6">
            <a:extLst>
              <a:ext uri="{FF2B5EF4-FFF2-40B4-BE49-F238E27FC236}">
                <a16:creationId xmlns:a16="http://schemas.microsoft.com/office/drawing/2014/main" id="{5A00FB38-0DDA-80F3-DF40-366981D7FF3B}"/>
              </a:ext>
            </a:extLst>
          </p:cNvPr>
          <p:cNvSpPr/>
          <p:nvPr/>
        </p:nvSpPr>
        <p:spPr>
          <a:xfrm>
            <a:off x="3048000" y="3689332"/>
            <a:ext cx="2862068" cy="411476"/>
          </a:xfrm>
          <a:prstGeom prst="roundRect">
            <a:avLst/>
          </a:prstGeom>
          <a:solidFill>
            <a:srgbClr val="FDE37D"/>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chemeClr val="tx1"/>
                </a:solidFill>
                <a:latin typeface="Arial" charset="0"/>
              </a:rPr>
              <a:t>Additional testing as appropriate</a:t>
            </a:r>
            <a:r>
              <a:rPr lang="en-US" sz="1400" baseline="30000" dirty="0">
                <a:solidFill>
                  <a:schemeClr val="tx1"/>
                </a:solidFill>
                <a:latin typeface="Arial" charset="0"/>
              </a:rPr>
              <a:t>¶</a:t>
            </a:r>
          </a:p>
        </p:txBody>
      </p:sp>
      <p:sp>
        <p:nvSpPr>
          <p:cNvPr id="8" name="Rounded Rectangle 7">
            <a:extLst>
              <a:ext uri="{FF2B5EF4-FFF2-40B4-BE49-F238E27FC236}">
                <a16:creationId xmlns:a16="http://schemas.microsoft.com/office/drawing/2014/main" id="{47D26496-FB89-1CC2-C28E-3F704714E048}"/>
              </a:ext>
            </a:extLst>
          </p:cNvPr>
          <p:cNvSpPr/>
          <p:nvPr/>
        </p:nvSpPr>
        <p:spPr>
          <a:xfrm>
            <a:off x="7406138" y="3689332"/>
            <a:ext cx="1170426" cy="411476"/>
          </a:xfrm>
          <a:prstGeom prst="roundRect">
            <a:avLst/>
          </a:prstGeom>
          <a:solidFill>
            <a:srgbClr val="FDE37D"/>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chemeClr val="tx1"/>
                </a:solidFill>
                <a:latin typeface="Arial" charset="0"/>
              </a:rPr>
              <a:t>Link to care</a:t>
            </a:r>
          </a:p>
        </p:txBody>
      </p:sp>
      <p:grpSp>
        <p:nvGrpSpPr>
          <p:cNvPr id="9" name="Group 8">
            <a:extLst>
              <a:ext uri="{FF2B5EF4-FFF2-40B4-BE49-F238E27FC236}">
                <a16:creationId xmlns:a16="http://schemas.microsoft.com/office/drawing/2014/main" id="{66C2E112-FB0B-A0A5-0E56-24D84BBE3147}"/>
              </a:ext>
            </a:extLst>
          </p:cNvPr>
          <p:cNvGrpSpPr/>
          <p:nvPr/>
        </p:nvGrpSpPr>
        <p:grpSpPr>
          <a:xfrm>
            <a:off x="1283573" y="1024186"/>
            <a:ext cx="5016979" cy="343698"/>
            <a:chOff x="3257563" y="2305400"/>
            <a:chExt cx="4160495" cy="321802"/>
          </a:xfrm>
        </p:grpSpPr>
        <p:sp>
          <p:nvSpPr>
            <p:cNvPr id="10" name="Line 10">
              <a:extLst>
                <a:ext uri="{FF2B5EF4-FFF2-40B4-BE49-F238E27FC236}">
                  <a16:creationId xmlns:a16="http://schemas.microsoft.com/office/drawing/2014/main" id="{82A54A6A-2F79-FA37-0F82-3E95CD96ABF2}"/>
                </a:ext>
              </a:extLst>
            </p:cNvPr>
            <p:cNvSpPr>
              <a:spLocks noChangeShapeType="1"/>
            </p:cNvSpPr>
            <p:nvPr/>
          </p:nvSpPr>
          <p:spPr bwMode="auto">
            <a:xfrm>
              <a:off x="7411844" y="2307165"/>
              <a:ext cx="0" cy="32003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 name="Line 15">
              <a:extLst>
                <a:ext uri="{FF2B5EF4-FFF2-40B4-BE49-F238E27FC236}">
                  <a16:creationId xmlns:a16="http://schemas.microsoft.com/office/drawing/2014/main" id="{363FBF28-E821-B1C7-A701-E3619E30EEF4}"/>
                </a:ext>
              </a:extLst>
            </p:cNvPr>
            <p:cNvSpPr>
              <a:spLocks noChangeShapeType="1"/>
            </p:cNvSpPr>
            <p:nvPr/>
          </p:nvSpPr>
          <p:spPr bwMode="auto">
            <a:xfrm>
              <a:off x="3257563" y="2308221"/>
              <a:ext cx="416049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16">
              <a:extLst>
                <a:ext uri="{FF2B5EF4-FFF2-40B4-BE49-F238E27FC236}">
                  <a16:creationId xmlns:a16="http://schemas.microsoft.com/office/drawing/2014/main" id="{32302633-5690-038E-5C3A-5DCBE1DE76AA}"/>
                </a:ext>
              </a:extLst>
            </p:cNvPr>
            <p:cNvSpPr>
              <a:spLocks noChangeShapeType="1"/>
            </p:cNvSpPr>
            <p:nvPr/>
          </p:nvSpPr>
          <p:spPr bwMode="auto">
            <a:xfrm>
              <a:off x="3263900" y="2305400"/>
              <a:ext cx="0" cy="32003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3" name="Rounded Rectangle 12">
            <a:extLst>
              <a:ext uri="{FF2B5EF4-FFF2-40B4-BE49-F238E27FC236}">
                <a16:creationId xmlns:a16="http://schemas.microsoft.com/office/drawing/2014/main" id="{0D48C503-9710-2477-035F-34C3B657F3EE}"/>
              </a:ext>
            </a:extLst>
          </p:cNvPr>
          <p:cNvSpPr/>
          <p:nvPr/>
        </p:nvSpPr>
        <p:spPr>
          <a:xfrm>
            <a:off x="3103032" y="761716"/>
            <a:ext cx="1508758" cy="548631"/>
          </a:xfrm>
          <a:prstGeom prst="roundRect">
            <a:avLst/>
          </a:prstGeom>
          <a:solidFill>
            <a:srgbClr val="FDB848"/>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600" dirty="0">
                <a:solidFill>
                  <a:srgbClr val="000000"/>
                </a:solidFill>
                <a:latin typeface="Arial" charset="0"/>
              </a:rPr>
              <a:t>HCV Antibody</a:t>
            </a:r>
          </a:p>
        </p:txBody>
      </p:sp>
      <p:sp>
        <p:nvSpPr>
          <p:cNvPr id="16" name="Rounded Rectangle 15">
            <a:extLst>
              <a:ext uri="{FF2B5EF4-FFF2-40B4-BE49-F238E27FC236}">
                <a16:creationId xmlns:a16="http://schemas.microsoft.com/office/drawing/2014/main" id="{B49C46AD-3C2A-4E13-0227-708F9C0C2C1B}"/>
              </a:ext>
            </a:extLst>
          </p:cNvPr>
          <p:cNvSpPr/>
          <p:nvPr/>
        </p:nvSpPr>
        <p:spPr>
          <a:xfrm>
            <a:off x="130729" y="2928599"/>
            <a:ext cx="2331716" cy="411476"/>
          </a:xfrm>
          <a:prstGeom prst="roundRect">
            <a:avLst/>
          </a:prstGeom>
          <a:solidFill>
            <a:srgbClr val="C0DEE5"/>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chemeClr val="tx1"/>
                </a:solidFill>
                <a:latin typeface="Arial" charset="0"/>
              </a:rPr>
              <a:t>No HCV antibody detected</a:t>
            </a:r>
          </a:p>
        </p:txBody>
      </p:sp>
      <p:grpSp>
        <p:nvGrpSpPr>
          <p:cNvPr id="17" name="Group 16">
            <a:extLst>
              <a:ext uri="{FF2B5EF4-FFF2-40B4-BE49-F238E27FC236}">
                <a16:creationId xmlns:a16="http://schemas.microsoft.com/office/drawing/2014/main" id="{8DC849FA-115D-1B62-99C5-617D8686904C}"/>
              </a:ext>
            </a:extLst>
          </p:cNvPr>
          <p:cNvGrpSpPr/>
          <p:nvPr/>
        </p:nvGrpSpPr>
        <p:grpSpPr>
          <a:xfrm>
            <a:off x="922864" y="3595918"/>
            <a:ext cx="749807" cy="521858"/>
            <a:chOff x="1380837" y="5334000"/>
            <a:chExt cx="749807" cy="629465"/>
          </a:xfrm>
        </p:grpSpPr>
        <p:sp>
          <p:nvSpPr>
            <p:cNvPr id="18" name="Hexagon 17">
              <a:extLst>
                <a:ext uri="{FF2B5EF4-FFF2-40B4-BE49-F238E27FC236}">
                  <a16:creationId xmlns:a16="http://schemas.microsoft.com/office/drawing/2014/main" id="{66212A1D-A0AE-377D-6232-E45E62C015B9}"/>
                </a:ext>
              </a:extLst>
            </p:cNvPr>
            <p:cNvSpPr>
              <a:spLocks noChangeAspect="1"/>
            </p:cNvSpPr>
            <p:nvPr/>
          </p:nvSpPr>
          <p:spPr>
            <a:xfrm>
              <a:off x="1390651" y="5334000"/>
              <a:ext cx="730179" cy="629465"/>
            </a:xfrm>
            <a:prstGeom prst="hexagon">
              <a:avLst/>
            </a:prstGeom>
            <a:solidFill>
              <a:srgbClr val="CC02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C39D761-C716-80BA-32A1-66D3ED8CA73A}"/>
                </a:ext>
              </a:extLst>
            </p:cNvPr>
            <p:cNvSpPr txBox="1"/>
            <p:nvPr/>
          </p:nvSpPr>
          <p:spPr>
            <a:xfrm>
              <a:off x="1380837" y="5486400"/>
              <a:ext cx="749807" cy="307777"/>
            </a:xfrm>
            <a:prstGeom prst="rect">
              <a:avLst/>
            </a:prstGeom>
            <a:noFill/>
          </p:spPr>
          <p:txBody>
            <a:bodyPr wrap="square" rtlCol="0">
              <a:spAutoFit/>
            </a:bodyPr>
            <a:lstStyle/>
            <a:p>
              <a:pPr algn="ctr"/>
              <a:r>
                <a:rPr lang="en-US" sz="1400" dirty="0">
                  <a:solidFill>
                    <a:schemeClr val="bg1"/>
                  </a:solidFill>
                  <a:latin typeface="Arial"/>
                  <a:cs typeface="Arial"/>
                </a:rPr>
                <a:t>STOP*</a:t>
              </a:r>
            </a:p>
          </p:txBody>
        </p:sp>
      </p:grpSp>
      <p:sp>
        <p:nvSpPr>
          <p:cNvPr id="22" name="Line 16">
            <a:extLst>
              <a:ext uri="{FF2B5EF4-FFF2-40B4-BE49-F238E27FC236}">
                <a16:creationId xmlns:a16="http://schemas.microsoft.com/office/drawing/2014/main" id="{9BA7CEA8-2149-A349-4F6A-D43824DD5950}"/>
              </a:ext>
            </a:extLst>
          </p:cNvPr>
          <p:cNvSpPr>
            <a:spLocks noChangeShapeType="1"/>
          </p:cNvSpPr>
          <p:nvPr/>
        </p:nvSpPr>
        <p:spPr bwMode="auto">
          <a:xfrm>
            <a:off x="6294981" y="1796186"/>
            <a:ext cx="0" cy="32004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47" name="Group 46">
            <a:extLst>
              <a:ext uri="{FF2B5EF4-FFF2-40B4-BE49-F238E27FC236}">
                <a16:creationId xmlns:a16="http://schemas.microsoft.com/office/drawing/2014/main" id="{070534B9-2EC8-2220-5A3C-4D55A85C4A1A}"/>
              </a:ext>
            </a:extLst>
          </p:cNvPr>
          <p:cNvGrpSpPr/>
          <p:nvPr/>
        </p:nvGrpSpPr>
        <p:grpSpPr>
          <a:xfrm>
            <a:off x="1295402" y="1820255"/>
            <a:ext cx="6697130" cy="1110955"/>
            <a:chOff x="1295402" y="1635462"/>
            <a:chExt cx="6697130" cy="1590014"/>
          </a:xfrm>
        </p:grpSpPr>
        <p:sp>
          <p:nvSpPr>
            <p:cNvPr id="14" name="Line 16">
              <a:extLst>
                <a:ext uri="{FF2B5EF4-FFF2-40B4-BE49-F238E27FC236}">
                  <a16:creationId xmlns:a16="http://schemas.microsoft.com/office/drawing/2014/main" id="{5BCE2437-7AAC-300B-3CB1-0F0B0FBFBB8D}"/>
                </a:ext>
              </a:extLst>
            </p:cNvPr>
            <p:cNvSpPr>
              <a:spLocks noChangeShapeType="1"/>
            </p:cNvSpPr>
            <p:nvPr/>
          </p:nvSpPr>
          <p:spPr bwMode="auto">
            <a:xfrm>
              <a:off x="1295402" y="1635462"/>
              <a:ext cx="0" cy="1533935"/>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 name="Line 16">
              <a:extLst>
                <a:ext uri="{FF2B5EF4-FFF2-40B4-BE49-F238E27FC236}">
                  <a16:creationId xmlns:a16="http://schemas.microsoft.com/office/drawing/2014/main" id="{89E73315-C7E9-8E31-17B4-F04B197F2113}"/>
                </a:ext>
              </a:extLst>
            </p:cNvPr>
            <p:cNvSpPr>
              <a:spLocks noChangeShapeType="1"/>
            </p:cNvSpPr>
            <p:nvPr/>
          </p:nvSpPr>
          <p:spPr bwMode="auto">
            <a:xfrm>
              <a:off x="4474629" y="2749996"/>
              <a:ext cx="0" cy="47548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 name="Line 16">
              <a:extLst>
                <a:ext uri="{FF2B5EF4-FFF2-40B4-BE49-F238E27FC236}">
                  <a16:creationId xmlns:a16="http://schemas.microsoft.com/office/drawing/2014/main" id="{31500A06-E47C-C41E-C8D6-2500EDDB5B50}"/>
                </a:ext>
              </a:extLst>
            </p:cNvPr>
            <p:cNvSpPr>
              <a:spLocks noChangeShapeType="1"/>
            </p:cNvSpPr>
            <p:nvPr/>
          </p:nvSpPr>
          <p:spPr bwMode="auto">
            <a:xfrm>
              <a:off x="7992532" y="2749996"/>
              <a:ext cx="0" cy="47548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45">
            <a:extLst>
              <a:ext uri="{FF2B5EF4-FFF2-40B4-BE49-F238E27FC236}">
                <a16:creationId xmlns:a16="http://schemas.microsoft.com/office/drawing/2014/main" id="{C09C8110-9FC1-A956-3C6C-FDC57087959A}"/>
              </a:ext>
            </a:extLst>
          </p:cNvPr>
          <p:cNvGrpSpPr/>
          <p:nvPr/>
        </p:nvGrpSpPr>
        <p:grpSpPr>
          <a:xfrm>
            <a:off x="1295402" y="3345272"/>
            <a:ext cx="6697130" cy="303782"/>
            <a:chOff x="1295402" y="3717395"/>
            <a:chExt cx="6697130" cy="479713"/>
          </a:xfrm>
        </p:grpSpPr>
        <p:sp>
          <p:nvSpPr>
            <p:cNvPr id="15" name="Line 16">
              <a:extLst>
                <a:ext uri="{FF2B5EF4-FFF2-40B4-BE49-F238E27FC236}">
                  <a16:creationId xmlns:a16="http://schemas.microsoft.com/office/drawing/2014/main" id="{5D1EDCDA-BC0F-6ACA-7EA7-7A6CB772571D}"/>
                </a:ext>
              </a:extLst>
            </p:cNvPr>
            <p:cNvSpPr>
              <a:spLocks noChangeShapeType="1"/>
            </p:cNvSpPr>
            <p:nvPr/>
          </p:nvSpPr>
          <p:spPr bwMode="auto">
            <a:xfrm>
              <a:off x="1295402" y="3717395"/>
              <a:ext cx="0" cy="374903"/>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Line 16">
              <a:extLst>
                <a:ext uri="{FF2B5EF4-FFF2-40B4-BE49-F238E27FC236}">
                  <a16:creationId xmlns:a16="http://schemas.microsoft.com/office/drawing/2014/main" id="{1F6CD132-CD5D-931E-BE70-4E5C18F07DC8}"/>
                </a:ext>
              </a:extLst>
            </p:cNvPr>
            <p:cNvSpPr>
              <a:spLocks noChangeShapeType="1"/>
            </p:cNvSpPr>
            <p:nvPr/>
          </p:nvSpPr>
          <p:spPr bwMode="auto">
            <a:xfrm>
              <a:off x="4474629" y="3721633"/>
              <a:ext cx="0" cy="475475"/>
            </a:xfrm>
            <a:prstGeom prst="line">
              <a:avLst/>
            </a:prstGeom>
            <a:noFill/>
            <a:ln w="1905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 name="Line 16">
              <a:extLst>
                <a:ext uri="{FF2B5EF4-FFF2-40B4-BE49-F238E27FC236}">
                  <a16:creationId xmlns:a16="http://schemas.microsoft.com/office/drawing/2014/main" id="{3B8FDA65-7323-05CC-0B73-31EB576165EA}"/>
                </a:ext>
              </a:extLst>
            </p:cNvPr>
            <p:cNvSpPr>
              <a:spLocks noChangeShapeType="1"/>
            </p:cNvSpPr>
            <p:nvPr/>
          </p:nvSpPr>
          <p:spPr bwMode="auto">
            <a:xfrm>
              <a:off x="7992532" y="3721628"/>
              <a:ext cx="0" cy="47548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5" name="Rounded Rectangle 24">
            <a:extLst>
              <a:ext uri="{FF2B5EF4-FFF2-40B4-BE49-F238E27FC236}">
                <a16:creationId xmlns:a16="http://schemas.microsoft.com/office/drawing/2014/main" id="{4C3E161F-176D-1DF9-0619-F2E81611E3F1}"/>
              </a:ext>
            </a:extLst>
          </p:cNvPr>
          <p:cNvSpPr/>
          <p:nvPr/>
        </p:nvSpPr>
        <p:spPr>
          <a:xfrm>
            <a:off x="7003802" y="2928599"/>
            <a:ext cx="1975098" cy="411476"/>
          </a:xfrm>
          <a:prstGeom prst="roundRect">
            <a:avLst/>
          </a:prstGeom>
          <a:solidFill>
            <a:srgbClr val="EEE2F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400" dirty="0">
                <a:solidFill>
                  <a:schemeClr val="tx1"/>
                </a:solidFill>
                <a:latin typeface="Arial" charset="0"/>
              </a:rPr>
              <a:t>Current HCV infection</a:t>
            </a:r>
          </a:p>
        </p:txBody>
      </p:sp>
      <p:sp>
        <p:nvSpPr>
          <p:cNvPr id="26" name="Line 15">
            <a:extLst>
              <a:ext uri="{FF2B5EF4-FFF2-40B4-BE49-F238E27FC236}">
                <a16:creationId xmlns:a16="http://schemas.microsoft.com/office/drawing/2014/main" id="{3FA39132-3064-67C8-A7DA-B2C1138AF2AA}"/>
              </a:ext>
            </a:extLst>
          </p:cNvPr>
          <p:cNvSpPr>
            <a:spLocks noChangeShapeType="1"/>
          </p:cNvSpPr>
          <p:nvPr/>
        </p:nvSpPr>
        <p:spPr bwMode="auto">
          <a:xfrm>
            <a:off x="5190063" y="2415635"/>
            <a:ext cx="226771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Rounded Rectangle 26">
            <a:extLst>
              <a:ext uri="{FF2B5EF4-FFF2-40B4-BE49-F238E27FC236}">
                <a16:creationId xmlns:a16="http://schemas.microsoft.com/office/drawing/2014/main" id="{91C8E7F5-CB13-29CC-C47F-D55314837F97}"/>
              </a:ext>
            </a:extLst>
          </p:cNvPr>
          <p:cNvSpPr/>
          <p:nvPr/>
        </p:nvSpPr>
        <p:spPr>
          <a:xfrm>
            <a:off x="5719233" y="2136234"/>
            <a:ext cx="1152142" cy="548631"/>
          </a:xfrm>
          <a:prstGeom prst="roundRect">
            <a:avLst/>
          </a:prstGeom>
          <a:solidFill>
            <a:srgbClr val="FDB848"/>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600" dirty="0">
                <a:solidFill>
                  <a:srgbClr val="000000"/>
                </a:solidFill>
                <a:latin typeface="Arial" charset="0"/>
              </a:rPr>
              <a:t>HCV RNA</a:t>
            </a:r>
          </a:p>
        </p:txBody>
      </p:sp>
      <p:sp>
        <p:nvSpPr>
          <p:cNvPr id="28" name="Rounded Rectangle 27">
            <a:extLst>
              <a:ext uri="{FF2B5EF4-FFF2-40B4-BE49-F238E27FC236}">
                <a16:creationId xmlns:a16="http://schemas.microsoft.com/office/drawing/2014/main" id="{8438A5C0-436A-42A6-9369-6F3BFB1332F2}"/>
              </a:ext>
            </a:extLst>
          </p:cNvPr>
          <p:cNvSpPr/>
          <p:nvPr/>
        </p:nvSpPr>
        <p:spPr>
          <a:xfrm>
            <a:off x="7419852" y="2199735"/>
            <a:ext cx="1142998" cy="411476"/>
          </a:xfrm>
          <a:prstGeom prst="roundRect">
            <a:avLst/>
          </a:prstGeom>
          <a:solidFill>
            <a:srgbClr val="87358C"/>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600" dirty="0">
                <a:solidFill>
                  <a:schemeClr val="bg1"/>
                </a:solidFill>
                <a:latin typeface="Arial" charset="0"/>
              </a:rPr>
              <a:t>Detected</a:t>
            </a:r>
          </a:p>
        </p:txBody>
      </p:sp>
      <p:sp>
        <p:nvSpPr>
          <p:cNvPr id="29" name="Rounded Rectangle 28">
            <a:extLst>
              <a:ext uri="{FF2B5EF4-FFF2-40B4-BE49-F238E27FC236}">
                <a16:creationId xmlns:a16="http://schemas.microsoft.com/office/drawing/2014/main" id="{A9D4D278-1724-6623-05C2-241DD1376404}"/>
              </a:ext>
            </a:extLst>
          </p:cNvPr>
          <p:cNvSpPr/>
          <p:nvPr/>
        </p:nvSpPr>
        <p:spPr>
          <a:xfrm>
            <a:off x="3739895" y="2199735"/>
            <a:ext cx="1463038" cy="411476"/>
          </a:xfrm>
          <a:prstGeom prst="roundRect">
            <a:avLst/>
          </a:prstGeom>
          <a:solidFill>
            <a:srgbClr val="086477"/>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US" sz="1600" dirty="0">
                <a:solidFill>
                  <a:srgbClr val="FFFFFF"/>
                </a:solidFill>
                <a:latin typeface="Arial" charset="0"/>
              </a:rPr>
              <a:t>Not Detected</a:t>
            </a:r>
          </a:p>
        </p:txBody>
      </p:sp>
      <p:grpSp>
        <p:nvGrpSpPr>
          <p:cNvPr id="30" name="Group 29">
            <a:extLst>
              <a:ext uri="{FF2B5EF4-FFF2-40B4-BE49-F238E27FC236}">
                <a16:creationId xmlns:a16="http://schemas.microsoft.com/office/drawing/2014/main" id="{CCB99B78-E554-4B04-2A71-8405B12E6052}"/>
              </a:ext>
            </a:extLst>
          </p:cNvPr>
          <p:cNvGrpSpPr>
            <a:grpSpLocks noChangeAspect="1"/>
          </p:cNvGrpSpPr>
          <p:nvPr/>
        </p:nvGrpSpPr>
        <p:grpSpPr>
          <a:xfrm>
            <a:off x="4881030" y="867550"/>
            <a:ext cx="332231" cy="332231"/>
            <a:chOff x="3352800" y="2215094"/>
            <a:chExt cx="304800" cy="304800"/>
          </a:xfrm>
        </p:grpSpPr>
        <p:sp>
          <p:nvSpPr>
            <p:cNvPr id="31" name="Oval 30">
              <a:extLst>
                <a:ext uri="{FF2B5EF4-FFF2-40B4-BE49-F238E27FC236}">
                  <a16:creationId xmlns:a16="http://schemas.microsoft.com/office/drawing/2014/main" id="{22CA846B-F98A-5B2C-8B10-EA0AF08AF320}"/>
                </a:ext>
              </a:extLst>
            </p:cNvPr>
            <p:cNvSpPr/>
            <p:nvPr/>
          </p:nvSpPr>
          <p:spPr>
            <a:xfrm>
              <a:off x="3352800" y="2215094"/>
              <a:ext cx="304800" cy="304800"/>
            </a:xfrm>
            <a:prstGeom prst="ellipse">
              <a:avLst/>
            </a:prstGeom>
            <a:solidFill>
              <a:srgbClr val="87358C"/>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marL="91440" algn="ctr">
                <a:lnSpc>
                  <a:spcPts val="2400"/>
                </a:lnSpc>
                <a:spcBef>
                  <a:spcPts val="0"/>
                </a:spcBef>
              </a:pPr>
              <a:endParaRPr lang="en-US" dirty="0"/>
            </a:p>
          </p:txBody>
        </p:sp>
        <p:sp>
          <p:nvSpPr>
            <p:cNvPr id="32" name="Plus 31">
              <a:extLst>
                <a:ext uri="{FF2B5EF4-FFF2-40B4-BE49-F238E27FC236}">
                  <a16:creationId xmlns:a16="http://schemas.microsoft.com/office/drawing/2014/main" id="{CEF2B6F5-150D-0DCC-3603-D0AF590B19C4}"/>
                </a:ext>
              </a:extLst>
            </p:cNvPr>
            <p:cNvSpPr>
              <a:spLocks noChangeAspect="1"/>
            </p:cNvSpPr>
            <p:nvPr/>
          </p:nvSpPr>
          <p:spPr>
            <a:xfrm>
              <a:off x="3395130" y="2252130"/>
              <a:ext cx="222502" cy="222502"/>
            </a:xfrm>
            <a:prstGeom prst="mathPlus">
              <a:avLst>
                <a:gd name="adj1" fmla="val 14151"/>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AB445DA-B159-A21C-7DD4-A957BF41AC34}"/>
              </a:ext>
            </a:extLst>
          </p:cNvPr>
          <p:cNvGrpSpPr>
            <a:grpSpLocks noChangeAspect="1"/>
          </p:cNvGrpSpPr>
          <p:nvPr/>
        </p:nvGrpSpPr>
        <p:grpSpPr>
          <a:xfrm>
            <a:off x="2514600" y="867550"/>
            <a:ext cx="332231" cy="332231"/>
            <a:chOff x="7315200" y="2211918"/>
            <a:chExt cx="304800" cy="304800"/>
          </a:xfrm>
        </p:grpSpPr>
        <p:sp>
          <p:nvSpPr>
            <p:cNvPr id="34" name="Oval 33">
              <a:extLst>
                <a:ext uri="{FF2B5EF4-FFF2-40B4-BE49-F238E27FC236}">
                  <a16:creationId xmlns:a16="http://schemas.microsoft.com/office/drawing/2014/main" id="{AC219886-9750-C9A2-07E8-C95309496545}"/>
                </a:ext>
              </a:extLst>
            </p:cNvPr>
            <p:cNvSpPr/>
            <p:nvPr/>
          </p:nvSpPr>
          <p:spPr>
            <a:xfrm>
              <a:off x="7315200" y="2211918"/>
              <a:ext cx="304800" cy="304800"/>
            </a:xfrm>
            <a:prstGeom prst="ellipse">
              <a:avLst/>
            </a:prstGeom>
            <a:solidFill>
              <a:srgbClr val="086477"/>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91440" algn="ctr">
                <a:lnSpc>
                  <a:spcPts val="2000"/>
                </a:lnSpc>
              </a:pPr>
              <a:endParaRPr lang="en-US" sz="2800" dirty="0"/>
            </a:p>
          </p:txBody>
        </p:sp>
        <p:cxnSp>
          <p:nvCxnSpPr>
            <p:cNvPr id="35" name="Straight Connector 34">
              <a:extLst>
                <a:ext uri="{FF2B5EF4-FFF2-40B4-BE49-F238E27FC236}">
                  <a16:creationId xmlns:a16="http://schemas.microsoft.com/office/drawing/2014/main" id="{4C6C5CED-6D5B-F22F-7DE4-12E1B0E07FFF}"/>
                </a:ext>
              </a:extLst>
            </p:cNvPr>
            <p:cNvCxnSpPr/>
            <p:nvPr/>
          </p:nvCxnSpPr>
          <p:spPr>
            <a:xfrm>
              <a:off x="7390559" y="2363259"/>
              <a:ext cx="164587"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63A22263-5266-1A48-D1B9-59CEE48113D4}"/>
              </a:ext>
            </a:extLst>
          </p:cNvPr>
          <p:cNvGrpSpPr>
            <a:grpSpLocks noChangeAspect="1"/>
          </p:cNvGrpSpPr>
          <p:nvPr/>
        </p:nvGrpSpPr>
        <p:grpSpPr>
          <a:xfrm>
            <a:off x="6974503" y="2246313"/>
            <a:ext cx="332231" cy="332231"/>
            <a:chOff x="3352800" y="2215094"/>
            <a:chExt cx="304800" cy="304800"/>
          </a:xfrm>
        </p:grpSpPr>
        <p:sp>
          <p:nvSpPr>
            <p:cNvPr id="37" name="Oval 36">
              <a:extLst>
                <a:ext uri="{FF2B5EF4-FFF2-40B4-BE49-F238E27FC236}">
                  <a16:creationId xmlns:a16="http://schemas.microsoft.com/office/drawing/2014/main" id="{BEAB8AC5-0272-6C6A-933E-B5C39820D381}"/>
                </a:ext>
              </a:extLst>
            </p:cNvPr>
            <p:cNvSpPr/>
            <p:nvPr/>
          </p:nvSpPr>
          <p:spPr>
            <a:xfrm>
              <a:off x="3352800" y="2215094"/>
              <a:ext cx="304800" cy="304800"/>
            </a:xfrm>
            <a:prstGeom prst="ellipse">
              <a:avLst/>
            </a:prstGeom>
            <a:solidFill>
              <a:srgbClr val="87358C"/>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marL="91440" algn="ctr">
                <a:lnSpc>
                  <a:spcPts val="2400"/>
                </a:lnSpc>
                <a:spcBef>
                  <a:spcPts val="0"/>
                </a:spcBef>
              </a:pPr>
              <a:endParaRPr lang="en-US" dirty="0"/>
            </a:p>
          </p:txBody>
        </p:sp>
        <p:sp>
          <p:nvSpPr>
            <p:cNvPr id="38" name="Plus 37">
              <a:extLst>
                <a:ext uri="{FF2B5EF4-FFF2-40B4-BE49-F238E27FC236}">
                  <a16:creationId xmlns:a16="http://schemas.microsoft.com/office/drawing/2014/main" id="{674E9D93-2F50-53F9-084C-B8D0E909C00E}"/>
                </a:ext>
              </a:extLst>
            </p:cNvPr>
            <p:cNvSpPr>
              <a:spLocks noChangeAspect="1"/>
            </p:cNvSpPr>
            <p:nvPr/>
          </p:nvSpPr>
          <p:spPr>
            <a:xfrm>
              <a:off x="3395130" y="2252130"/>
              <a:ext cx="222502" cy="222502"/>
            </a:xfrm>
            <a:prstGeom prst="mathPlus">
              <a:avLst>
                <a:gd name="adj1" fmla="val 14151"/>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A6C357C-5983-3825-87FC-7C62D2BA9688}"/>
              </a:ext>
            </a:extLst>
          </p:cNvPr>
          <p:cNvGrpSpPr>
            <a:grpSpLocks noChangeAspect="1"/>
          </p:cNvGrpSpPr>
          <p:nvPr/>
        </p:nvGrpSpPr>
        <p:grpSpPr>
          <a:xfrm>
            <a:off x="5289635" y="2246313"/>
            <a:ext cx="332231" cy="332231"/>
            <a:chOff x="7315200" y="2211918"/>
            <a:chExt cx="304800" cy="304800"/>
          </a:xfrm>
        </p:grpSpPr>
        <p:sp>
          <p:nvSpPr>
            <p:cNvPr id="40" name="Oval 39">
              <a:extLst>
                <a:ext uri="{FF2B5EF4-FFF2-40B4-BE49-F238E27FC236}">
                  <a16:creationId xmlns:a16="http://schemas.microsoft.com/office/drawing/2014/main" id="{E178EA91-B3CD-B6EA-AB87-A56CEDC45F62}"/>
                </a:ext>
              </a:extLst>
            </p:cNvPr>
            <p:cNvSpPr/>
            <p:nvPr/>
          </p:nvSpPr>
          <p:spPr>
            <a:xfrm>
              <a:off x="7315200" y="2211918"/>
              <a:ext cx="304800" cy="304800"/>
            </a:xfrm>
            <a:prstGeom prst="ellipse">
              <a:avLst/>
            </a:prstGeom>
            <a:solidFill>
              <a:srgbClr val="086477"/>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91440" algn="ctr">
                <a:lnSpc>
                  <a:spcPts val="2000"/>
                </a:lnSpc>
              </a:pPr>
              <a:endParaRPr lang="en-US" sz="2800" dirty="0"/>
            </a:p>
          </p:txBody>
        </p:sp>
        <p:cxnSp>
          <p:nvCxnSpPr>
            <p:cNvPr id="41" name="Straight Connector 40">
              <a:extLst>
                <a:ext uri="{FF2B5EF4-FFF2-40B4-BE49-F238E27FC236}">
                  <a16:creationId xmlns:a16="http://schemas.microsoft.com/office/drawing/2014/main" id="{E13F5B4E-7EBE-2C50-0E1E-0FB438C82C64}"/>
                </a:ext>
              </a:extLst>
            </p:cNvPr>
            <p:cNvCxnSpPr/>
            <p:nvPr/>
          </p:nvCxnSpPr>
          <p:spPr>
            <a:xfrm>
              <a:off x="7390559" y="2363259"/>
              <a:ext cx="164587" cy="0"/>
            </a:xfrm>
            <a:prstGeom prst="line">
              <a:avLst/>
            </a:prstGeom>
            <a:ln w="38100">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2" name="Rectangle 41">
            <a:extLst>
              <a:ext uri="{FF2B5EF4-FFF2-40B4-BE49-F238E27FC236}">
                <a16:creationId xmlns:a16="http://schemas.microsoft.com/office/drawing/2014/main" id="{8A0D79FF-9614-A43F-5120-5FD50C6FED16}"/>
              </a:ext>
            </a:extLst>
          </p:cNvPr>
          <p:cNvSpPr/>
          <p:nvPr/>
        </p:nvSpPr>
        <p:spPr>
          <a:xfrm>
            <a:off x="0" y="-5133"/>
            <a:ext cx="9171433" cy="64008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a:cs typeface="Arial"/>
              </a:rPr>
              <a:t>Recommended Testing Sequence for Identifying Current HCV Infection</a:t>
            </a:r>
          </a:p>
        </p:txBody>
      </p:sp>
      <p:sp>
        <p:nvSpPr>
          <p:cNvPr id="45" name="Rectangle 44">
            <a:extLst>
              <a:ext uri="{FF2B5EF4-FFF2-40B4-BE49-F238E27FC236}">
                <a16:creationId xmlns:a16="http://schemas.microsoft.com/office/drawing/2014/main" id="{22447BEA-8BFB-C6E1-E980-BBFD526B7576}"/>
              </a:ext>
            </a:extLst>
          </p:cNvPr>
          <p:cNvSpPr/>
          <p:nvPr/>
        </p:nvSpPr>
        <p:spPr>
          <a:xfrm>
            <a:off x="0" y="4276346"/>
            <a:ext cx="9144000" cy="55839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marL="274320" indent="-91440">
              <a:lnSpc>
                <a:spcPts val="900"/>
              </a:lnSpc>
              <a:spcBef>
                <a:spcPts val="400"/>
              </a:spcBef>
            </a:pPr>
            <a:r>
              <a:rPr lang="en-US" sz="800" dirty="0">
                <a:solidFill>
                  <a:schemeClr val="tx1"/>
                </a:solidFill>
                <a:latin typeface="Arial"/>
                <a:cs typeface="Arial"/>
              </a:rPr>
              <a:t>* For persons who might have been exposed to HCV within the past 6 months, testing for HCV RNA or follow-up testing for HCV antibody is recommended. For persons who are </a:t>
            </a:r>
            <a:r>
              <a:rPr lang="en-US" sz="800" dirty="0" err="1">
                <a:solidFill>
                  <a:schemeClr val="tx1"/>
                </a:solidFill>
                <a:latin typeface="Arial"/>
                <a:cs typeface="Arial"/>
              </a:rPr>
              <a:t>immunocompromised</a:t>
            </a:r>
            <a:r>
              <a:rPr lang="en-US" sz="800" dirty="0">
                <a:solidFill>
                  <a:schemeClr val="tx1"/>
                </a:solidFill>
                <a:latin typeface="Arial"/>
                <a:cs typeface="Arial"/>
              </a:rPr>
              <a:t>, testing for HCV RNA can be considered. </a:t>
            </a:r>
          </a:p>
          <a:p>
            <a:pPr marL="274320" indent="-91440">
              <a:lnSpc>
                <a:spcPts val="900"/>
              </a:lnSpc>
              <a:spcBef>
                <a:spcPts val="400"/>
              </a:spcBef>
            </a:pPr>
            <a:r>
              <a:rPr lang="en-US" sz="800" baseline="30000" dirty="0">
                <a:solidFill>
                  <a:schemeClr val="tx1"/>
                </a:solidFill>
                <a:latin typeface="Arial"/>
                <a:cs typeface="Arial"/>
              </a:rPr>
              <a:t>¶</a:t>
            </a:r>
            <a:r>
              <a:rPr lang="en-US" sz="800" dirty="0">
                <a:solidFill>
                  <a:schemeClr val="tx1"/>
                </a:solidFill>
                <a:latin typeface="Arial"/>
                <a:cs typeface="Arial"/>
              </a:rPr>
              <a:t>To differentiate past, resolved HCV infection from biologic false positivity for HCV antibody, testing with another HCV antibody assay can be considered. Repeat HCV RNA testing if the person tested is suspected to have had HCV exposure within the past 6 months or has clinical evidence of HCV disease, or if there is concern regarding the handling or storage of the test specimen. </a:t>
            </a:r>
            <a:endParaRPr lang="en-US" sz="800" dirty="0">
              <a:solidFill>
                <a:schemeClr val="tx1"/>
              </a:solidFill>
              <a:effectLst/>
              <a:latin typeface="Arial"/>
              <a:cs typeface="Arial"/>
            </a:endParaRPr>
          </a:p>
        </p:txBody>
      </p:sp>
      <p:sp>
        <p:nvSpPr>
          <p:cNvPr id="50" name="Text Placeholder 2">
            <a:extLst>
              <a:ext uri="{FF2B5EF4-FFF2-40B4-BE49-F238E27FC236}">
                <a16:creationId xmlns:a16="http://schemas.microsoft.com/office/drawing/2014/main" id="{C29AA5A4-EE27-5BEB-1574-6BCA7E46E55E}"/>
              </a:ext>
            </a:extLst>
          </p:cNvPr>
          <p:cNvSpPr txBox="1">
            <a:spLocks/>
          </p:cNvSpPr>
          <p:nvPr/>
        </p:nvSpPr>
        <p:spPr>
          <a:xfrm>
            <a:off x="323849" y="4871103"/>
            <a:ext cx="7733363" cy="215247"/>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auto">
              <a:spcAft>
                <a:spcPts val="0"/>
              </a:spcAft>
              <a:buNone/>
            </a:pPr>
            <a:r>
              <a:rPr lang="en-US" sz="1000" dirty="0">
                <a:solidFill>
                  <a:srgbClr val="4971A6"/>
                </a:solidFill>
                <a:latin typeface="Arial" panose="020B0604020202020204" pitchFamily="34" charset="0"/>
                <a:cs typeface="Arial" panose="020B0604020202020204" pitchFamily="34" charset="0"/>
              </a:rPr>
              <a:t>Source: Centers for Disease Control and Prevention</a:t>
            </a:r>
          </a:p>
        </p:txBody>
      </p:sp>
    </p:spTree>
    <p:extLst>
      <p:ext uri="{BB962C8B-B14F-4D97-AF65-F5344CB8AC3E}">
        <p14:creationId xmlns:p14="http://schemas.microsoft.com/office/powerpoint/2010/main" val="3376992552"/>
      </p:ext>
    </p:extLst>
  </p:cSld>
  <p:clrMapOvr>
    <a:masterClrMapping/>
  </p:clrMapOvr>
  <p:transition spd="slow" advTm="7776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DBCF-3C3E-4749-BD4D-8F381811FFDF}"/>
              </a:ext>
            </a:extLst>
          </p:cNvPr>
          <p:cNvSpPr>
            <a:spLocks noGrp="1"/>
          </p:cNvSpPr>
          <p:nvPr>
            <p:ph type="title"/>
          </p:nvPr>
        </p:nvSpPr>
        <p:spPr/>
        <p:txBody>
          <a:bodyPr/>
          <a:lstStyle/>
          <a:p>
            <a:r>
              <a:rPr lang="en-US" dirty="0"/>
              <a:t>Interpreting HCV Testing Results</a:t>
            </a:r>
          </a:p>
        </p:txBody>
      </p:sp>
      <p:sp>
        <p:nvSpPr>
          <p:cNvPr id="4" name="Text Placeholder 3">
            <a:extLst>
              <a:ext uri="{FF2B5EF4-FFF2-40B4-BE49-F238E27FC236}">
                <a16:creationId xmlns:a16="http://schemas.microsoft.com/office/drawing/2014/main" id="{9132EB98-4A97-F540-B044-3F6055045FBA}"/>
              </a:ext>
            </a:extLst>
          </p:cNvPr>
          <p:cNvSpPr>
            <a:spLocks noGrp="1"/>
          </p:cNvSpPr>
          <p:nvPr>
            <p:ph type="body" sz="quarter" idx="14"/>
          </p:nvPr>
        </p:nvSpPr>
        <p:spPr/>
        <p:txBody>
          <a:bodyPr/>
          <a:lstStyle/>
          <a:p>
            <a:endParaRPr lang="en-US"/>
          </a:p>
        </p:txBody>
      </p:sp>
      <p:pic>
        <p:nvPicPr>
          <p:cNvPr id="6" name="Content Placeholder 3">
            <a:extLst>
              <a:ext uri="{FF2B5EF4-FFF2-40B4-BE49-F238E27FC236}">
                <a16:creationId xmlns:a16="http://schemas.microsoft.com/office/drawing/2014/main" id="{87E70A9F-B31F-DD42-9093-5F4F404EAA56}"/>
              </a:ext>
            </a:extLst>
          </p:cNvPr>
          <p:cNvPicPr>
            <a:picLocks noGrp="1" noChangeAspect="1"/>
          </p:cNvPicPr>
          <p:nvPr>
            <p:ph sz="half" idx="2"/>
          </p:nvPr>
        </p:nvPicPr>
        <p:blipFill>
          <a:blip r:embed="rId3"/>
          <a:stretch>
            <a:fillRect/>
          </a:stretch>
        </p:blipFill>
        <p:spPr>
          <a:xfrm>
            <a:off x="585776" y="1034040"/>
            <a:ext cx="7938267" cy="3735655"/>
          </a:xfrm>
          <a:prstGeom prst="rect">
            <a:avLst/>
          </a:prstGeom>
        </p:spPr>
      </p:pic>
    </p:spTree>
    <p:extLst>
      <p:ext uri="{BB962C8B-B14F-4D97-AF65-F5344CB8AC3E}">
        <p14:creationId xmlns:p14="http://schemas.microsoft.com/office/powerpoint/2010/main" val="232765532"/>
      </p:ext>
    </p:extLst>
  </p:cSld>
  <p:clrMapOvr>
    <a:masterClrMapping/>
  </p:clrMapOvr>
  <p:transition spd="slow" advTm="78881"/>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68900</TotalTime>
  <Words>770</Words>
  <Application>Microsoft Macintosh PowerPoint</Application>
  <PresentationFormat>On-screen Show (16:9)</PresentationFormat>
  <Paragraphs>84</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Corbel</vt:lpstr>
      <vt:lpstr>Geneva</vt:lpstr>
      <vt:lpstr>Lucida Grande</vt:lpstr>
      <vt:lpstr>Open Sans Light</vt:lpstr>
      <vt:lpstr>Times New Roman</vt:lpstr>
      <vt:lpstr>AETC_Master_Template_061510</vt:lpstr>
      <vt:lpstr>Hepatitis C Virus Screening and Diagnosis</vt:lpstr>
      <vt:lpstr>Disclosures</vt:lpstr>
      <vt:lpstr>CDC Recommendations for HCV Screening</vt:lpstr>
      <vt:lpstr>CDC Recommendations for Risk Factor or Exposure-based Testing</vt:lpstr>
      <vt:lpstr>CDC Recommendations for Repeat Periodic HCV Testing in Persons with Ongoing Risk Factors</vt:lpstr>
      <vt:lpstr>Additional Testing Recommendations from AASLD/IDSA</vt:lpstr>
      <vt:lpstr>HCV Diagnostic Tests</vt:lpstr>
      <vt:lpstr>PowerPoint Presentation</vt:lpstr>
      <vt:lpstr>Interpreting HCV Testing Results</vt:lpstr>
      <vt:lpstr>Key Messages for Persons Newly Diagnosed with HCV</vt:lpstr>
      <vt:lpstr>PowerPoint Presentation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1477</cp:revision>
  <cp:lastPrinted>2019-10-21T18:40:24Z</cp:lastPrinted>
  <dcterms:created xsi:type="dcterms:W3CDTF">2010-11-28T05:36:22Z</dcterms:created>
  <dcterms:modified xsi:type="dcterms:W3CDTF">2023-09-21T23:59:28Z</dcterms:modified>
</cp:coreProperties>
</file>