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98" r:id="rId2"/>
    <p:sldId id="299" r:id="rId3"/>
    <p:sldId id="300" r:id="rId4"/>
    <p:sldId id="489" r:id="rId5"/>
    <p:sldId id="301" r:id="rId6"/>
    <p:sldId id="481" r:id="rId7"/>
    <p:sldId id="302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8E5E"/>
    <a:srgbClr val="8E8950"/>
    <a:srgbClr val="8A703B"/>
    <a:srgbClr val="E7E7E7"/>
    <a:srgbClr val="E1E3EE"/>
    <a:srgbClr val="316396"/>
    <a:srgbClr val="7F9CAA"/>
    <a:srgbClr val="3B494F"/>
    <a:srgbClr val="4E5F67"/>
    <a:srgbClr val="556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984" autoAdjust="0"/>
    <p:restoredTop sz="94557" autoAdjust="0"/>
  </p:normalViewPr>
  <p:slideViewPr>
    <p:cSldViewPr showGuides="1">
      <p:cViewPr>
        <p:scale>
          <a:sx n="103" d="100"/>
          <a:sy n="103" d="100"/>
        </p:scale>
        <p:origin x="-1752" y="-1872"/>
      </p:cViewPr>
      <p:guideLst>
        <p:guide orient="horz" pos="427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7636482939632498"/>
          <c:h val="0.77225316499533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B59452"/>
              </a:solidFill>
              <a:ln w="12700">
                <a:solidFill>
                  <a:schemeClr val="tx1"/>
                </a:solidFill>
              </a:ln>
              <a:effectLst>
                <a:outerShdw blurRad="38100" dist="38100" dir="5400000" algn="tl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</a:ln>
              <a:effectLst>
                <a:outerShdw blurRad="38100" dist="38100" dir="5400000" algn="tl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2700">
                <a:solidFill>
                  <a:schemeClr val="tx1"/>
                </a:solidFill>
              </a:ln>
              <a:effectLst>
                <a:outerShdw blurRad="38100" dist="38100" dir="5400000" algn="tl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12700">
                <a:solidFill>
                  <a:schemeClr val="tx1"/>
                </a:solidFill>
              </a:ln>
              <a:effectLst>
                <a:outerShdw blurRad="38100" dist="38100" dir="5400000" algn="tl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PR48</c:v>
                </c:pt>
                <c:pt idx="1">
                  <c:v>B24/PR28-48</c:v>
                </c:pt>
                <c:pt idx="2">
                  <c:v>B44/PR48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38</c:v>
                </c:pt>
                <c:pt idx="1">
                  <c:v>63</c:v>
                </c:pt>
                <c:pt idx="2">
                  <c:v>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387155744"/>
        <c:axId val="387156304"/>
      </c:barChart>
      <c:catAx>
        <c:axId val="387155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38715630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38715630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(%)</a:t>
                </a:r>
              </a:p>
            </c:rich>
          </c:tx>
          <c:layout>
            <c:manualLayout>
              <c:xMode val="edge"/>
              <c:yMode val="edge"/>
              <c:x val="5.93953533586079E-4"/>
              <c:y val="0.13894651894941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87155744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8436192097609398E-2"/>
          <c:y val="2.77778663809897E-2"/>
          <c:w val="0.89288134591284196"/>
          <c:h val="0.77225316499533203"/>
        </c:manualLayout>
      </c:layout>
      <c:barChart>
        <c:barDir val="col"/>
        <c:grouping val="clustered"/>
        <c:varyColors val="0"/>
        <c:ser>
          <c:idx val="0"/>
          <c:order val="0"/>
          <c:tx>
            <c:v>PR48</c:v>
          </c:tx>
          <c:spPr>
            <a:solidFill>
              <a:srgbClr val="718E25"/>
            </a:solidFill>
            <a:ln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18E25"/>
              </a:solidFill>
              <a:ln w="12700">
                <a:solidFill>
                  <a:srgbClr val="000000"/>
                </a:solidFill>
              </a:ln>
              <a:effectLst>
                <a:outerShdw blurRad="38100" dist="38100" dir="5400000" rotWithShape="0">
                  <a:srgbClr val="000000">
                    <a:alpha val="7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Black</c:v>
                </c:pt>
                <c:pt idx="2">
                  <c:v>Nonblack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38</c:v>
                </c:pt>
                <c:pt idx="1">
                  <c:v>23</c:v>
                </c:pt>
                <c:pt idx="2">
                  <c:v>40</c:v>
                </c:pt>
              </c:numCache>
            </c:numRef>
          </c:val>
        </c:ser>
        <c:ser>
          <c:idx val="1"/>
          <c:order val="1"/>
          <c:tx>
            <c:v>B24/PR28-48</c:v>
          </c:tx>
          <c:spPr>
            <a:solidFill>
              <a:srgbClr val="B59452"/>
            </a:solidFill>
            <a:ln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Black</c:v>
                </c:pt>
                <c:pt idx="2">
                  <c:v>Nonblack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63</c:v>
                </c:pt>
                <c:pt idx="1">
                  <c:v>42</c:v>
                </c:pt>
                <c:pt idx="2">
                  <c:v>67</c:v>
                </c:pt>
              </c:numCache>
            </c:numRef>
          </c:val>
        </c:ser>
        <c:ser>
          <c:idx val="2"/>
          <c:order val="2"/>
          <c:tx>
            <c:v>B44/PR48</c:v>
          </c:tx>
          <c:spPr>
            <a:solidFill>
              <a:srgbClr val="326496"/>
            </a:solidFill>
            <a:ln>
              <a:solidFill>
                <a:srgbClr val="000000"/>
              </a:solidFill>
            </a:ln>
            <a:effectLst>
              <a:outerShdw blurRad="38100" dist="38100" dir="5400000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Black</c:v>
                </c:pt>
                <c:pt idx="2">
                  <c:v>Nonblack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66</c:v>
                </c:pt>
                <c:pt idx="1">
                  <c:v>53</c:v>
                </c:pt>
                <c:pt idx="2">
                  <c:v>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387159664"/>
        <c:axId val="387160224"/>
      </c:barChart>
      <c:catAx>
        <c:axId val="38715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3871602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38716022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(%)</a:t>
                </a:r>
              </a:p>
            </c:rich>
          </c:tx>
          <c:layout>
            <c:manualLayout>
              <c:xMode val="edge"/>
              <c:yMode val="edge"/>
              <c:x val="2.13716341012929E-3"/>
              <c:y val="0.167881796429615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87159664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5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35881996169397701"/>
          <c:y val="5.1941557118921199E-2"/>
          <c:w val="0.59129678234665095"/>
          <c:h val="0.10039652721989401"/>
        </c:manualLayout>
      </c:layout>
      <c:overlay val="0"/>
      <c:spPr>
        <a:solidFill>
          <a:sysClr val="window" lastClr="FFFFFF"/>
        </a:solidFill>
        <a:ln>
          <a:solidFill>
            <a:srgbClr val="000000"/>
          </a:solidFill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19745325141801"/>
          <c:y val="2.7865182717544901E-2"/>
          <c:w val="0.88601401168824001"/>
          <c:h val="0.819200232182516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PR48</c:v>
                </c:pt>
              </c:strCache>
            </c:strRef>
          </c:tx>
          <c:spPr>
            <a:solidFill>
              <a:srgbClr val="718E25"/>
            </a:solidFill>
            <a:ln w="12902">
              <a:solidFill>
                <a:schemeClr val="tx1"/>
              </a:solidFill>
              <a:prstDash val="solid"/>
            </a:ln>
            <a:effectLst>
              <a:outerShdw blurRad="38100" dist="38100" dir="2700000" algn="br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Metavir Score F0, F1, F2</c:v>
                </c:pt>
                <c:pt idx="1">
                  <c:v>Metavir Score F3 or F4</c:v>
                </c:pt>
              </c:strCache>
            </c:strRef>
          </c:cat>
          <c:val>
            <c:numRef>
              <c:f>Sheet1!$B$2:$C$2</c:f>
              <c:numCache>
                <c:formatCode>0</c:formatCode>
                <c:ptCount val="2"/>
                <c:pt idx="0" formatCode="General">
                  <c:v>38</c:v>
                </c:pt>
                <c:pt idx="1">
                  <c:v>38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B24/PR28-48</c:v>
                </c:pt>
              </c:strCache>
            </c:strRef>
          </c:tx>
          <c:spPr>
            <a:solidFill>
              <a:schemeClr val="accent1"/>
            </a:solidFill>
            <a:ln w="12694">
              <a:solidFill>
                <a:schemeClr val="tx1"/>
              </a:solidFill>
              <a:prstDash val="solid"/>
            </a:ln>
            <a:effectLst>
              <a:outerShdw blurRad="38100" dist="38100" dir="2700000" algn="br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Metavir Score F0, F1, F2</c:v>
                </c:pt>
                <c:pt idx="1">
                  <c:v>Metavir Score F3 or F4</c:v>
                </c:pt>
              </c:strCache>
            </c:strRef>
          </c:cat>
          <c:val>
            <c:numRef>
              <c:f>Sheet1!$B$3:$C$3</c:f>
              <c:numCache>
                <c:formatCode>0</c:formatCode>
                <c:ptCount val="2"/>
                <c:pt idx="0" formatCode="General">
                  <c:v>67</c:v>
                </c:pt>
                <c:pt idx="1">
                  <c:v>41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B44/PR48</c:v>
                </c:pt>
              </c:strCache>
            </c:strRef>
          </c:tx>
          <c:spPr>
            <a:solidFill>
              <a:schemeClr val="accent5"/>
            </a:solidFill>
            <a:ln w="12902">
              <a:solidFill>
                <a:schemeClr val="tx1"/>
              </a:solidFill>
              <a:prstDash val="solid"/>
            </a:ln>
            <a:effectLst>
              <a:outerShdw blurRad="38100" dist="38100" dir="2700000" algn="br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Metavir Score F0, F1, F2</c:v>
                </c:pt>
                <c:pt idx="1">
                  <c:v>Metavir Score F3 or F4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67</c:v>
                </c:pt>
                <c:pt idx="1">
                  <c:v>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87163584"/>
        <c:axId val="387164144"/>
      </c:barChart>
      <c:catAx>
        <c:axId val="387163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Treatment Regimen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0.45366632052890898"/>
              <c:y val="0.90210099939430599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 w="190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4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716414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387164144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 smtClean="0"/>
                  <a:t>Patients with SVR </a:t>
                </a:r>
                <a:r>
                  <a:rPr lang="en-US" sz="1800" dirty="0"/>
                  <a:t>(%)</a:t>
                </a:r>
              </a:p>
            </c:rich>
          </c:tx>
          <c:layout>
            <c:manualLayout>
              <c:xMode val="edge"/>
              <c:yMode val="edge"/>
              <c:x val="8.6250368357529E-3"/>
              <c:y val="0.16483885036821899"/>
            </c:manualLayout>
          </c:layout>
          <c:overlay val="0"/>
          <c:spPr>
            <a:noFill/>
            <a:ln w="25805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4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7163584"/>
        <c:crosses val="autoZero"/>
        <c:crossBetween val="between"/>
        <c:majorUnit val="20"/>
      </c:valAx>
      <c:spPr>
        <a:solidFill>
          <a:srgbClr val="E6EBF2"/>
        </a:solidFill>
        <a:ln w="19044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blurRad="38100" dist="38100" dir="2700000">
            <a:srgbClr val="000000">
              <a:alpha val="70000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0.71208057221953502"/>
          <c:y val="4.45714718352513E-2"/>
          <c:w val="0.26534587593688902"/>
          <c:h val="0.28932162325863098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800" b="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624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429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56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346784507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One Line Title: click to add title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two line title: click to add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65421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6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invGray">
          <a:xfrm>
            <a:off x="-5588" y="1386845"/>
            <a:ext cx="9162288" cy="365755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0" y="1386843"/>
            <a:ext cx="9144000" cy="3596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13818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209802"/>
            <a:ext cx="40927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20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2000" cap="small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2000" cap="small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071535"/>
            <a:ext cx="8314944" cy="609600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4382495" y="2269310"/>
            <a:ext cx="360685" cy="359955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4583340" y="2209802"/>
            <a:ext cx="40927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>
              <a:spcAft>
                <a:spcPts val="300"/>
              </a:spcAft>
            </a:pPr>
            <a:r>
              <a:rPr lang="en-US" sz="20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417180766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1" name="Rectangle 10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1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6" name="Rectangle 15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Dodecagon 37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Dodecagon 38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Dodecagon 39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Dodecagon 40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Dodecagon 41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Dodecagon 42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6967257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D3BF97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48731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645592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45770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3600"/>
              </a:lnSpc>
              <a:spcBef>
                <a:spcPts val="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5" name="Title 1"/>
          <p:cNvSpPr txBox="1">
            <a:spLocks/>
          </p:cNvSpPr>
          <p:nvPr userDrawn="1"/>
        </p:nvSpPr>
        <p:spPr>
          <a:xfrm>
            <a:off x="228600" y="-4763"/>
            <a:ext cx="8610600" cy="30956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>
              <a:solidFill>
                <a:srgbClr val="D3E5FF"/>
              </a:solidFill>
            </a:endParaRPr>
          </a:p>
        </p:txBody>
      </p:sp>
      <p:sp>
        <p:nvSpPr>
          <p:cNvPr id="6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9212729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64058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2800"/>
              </a:lnSpc>
              <a:spcBef>
                <a:spcPts val="1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Two-Line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1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65919485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and Data/Image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260036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52933" y="6349672"/>
            <a:chExt cx="1399539" cy="494594"/>
          </a:xfrm>
        </p:grpSpPr>
        <p:sp>
          <p:nvSpPr>
            <p:cNvPr id="5" name="Rectangle 4"/>
            <p:cNvSpPr/>
            <p:nvPr/>
          </p:nvSpPr>
          <p:spPr>
            <a:xfrm>
              <a:off x="8006814" y="63496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rgbClr val="1B2328"/>
                  </a:solidFill>
                  <a:latin typeface="Myriad Pro"/>
                  <a:cs typeface="Myriad Pro"/>
                </a:rPr>
                <a:t>Hepatitis</a:t>
              </a:r>
              <a:endParaRPr lang="en-US" sz="1800" dirty="0">
                <a:solidFill>
                  <a:srgbClr val="1B2328"/>
                </a:solidFill>
                <a:latin typeface="Myriad Pro"/>
                <a:cs typeface="Myriad Pro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115309" y="65394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E3729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E3729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752933" y="6426246"/>
              <a:ext cx="354457" cy="350649"/>
              <a:chOff x="7752933" y="6426246"/>
              <a:chExt cx="354457" cy="350649"/>
            </a:xfrm>
          </p:grpSpPr>
          <p:sp>
            <p:nvSpPr>
              <p:cNvPr id="8" name="Dodecagon 7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Dodecagon 8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Dodecagon 9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Dodecagon 10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Dodecagon 11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3" r:id="rId2"/>
    <p:sldLayoutId id="2147483692" r:id="rId3"/>
    <p:sldLayoutId id="2147483686" r:id="rId4"/>
    <p:sldLayoutId id="2147483693" r:id="rId5"/>
    <p:sldLayoutId id="2147483694" r:id="rId6"/>
    <p:sldLayoutId id="2147483695" r:id="rId7"/>
    <p:sldLayoutId id="2147483665" r:id="rId8"/>
    <p:sldLayoutId id="2147483689" r:id="rId9"/>
    <p:sldLayoutId id="2147483666" r:id="rId10"/>
    <p:sldLayoutId id="2147483688" r:id="rId11"/>
    <p:sldLayoutId id="2147483668" r:id="rId12"/>
    <p:sldLayoutId id="2147483687" r:id="rId13"/>
    <p:sldLayoutId id="2147483690" r:id="rId14"/>
    <p:sldLayoutId id="2147483697" r:id="rId15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Boceprevir in Treatment Naive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SPRINT-2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3</a:t>
            </a:r>
            <a:endParaRPr lang="en-US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chemeClr val="accent2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solidFill>
                  <a:schemeClr val="bg1"/>
                </a:solidFill>
              </a:rPr>
              <a:t>Treatment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Naïve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chemeClr val="accent2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err="1">
                <a:latin typeface="Arial" pitchFamily="22" charset="0"/>
              </a:rPr>
              <a:t>Poordad</a:t>
            </a:r>
            <a:r>
              <a:rPr lang="en-US" sz="1400" dirty="0">
                <a:latin typeface="Arial" pitchFamily="22" charset="0"/>
              </a:rPr>
              <a:t> F, et al.  N </a:t>
            </a:r>
            <a:r>
              <a:rPr lang="en-US" sz="1400" dirty="0" err="1">
                <a:latin typeface="Arial" pitchFamily="22" charset="0"/>
              </a:rPr>
              <a:t>Engl</a:t>
            </a:r>
            <a:r>
              <a:rPr lang="en-US" sz="1400" dirty="0">
                <a:latin typeface="Arial" pitchFamily="22" charset="0"/>
              </a:rPr>
              <a:t> J Med.  2011;364:1195-206.</a:t>
            </a:r>
          </a:p>
        </p:txBody>
      </p:sp>
    </p:spTree>
    <p:extLst>
      <p:ext uri="{BB962C8B-B14F-4D97-AF65-F5344CB8AC3E}">
        <p14:creationId xmlns:p14="http://schemas.microsoft.com/office/powerpoint/2010/main" val="17373239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>
                <a:latin typeface="Arial" pitchFamily="22" charset="0"/>
              </a:rPr>
              <a:t>Poordad F, </a:t>
            </a:r>
            <a:r>
              <a:rPr lang="en-US" dirty="0">
                <a:latin typeface="Arial" pitchFamily="22" charset="0"/>
              </a:rPr>
              <a:t>et al.  </a:t>
            </a:r>
            <a:r>
              <a:rPr lang="en-US" dirty="0" smtClean="0">
                <a:latin typeface="Arial" pitchFamily="22" charset="0"/>
              </a:rPr>
              <a:t>N Engl J Med.  2011;364:1195-206.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for Treatment-Naïve HCV Genotype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SPRINT</a:t>
            </a:r>
            <a:r>
              <a:rPr lang="en-US" sz="2400" dirty="0" smtClean="0"/>
              <a:t>-2 Trial: Study Design</a:t>
            </a:r>
            <a:endParaRPr lang="en-US" sz="2400" dirty="0"/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610487"/>
              </p:ext>
            </p:extLst>
          </p:nvPr>
        </p:nvGraphicFramePr>
        <p:xfrm>
          <a:off x="1116120" y="1584569"/>
          <a:ext cx="6900863" cy="3102844"/>
        </p:xfrm>
        <a:graphic>
          <a:graphicData uri="http://schemas.openxmlformats.org/drawingml/2006/table">
            <a:tbl>
              <a:tblPr>
                <a:effectLst>
                  <a:outerShdw blurRad="38100" dist="38100" dir="2700000">
                    <a:srgbClr val="000000">
                      <a:alpha val="50000"/>
                    </a:srgbClr>
                  </a:outerShdw>
                </a:effectLst>
              </a:tblPr>
              <a:tblGrid>
                <a:gridCol w="6900863"/>
              </a:tblGrid>
              <a:tr h="4228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SPRINT-2: Study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Features</a:t>
                      </a: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2680044">
                <a:tc>
                  <a:txBody>
                    <a:bodyPr/>
                    <a:lstStyle/>
                    <a:p>
                      <a:pPr marL="28346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 = 1097 HCV-monoinfected patients (159 black)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double-blind, placebo-controlled, phase 3 study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All with chronic HCV and genotype 1 and treatment naïve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Setting: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multiple sites in United States and Europe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HCV RNA </a:t>
                      </a:r>
                      <a:r>
                        <a:rPr lang="en-US" sz="1800" u="sng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8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1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0,000 IU/ml</a:t>
                      </a:r>
                      <a:endParaRPr lang="en-US" sz="1800" baseline="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Mean age 50; 14.5% black</a:t>
                      </a:r>
                    </a:p>
                    <a:p>
                      <a:pPr marL="28346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Randomized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to 3 arms (1:1:1)</a:t>
                      </a:r>
                      <a:endParaRPr lang="en-US" sz="18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E3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1116121" y="4876800"/>
            <a:ext cx="6900863" cy="132588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38100" dist="38100" dir="2700000">
              <a:srgbClr val="000000">
                <a:alpha val="50000"/>
              </a:srgbClr>
            </a:outerShdw>
          </a:effectLst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defTabSz="935038">
              <a:lnSpc>
                <a:spcPts val="2400"/>
              </a:lnSpc>
              <a:spcBef>
                <a:spcPct val="50000"/>
              </a:spcBef>
            </a:pPr>
            <a:r>
              <a:rPr lang="en-US" sz="1800" b="1" u="sng" dirty="0" smtClean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Boceprevir = 800 mg three times daily</a:t>
            </a:r>
            <a:b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Peginterferon alfa-2b = 1.5 µg/kg once weekly</a:t>
            </a:r>
            <a:b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pitchFamily="22" charset="0"/>
              </a:rPr>
              <a:t>Ribavirin = 600-1400 mg/day (based on weight)</a:t>
            </a:r>
            <a:endParaRPr lang="en-US" sz="1800" dirty="0">
              <a:solidFill>
                <a:srgbClr val="000000"/>
              </a:solidFill>
              <a:latin typeface="Arial" pitchFamily="2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244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940301" y="2243665"/>
            <a:ext cx="38100" cy="3332481"/>
          </a:xfrm>
          <a:prstGeom prst="line">
            <a:avLst/>
          </a:prstGeom>
          <a:ln w="12700" cmpd="sng">
            <a:solidFill>
              <a:srgbClr val="595959"/>
            </a:solidFill>
            <a:prstDash val="sysDash"/>
            <a:head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295400" y="1528064"/>
            <a:ext cx="7347706" cy="432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rgbClr val="000000"/>
                </a:solidFill>
              </a:rPr>
              <a:t> 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04800" y="6460173"/>
            <a:ext cx="7382254" cy="320040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Poordad F, et al.  N Engl J Med.  2011;364:1195-206.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for Treatment-Naïve HCV Genotype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SPRINT-2 Trial: </a:t>
            </a:r>
            <a:r>
              <a:rPr lang="en-US" sz="2400" dirty="0" smtClean="0"/>
              <a:t>Treatment Regimens</a:t>
            </a:r>
            <a:endParaRPr lang="en-US" sz="2400" dirty="0"/>
          </a:p>
        </p:txBody>
      </p:sp>
      <p:sp>
        <p:nvSpPr>
          <p:cNvPr id="52" name="Rectangle 51"/>
          <p:cNvSpPr/>
          <p:nvPr/>
        </p:nvSpPr>
        <p:spPr>
          <a:xfrm>
            <a:off x="2853268" y="1465580"/>
            <a:ext cx="545592" cy="4511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12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669876" y="1465580"/>
            <a:ext cx="545592" cy="4511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24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217408" y="1465580"/>
            <a:ext cx="545592" cy="4511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48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42535" y="1465580"/>
            <a:ext cx="545592" cy="4511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4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257800" y="1465580"/>
            <a:ext cx="545592" cy="4511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28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18108" y="1465580"/>
            <a:ext cx="545592" cy="4511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0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7200" y="1516380"/>
            <a:ext cx="838200" cy="4511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Week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ltGray">
          <a:xfrm>
            <a:off x="1326896" y="5450101"/>
            <a:ext cx="576072" cy="36575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b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ltGray">
          <a:xfrm>
            <a:off x="1916352" y="3977643"/>
            <a:ext cx="3657600" cy="3657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b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Boceprevir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ltGray">
          <a:xfrm>
            <a:off x="1314028" y="4358643"/>
            <a:ext cx="4261104" cy="3657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Peginterferon  + Ribavirin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 bwMode="ltGray">
          <a:xfrm>
            <a:off x="564727" y="3982728"/>
            <a:ext cx="762000" cy="73152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>
              <a:lnSpc>
                <a:spcPts val="2400"/>
              </a:lnSpc>
            </a:pPr>
            <a:r>
              <a:rPr lang="en-US" sz="1400" dirty="0"/>
              <a:t>B24</a:t>
            </a:r>
          </a:p>
          <a:p>
            <a:pPr algn="ctr">
              <a:lnSpc>
                <a:spcPts val="2400"/>
              </a:lnSpc>
            </a:pPr>
            <a:r>
              <a:rPr lang="en-US" sz="1400" dirty="0" smtClean="0"/>
              <a:t>PR28</a:t>
            </a:r>
            <a:r>
              <a:rPr lang="en-US" sz="1400" dirty="0"/>
              <a:t>-</a:t>
            </a:r>
            <a:r>
              <a:rPr lang="en-US" sz="1400" dirty="0" smtClean="0"/>
              <a:t>48</a:t>
            </a:r>
            <a:endParaRPr lang="en-US" sz="1400" dirty="0"/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ltGray">
          <a:xfrm>
            <a:off x="1314028" y="5818772"/>
            <a:ext cx="7315200" cy="3657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Peginterferon  + Ribavirin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 bwMode="ltGray">
          <a:xfrm>
            <a:off x="564727" y="5440680"/>
            <a:ext cx="762000" cy="73152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>
              <a:lnSpc>
                <a:spcPts val="2400"/>
              </a:lnSpc>
            </a:pPr>
            <a:r>
              <a:rPr lang="en-US" sz="1400" dirty="0" smtClean="0"/>
              <a:t>B44</a:t>
            </a:r>
            <a:br>
              <a:rPr lang="en-US" sz="1400" dirty="0" smtClean="0"/>
            </a:br>
            <a:r>
              <a:rPr lang="en-US" sz="1400" dirty="0" smtClean="0"/>
              <a:t>PR48</a:t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62" name="Rectangle 61"/>
          <p:cNvSpPr/>
          <p:nvPr/>
        </p:nvSpPr>
        <p:spPr bwMode="ltGray">
          <a:xfrm>
            <a:off x="564727" y="2468880"/>
            <a:ext cx="762000" cy="731520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1800"/>
              </a:lnSpc>
            </a:pPr>
            <a:r>
              <a:rPr lang="en-US" sz="1400" dirty="0" smtClean="0"/>
              <a:t>PR48</a:t>
            </a:r>
            <a:endParaRPr lang="en-US" sz="1400" dirty="0"/>
          </a:p>
        </p:txBody>
      </p:sp>
      <p:sp>
        <p:nvSpPr>
          <p:cNvPr id="61" name="Rectangle 7"/>
          <p:cNvSpPr>
            <a:spLocks noChangeArrowheads="1"/>
          </p:cNvSpPr>
          <p:nvPr/>
        </p:nvSpPr>
        <p:spPr bwMode="ltGray">
          <a:xfrm>
            <a:off x="1326358" y="2817174"/>
            <a:ext cx="7315200" cy="3657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Peginterferon  + Ribavirin</a:t>
            </a:r>
          </a:p>
        </p:txBody>
      </p:sp>
      <p:sp>
        <p:nvSpPr>
          <p:cNvPr id="63" name="Rectangle 7"/>
          <p:cNvSpPr>
            <a:spLocks noChangeArrowheads="1"/>
          </p:cNvSpPr>
          <p:nvPr/>
        </p:nvSpPr>
        <p:spPr bwMode="ltGray">
          <a:xfrm>
            <a:off x="1916353" y="5450101"/>
            <a:ext cx="6703391" cy="365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b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Boceprevir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4" name="Rectangle 7"/>
          <p:cNvSpPr>
            <a:spLocks noChangeArrowheads="1"/>
          </p:cNvSpPr>
          <p:nvPr/>
        </p:nvSpPr>
        <p:spPr bwMode="ltGray">
          <a:xfrm>
            <a:off x="1326896" y="3977643"/>
            <a:ext cx="576072" cy="36575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b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5" name="Rectangle 7"/>
          <p:cNvSpPr>
            <a:spLocks noChangeArrowheads="1"/>
          </p:cNvSpPr>
          <p:nvPr/>
        </p:nvSpPr>
        <p:spPr bwMode="ltGray">
          <a:xfrm>
            <a:off x="563040" y="3982728"/>
            <a:ext cx="5010912" cy="731520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6" name="Rectangle 7"/>
          <p:cNvSpPr>
            <a:spLocks noChangeArrowheads="1"/>
          </p:cNvSpPr>
          <p:nvPr/>
        </p:nvSpPr>
        <p:spPr bwMode="ltGray">
          <a:xfrm>
            <a:off x="5575300" y="4739645"/>
            <a:ext cx="3060700" cy="3657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Peginterferon  + Ribavirin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588000" y="3326536"/>
            <a:ext cx="3051556" cy="642034"/>
            <a:chOff x="5588000" y="3326536"/>
            <a:chExt cx="3051556" cy="642034"/>
          </a:xfrm>
        </p:grpSpPr>
        <p:sp>
          <p:nvSpPr>
            <p:cNvPr id="67" name="TextBox 66"/>
            <p:cNvSpPr txBox="1"/>
            <p:nvPr/>
          </p:nvSpPr>
          <p:spPr>
            <a:xfrm>
              <a:off x="5588000" y="3326536"/>
              <a:ext cx="3022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/>
                  <a:cs typeface="Arial"/>
                </a:rPr>
                <a:t>Undetectable HCV RNA at week 8-24</a:t>
              </a:r>
              <a:endParaRPr lang="en-US" sz="1200" dirty="0">
                <a:latin typeface="Arial"/>
                <a:cs typeface="Arial"/>
              </a:endParaRPr>
            </a:p>
          </p:txBody>
        </p:sp>
        <p:sp>
          <p:nvSpPr>
            <p:cNvPr id="69" name="Rectangle 7"/>
            <p:cNvSpPr>
              <a:spLocks noChangeArrowheads="1"/>
            </p:cNvSpPr>
            <p:nvPr/>
          </p:nvSpPr>
          <p:spPr bwMode="ltGray">
            <a:xfrm>
              <a:off x="5588000" y="3602817"/>
              <a:ext cx="3051556" cy="3657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91430" tIns="45714" rIns="91430" bIns="45714" anchor="ctr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  <a:latin typeface="Arial"/>
                  <a:cs typeface="Arial"/>
                </a:rPr>
                <a:t>Stop Therapy</a:t>
              </a:r>
              <a:endParaRPr lang="en-US" sz="18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0" name="Rectangle 7"/>
          <p:cNvSpPr>
            <a:spLocks noChangeArrowheads="1"/>
          </p:cNvSpPr>
          <p:nvPr/>
        </p:nvSpPr>
        <p:spPr bwMode="invGray">
          <a:xfrm>
            <a:off x="5575300" y="3609322"/>
            <a:ext cx="3065442" cy="360269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cs typeface="Arial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575300" y="4449215"/>
            <a:ext cx="3065442" cy="646445"/>
            <a:chOff x="5575300" y="4449215"/>
            <a:chExt cx="3065442" cy="646445"/>
          </a:xfrm>
        </p:grpSpPr>
        <p:sp>
          <p:nvSpPr>
            <p:cNvPr id="68" name="TextBox 67"/>
            <p:cNvSpPr txBox="1"/>
            <p:nvPr/>
          </p:nvSpPr>
          <p:spPr>
            <a:xfrm>
              <a:off x="5588000" y="4449215"/>
              <a:ext cx="3022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D</a:t>
              </a:r>
              <a:r>
                <a:rPr lang="en-US" sz="1200" dirty="0" smtClean="0">
                  <a:latin typeface="Arial"/>
                  <a:cs typeface="Arial"/>
                </a:rPr>
                <a:t>etectable HCV RNA at week 8-24</a:t>
              </a:r>
              <a:endParaRPr lang="en-US" sz="1200" dirty="0">
                <a:latin typeface="Arial"/>
                <a:cs typeface="Arial"/>
              </a:endParaRPr>
            </a:p>
          </p:txBody>
        </p:sp>
        <p:sp>
          <p:nvSpPr>
            <p:cNvPr id="71" name="Rectangle 7"/>
            <p:cNvSpPr>
              <a:spLocks noChangeArrowheads="1"/>
            </p:cNvSpPr>
            <p:nvPr/>
          </p:nvSpPr>
          <p:spPr bwMode="invGray">
            <a:xfrm>
              <a:off x="5575300" y="4729901"/>
              <a:ext cx="3065442" cy="365759"/>
            </a:xfrm>
            <a:prstGeom prst="rec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91430" tIns="45714" rIns="91430" bIns="45714" anchor="t">
              <a:prstTxWarp prst="textNoShape">
                <a:avLst/>
              </a:prstTxWarp>
            </a:bodyPr>
            <a:lstStyle/>
            <a:p>
              <a:r>
                <a:rPr lang="en-US" sz="1600" b="1" dirty="0" smtClean="0">
                  <a:solidFill>
                    <a:srgbClr val="000000"/>
                  </a:solidFill>
                  <a:cs typeface="Arial"/>
                </a:rPr>
                <a:t/>
              </a:r>
              <a:br>
                <a:rPr lang="en-US" sz="1600" b="1" dirty="0" smtClean="0">
                  <a:solidFill>
                    <a:srgbClr val="000000"/>
                  </a:solidFill>
                  <a:cs typeface="Arial"/>
                </a:rPr>
              </a:br>
              <a:r>
                <a:rPr lang="en-US" sz="1600" b="1" dirty="0" smtClean="0">
                  <a:solidFill>
                    <a:srgbClr val="000000"/>
                  </a:solidFill>
                  <a:latin typeface="Arial"/>
                  <a:cs typeface="Arial"/>
                </a:rPr>
                <a:t/>
              </a:r>
              <a:br>
                <a:rPr lang="en-US" sz="1600" b="1" dirty="0" smtClean="0">
                  <a:solidFill>
                    <a:srgbClr val="000000"/>
                  </a:solidFill>
                  <a:latin typeface="Arial"/>
                  <a:cs typeface="Arial"/>
                </a:rPr>
              </a:br>
              <a:endParaRPr lang="en-US" sz="1600" b="1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6" name="Rectangle 7"/>
          <p:cNvSpPr>
            <a:spLocks noChangeArrowheads="1"/>
          </p:cNvSpPr>
          <p:nvPr/>
        </p:nvSpPr>
        <p:spPr bwMode="ltGray">
          <a:xfrm>
            <a:off x="1326896" y="2477613"/>
            <a:ext cx="7289800" cy="36575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b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9" name="Rectangle 7"/>
          <p:cNvSpPr>
            <a:spLocks noChangeArrowheads="1"/>
          </p:cNvSpPr>
          <p:nvPr/>
        </p:nvSpPr>
        <p:spPr bwMode="ltGray">
          <a:xfrm>
            <a:off x="563041" y="5440680"/>
            <a:ext cx="8065007" cy="731520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95400" y="1955799"/>
            <a:ext cx="657012" cy="359663"/>
          </a:xfrm>
          <a:prstGeom prst="rect">
            <a:avLst/>
          </a:prstGeom>
          <a:solidFill>
            <a:srgbClr val="3B494F"/>
          </a:solidFill>
          <a:ln>
            <a:solidFill>
              <a:srgbClr val="4E5F6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spc="-40" dirty="0" smtClean="0">
                <a:solidFill>
                  <a:schemeClr val="bg1"/>
                </a:solidFill>
              </a:rPr>
              <a:t>Lead In</a:t>
            </a:r>
            <a:endParaRPr lang="en-US" sz="1200" spc="-4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377267" y="1955799"/>
            <a:ext cx="1117600" cy="3048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spc="-40" dirty="0" smtClean="0">
                <a:solidFill>
                  <a:srgbClr val="00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 </a:t>
            </a:r>
            <a:r>
              <a:rPr lang="en-US" sz="1200" spc="-40" dirty="0" smtClean="0">
                <a:solidFill>
                  <a:srgbClr val="000000"/>
                </a:solidFill>
              </a:rPr>
              <a:t>HCV RNA</a:t>
            </a:r>
            <a:endParaRPr lang="en-US" sz="1200" spc="-40" dirty="0">
              <a:solidFill>
                <a:srgbClr val="000000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579534" y="3615271"/>
            <a:ext cx="0" cy="1475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7"/>
          <p:cNvSpPr>
            <a:spLocks noChangeArrowheads="1"/>
          </p:cNvSpPr>
          <p:nvPr/>
        </p:nvSpPr>
        <p:spPr bwMode="ltGray">
          <a:xfrm>
            <a:off x="1916353" y="2475387"/>
            <a:ext cx="6703391" cy="36575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b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Placebo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8" name="Rectangle 7"/>
          <p:cNvSpPr>
            <a:spLocks noChangeArrowheads="1"/>
          </p:cNvSpPr>
          <p:nvPr/>
        </p:nvSpPr>
        <p:spPr bwMode="invGray">
          <a:xfrm>
            <a:off x="563035" y="2473113"/>
            <a:ext cx="8065007" cy="731520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t">
            <a:prstTxWarp prst="textNoShape">
              <a:avLst/>
            </a:prstTxWarp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cs typeface="Arial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78060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for Treatment-Naïve HCV Genotype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SPRINT-2 Trial: Treatment Regimens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SPRINT-2: SVR 24 by Regimen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Poordad</a:t>
            </a:r>
            <a:r>
              <a:rPr lang="en-US" dirty="0">
                <a:latin typeface="Arial" pitchFamily="22" charset="0"/>
              </a:rPr>
              <a:t> F, et al.  N </a:t>
            </a:r>
            <a:r>
              <a:rPr lang="en-US" dirty="0" err="1">
                <a:latin typeface="Arial" pitchFamily="22" charset="0"/>
              </a:rPr>
              <a:t>Engl</a:t>
            </a:r>
            <a:r>
              <a:rPr lang="en-US" dirty="0">
                <a:latin typeface="Arial" pitchFamily="22" charset="0"/>
              </a:rPr>
              <a:t> J Med.  2011;364:1195-206.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1084834"/>
              </p:ext>
            </p:extLst>
          </p:nvPr>
        </p:nvGraphicFramePr>
        <p:xfrm>
          <a:off x="457200" y="1828804"/>
          <a:ext cx="82296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7790" y="6019800"/>
            <a:ext cx="9153144" cy="27431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B = Boceprevir;  PR = Peginterferon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+ Ribavirin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42077" y="4967432"/>
            <a:ext cx="91395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137/163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68147" y="4967432"/>
            <a:ext cx="91395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233/368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75628" y="4967432"/>
            <a:ext cx="91395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242/366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170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for Treatment-Naïve HCV Genotype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SPRINT-2 Trial: </a:t>
            </a:r>
            <a:r>
              <a:rPr lang="en-US" sz="2400" dirty="0" smtClean="0"/>
              <a:t>Results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SPRINT-2: SVR 24 by Regimen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Poordad F, et al.  N Engl J Med.  2011;364:1195-206.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875712"/>
              </p:ext>
            </p:extLst>
          </p:nvPr>
        </p:nvGraphicFramePr>
        <p:xfrm>
          <a:off x="457200" y="1828804"/>
          <a:ext cx="84582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-1" y="6146799"/>
            <a:ext cx="9162288" cy="228600"/>
          </a:xfrm>
          <a:prstGeom prst="rect">
            <a:avLst/>
          </a:prstGeom>
          <a:solidFill>
            <a:srgbClr val="D9D9D9"/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    SVR = Sustained Virologic Response; B = Boceprevir;  PR = Peginterferon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+ Ribavirin</a:t>
            </a:r>
            <a:endParaRPr lang="en-US" sz="12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28540" y="4967432"/>
            <a:ext cx="73108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125/311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14340" y="4967432"/>
            <a:ext cx="73108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211/316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00140" y="4967432"/>
            <a:ext cx="73108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213/311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13940" y="4967432"/>
            <a:ext cx="73108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12/52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12070" y="4967432"/>
            <a:ext cx="73108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22/52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97870" y="4967432"/>
            <a:ext cx="73108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29/55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0240" y="4967432"/>
            <a:ext cx="73108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137/163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56040" y="4967432"/>
            <a:ext cx="73108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233/368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41840" y="4967432"/>
            <a:ext cx="73108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242/366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7268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for Treatment-Naïve HCV Genotype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1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/>
              <a:t>SPRINT</a:t>
            </a:r>
            <a:r>
              <a:rPr lang="en-US" sz="2800" dirty="0"/>
              <a:t>-2 Trial: SVR by Liver </a:t>
            </a:r>
            <a:r>
              <a:rPr lang="en-US" sz="2800" dirty="0" smtClean="0"/>
              <a:t>Histology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SPRINT-2: SVR 24 by 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Degree of Fibrosis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Poordad</a:t>
            </a:r>
            <a:r>
              <a:rPr lang="en-US" dirty="0">
                <a:latin typeface="Arial" pitchFamily="22" charset="0"/>
              </a:rPr>
              <a:t> F, et al.  N </a:t>
            </a:r>
            <a:r>
              <a:rPr lang="en-US" dirty="0" err="1">
                <a:latin typeface="Arial" pitchFamily="22" charset="0"/>
              </a:rPr>
              <a:t>Engl</a:t>
            </a:r>
            <a:r>
              <a:rPr lang="en-US" dirty="0">
                <a:latin typeface="Arial" pitchFamily="22" charset="0"/>
              </a:rPr>
              <a:t> J Med.  2011;364:1195-206</a:t>
            </a:r>
            <a:r>
              <a:rPr lang="en-US" dirty="0" smtClean="0">
                <a:latin typeface="Arial" pitchFamily="22" charset="0"/>
              </a:rPr>
              <a:t>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2891874"/>
              </p:ext>
            </p:extLst>
          </p:nvPr>
        </p:nvGraphicFramePr>
        <p:xfrm>
          <a:off x="455972" y="1905001"/>
          <a:ext cx="8230827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917800"/>
            <a:ext cx="9144000" cy="406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     PR48 = </a:t>
            </a:r>
            <a:r>
              <a:rPr lang="en-US" sz="1200" dirty="0" err="1" smtClean="0">
                <a:latin typeface="Arial"/>
                <a:cs typeface="Arial"/>
              </a:rPr>
              <a:t>Peginteron</a:t>
            </a:r>
            <a:r>
              <a:rPr lang="en-US" sz="1200" dirty="0" smtClean="0">
                <a:latin typeface="Arial"/>
                <a:cs typeface="Arial"/>
              </a:rPr>
              <a:t>/Ribavirin x 48 weeks</a:t>
            </a:r>
            <a:br>
              <a:rPr lang="en-US" sz="1200" dirty="0" smtClean="0">
                <a:latin typeface="Arial"/>
                <a:cs typeface="Arial"/>
              </a:rPr>
            </a:br>
            <a:r>
              <a:rPr lang="en-US" sz="1200" dirty="0" smtClean="0">
                <a:latin typeface="Arial"/>
                <a:cs typeface="Arial"/>
              </a:rPr>
              <a:t>      PR/T12 = </a:t>
            </a:r>
            <a:r>
              <a:rPr lang="en-US" sz="1200" dirty="0" err="1">
                <a:latin typeface="Arial"/>
                <a:cs typeface="Arial"/>
              </a:rPr>
              <a:t>Peginteron</a:t>
            </a:r>
            <a:r>
              <a:rPr lang="en-US" sz="1200" dirty="0">
                <a:latin typeface="Arial"/>
                <a:cs typeface="Arial"/>
              </a:rPr>
              <a:t>/Ribavirin </a:t>
            </a:r>
            <a:r>
              <a:rPr lang="en-US" sz="1200" dirty="0" smtClean="0">
                <a:latin typeface="Arial"/>
                <a:cs typeface="Arial"/>
              </a:rPr>
              <a:t>+ </a:t>
            </a:r>
            <a:r>
              <a:rPr lang="en-US" sz="1200" dirty="0" err="1" smtClean="0">
                <a:latin typeface="Arial"/>
                <a:cs typeface="Arial"/>
              </a:rPr>
              <a:t>Telaprevir</a:t>
            </a:r>
            <a:r>
              <a:rPr lang="en-US" sz="1200" dirty="0" smtClean="0">
                <a:latin typeface="Arial"/>
                <a:cs typeface="Arial"/>
              </a:rPr>
              <a:t> x 12 weeks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-1" y="6146799"/>
            <a:ext cx="9162288" cy="228600"/>
          </a:xfrm>
          <a:prstGeom prst="rect">
            <a:avLst/>
          </a:prstGeom>
          <a:solidFill>
            <a:srgbClr val="D9D9D9"/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     SVR = Sustained Virologic Response; B = Boceprevir;  PR = Peginterferon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Arial" pitchFamily="22" charset="0"/>
              </a:rPr>
              <a:t>+ Ribavirin</a:t>
            </a:r>
            <a:endParaRPr lang="en-US" sz="12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2670" y="4884677"/>
            <a:ext cx="82251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123/138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03990" y="4884677"/>
            <a:ext cx="82251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213/319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29860" y="4884677"/>
            <a:ext cx="82251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211/313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77150" y="4884677"/>
            <a:ext cx="82251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9</a:t>
            </a:r>
            <a:r>
              <a:rPr lang="en-US" sz="1400" dirty="0" smtClean="0">
                <a:solidFill>
                  <a:schemeClr val="bg1"/>
                </a:solidFill>
              </a:rPr>
              <a:t>/24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88470" y="4884677"/>
            <a:ext cx="82251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14/34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14340" y="4884677"/>
            <a:ext cx="82251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22/42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3598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Poordad F, et al.  N Engl J Med.  2011;364:1195-206.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Boceprevir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for Treatment-Naïve HCV Genotype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SPRINT-2 </a:t>
            </a:r>
            <a:r>
              <a:rPr lang="en-US" sz="2400" dirty="0" smtClean="0"/>
              <a:t>Trial: Conclusions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130475"/>
              </p:ext>
            </p:extLst>
          </p:nvPr>
        </p:nvGraphicFramePr>
        <p:xfrm>
          <a:off x="0" y="2590800"/>
          <a:ext cx="9144000" cy="2270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The addition of boceprevir to standard therapy with peginterferon–ribavirin, as compared with standard therapy alone, significantly increased the rates of sustained virologic response in</a:t>
                      </a:r>
                    </a:p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previously untreated adults with chronic HCV genotype 1 infection. </a:t>
                      </a:r>
                      <a:b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The rates were similar with 24 weeks and 44 weeks of boceprevir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21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44273</TotalTime>
  <Words>396</Words>
  <Application>Microsoft Office PowerPoint</Application>
  <PresentationFormat>On-screen Show (4:3)</PresentationFormat>
  <Paragraphs>87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Geneva</vt:lpstr>
      <vt:lpstr>Myriad Pro</vt:lpstr>
      <vt:lpstr>Times New Roman</vt:lpstr>
      <vt:lpstr>Wingdings</vt:lpstr>
      <vt:lpstr>Zapf Dingbats</vt:lpstr>
      <vt:lpstr>AETC_Master_Template_061510</vt:lpstr>
      <vt:lpstr>Boceprevir in Treatment Naive SPRINT-2</vt:lpstr>
      <vt:lpstr>Boceprevir for Treatment-Naïve HCV Genotype 1 SPRINT-2 Trial: Study Design</vt:lpstr>
      <vt:lpstr>Boceprevir for Treatment-Naïve HCV Genotype 1 SPRINT-2 Trial: Treatment Regimens</vt:lpstr>
      <vt:lpstr>Boceprevir for Treatment-Naïve HCV Genotype 1 SPRINT-2 Trial: Treatment Regimens</vt:lpstr>
      <vt:lpstr>Boceprevir for Treatment-Naïve HCV Genotype 1 SPRINT-2 Trial: Results</vt:lpstr>
      <vt:lpstr>Boceprevir for Treatment-Naïve HCV Genotype 1 SPRINT-2 Trial: SVR by Liver Histology</vt:lpstr>
      <vt:lpstr>Boceprevir for Treatment-Naïve HCV Genotype 1 SPRINT-2 Trial: Conclusions</vt:lpstr>
    </vt:vector>
  </TitlesOfParts>
  <Company>HMC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1952</cp:revision>
  <cp:lastPrinted>2011-04-18T21:48:04Z</cp:lastPrinted>
  <dcterms:created xsi:type="dcterms:W3CDTF">2010-11-28T05:36:22Z</dcterms:created>
  <dcterms:modified xsi:type="dcterms:W3CDTF">2014-02-03T22:37:22Z</dcterms:modified>
</cp:coreProperties>
</file>