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92" r:id="rId2"/>
    <p:sldId id="319" r:id="rId3"/>
    <p:sldId id="486" r:id="rId4"/>
    <p:sldId id="321" r:id="rId5"/>
    <p:sldId id="327" r:id="rId6"/>
    <p:sldId id="438" r:id="rId7"/>
    <p:sldId id="325" r:id="rId8"/>
    <p:sldId id="328" r:id="rId9"/>
    <p:sldId id="459" r:id="rId10"/>
    <p:sldId id="329" r:id="rId11"/>
    <p:sldId id="331" r:id="rId12"/>
    <p:sldId id="330" r:id="rId13"/>
    <p:sldId id="402" r:id="rId14"/>
    <p:sldId id="323" r:id="rId15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25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38C"/>
    <a:srgbClr val="808B67"/>
    <a:srgbClr val="6698A2"/>
    <a:srgbClr val="74A29C"/>
    <a:srgbClr val="97A379"/>
    <a:srgbClr val="4E92A2"/>
    <a:srgbClr val="006787"/>
    <a:srgbClr val="000000"/>
    <a:srgbClr val="556B1C"/>
    <a:srgbClr val="556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0" autoAdjust="0"/>
    <p:restoredTop sz="72946" autoAdjust="0"/>
  </p:normalViewPr>
  <p:slideViewPr>
    <p:cSldViewPr showGuides="1">
      <p:cViewPr varScale="1">
        <p:scale>
          <a:sx n="100" d="100"/>
          <a:sy n="100" d="100"/>
        </p:scale>
        <p:origin x="1536" y="90"/>
      </p:cViewPr>
      <p:guideLst>
        <p:guide orient="horz" pos="3743"/>
        <p:guide pos="25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5608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B59452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T8/PR24 or 48</c:v>
                </c:pt>
                <c:pt idx="1">
                  <c:v>T12/PR24 or 48</c:v>
                </c:pt>
                <c:pt idx="2">
                  <c:v>PR 48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69</c:v>
                </c:pt>
                <c:pt idx="1">
                  <c:v>75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99879424"/>
        <c:axId val="399879984"/>
      </c:barChart>
      <c:catAx>
        <c:axId val="39987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9987998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3998799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2447888020931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987942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320418792549899"/>
          <c:y val="0.11664685296690901"/>
          <c:w val="0.85850764141763902"/>
          <c:h val="0.72680536256497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T/T </c:v>
                </c:pt>
              </c:strCache>
            </c:strRef>
          </c:tx>
          <c:spPr>
            <a:solidFill>
              <a:srgbClr val="6E4B7D"/>
            </a:solidFill>
            <a:ln w="12902">
              <a:solidFill>
                <a:schemeClr val="tx1"/>
              </a:solidFill>
              <a:prstDash val="solid"/>
            </a:ln>
            <a:effectLst>
              <a:outerShdw blurRad="38100" dist="38100" dir="2700000" algn="br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PR48</c:v>
                </c:pt>
                <c:pt idx="1">
                  <c:v>T12/PR24 or 48</c:v>
                </c:pt>
              </c:strCache>
            </c:strRef>
          </c:cat>
          <c:val>
            <c:numRef>
              <c:f>Sheet1!$B$2:$C$2</c:f>
              <c:numCache>
                <c:formatCode>0</c:formatCode>
                <c:ptCount val="2"/>
                <c:pt idx="0" formatCode="General">
                  <c:v>23</c:v>
                </c:pt>
                <c:pt idx="1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C/T</c:v>
                </c:pt>
              </c:strCache>
            </c:strRef>
          </c:tx>
          <c:spPr>
            <a:solidFill>
              <a:srgbClr val="808B67"/>
            </a:solidFill>
            <a:ln w="12694">
              <a:solidFill>
                <a:schemeClr val="tx1"/>
              </a:solidFill>
              <a:prstDash val="solid"/>
            </a:ln>
            <a:effectLst>
              <a:outerShdw blurRad="38100" dist="38100" dir="2700000" algn="br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PR48</c:v>
                </c:pt>
                <c:pt idx="1">
                  <c:v>T12/PR24 or 48</c:v>
                </c:pt>
              </c:strCache>
            </c:strRef>
          </c:cat>
          <c:val>
            <c:numRef>
              <c:f>Sheet1!$B$3:$C$3</c:f>
              <c:numCache>
                <c:formatCode>0</c:formatCode>
                <c:ptCount val="2"/>
                <c:pt idx="0" formatCode="General">
                  <c:v>25</c:v>
                </c:pt>
                <c:pt idx="1">
                  <c:v>71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C/C</c:v>
                </c:pt>
              </c:strCache>
            </c:strRef>
          </c:tx>
          <c:spPr>
            <a:solidFill>
              <a:srgbClr val="58838C"/>
            </a:solidFill>
            <a:ln w="12902">
              <a:solidFill>
                <a:schemeClr val="tx1"/>
              </a:solidFill>
              <a:prstDash val="solid"/>
            </a:ln>
            <a:effectLst>
              <a:outerShdw blurRad="38100" dist="38100" dir="2700000" algn="br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1.5723973202882999E-3"/>
                  <c:y val="1.3071895424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PR48</c:v>
                </c:pt>
                <c:pt idx="1">
                  <c:v>T12/PR24 or 48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64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1754000"/>
        <c:axId val="401754560"/>
      </c:barChart>
      <c:catAx>
        <c:axId val="401754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Treatment Regimen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1595728229818602"/>
              <c:y val="0.91960784313725497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17545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40175456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 smtClean="0"/>
                  <a:t>Patients with SVR </a:t>
                </a:r>
                <a:r>
                  <a:rPr lang="en-US" sz="1800" dirty="0"/>
                  <a:t>(%)</a:t>
                </a:r>
              </a:p>
            </c:rich>
          </c:tx>
          <c:layout>
            <c:manualLayout>
              <c:xMode val="edge"/>
              <c:yMode val="edge"/>
              <c:x val="8.6250368357529E-3"/>
              <c:y val="0.16483885036821899"/>
            </c:manualLayout>
          </c:layout>
          <c:overlay val="0"/>
          <c:spPr>
            <a:noFill/>
            <a:ln w="2580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1754000"/>
        <c:crosses val="autoZero"/>
        <c:crossBetween val="between"/>
        <c:majorUnit val="20"/>
      </c:valAx>
      <c:spPr>
        <a:solidFill>
          <a:srgbClr val="E6EBF2"/>
        </a:solidFill>
        <a:ln w="19044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0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60140446033404904"/>
          <c:y val="1.24208738613556E-3"/>
          <c:w val="0.36880727720337098"/>
          <c:h val="9.6084607071174902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62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8961433148344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RVR (week 4)</c:v>
                </c:pt>
                <c:pt idx="1">
                  <c:v>eRVR (week 12)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66</c:v>
                </c:pt>
                <c:pt idx="1">
                  <c:v>57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RVR (week 4)</c:v>
                </c:pt>
                <c:pt idx="1">
                  <c:v>eRVR (week 12)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68</c:v>
                </c:pt>
                <c:pt idx="1">
                  <c:v>58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RVR (week 4)</c:v>
                </c:pt>
                <c:pt idx="1">
                  <c:v>eRVR (week 12)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99883344"/>
        <c:axId val="399883904"/>
      </c:barChart>
      <c:catAx>
        <c:axId val="39988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9988390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3998839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 smtClean="0">
                    <a:latin typeface="Arial"/>
                    <a:cs typeface="Arial"/>
                  </a:rPr>
                  <a:t>Patients (</a:t>
                </a:r>
                <a:r>
                  <a:rPr lang="en-US" sz="1800" dirty="0">
                    <a:latin typeface="Arial"/>
                    <a:cs typeface="Arial"/>
                  </a:rPr>
                  <a:t>%)</a:t>
                </a:r>
              </a:p>
            </c:rich>
          </c:tx>
          <c:layout>
            <c:manualLayout>
              <c:xMode val="edge"/>
              <c:yMode val="edge"/>
              <c:x val="9.8532127928453398E-3"/>
              <c:y val="0.26047468436624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98833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732774375425294"/>
          <c:y val="3.7473918378822503E-2"/>
          <c:w val="0.24870710605618701"/>
          <c:h val="0.22192469263672401"/>
        </c:manualLayout>
      </c:layout>
      <c:overlay val="0"/>
      <c:spPr>
        <a:solidFill>
          <a:sysClr val="window" lastClr="FFFFFF"/>
        </a:solidFill>
        <a:ln w="12700"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84957346464254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solidFill>
                <a:srgbClr val="326496">
                  <a:lumMod val="60000"/>
                  <a:lumOff val="40000"/>
                </a:srgbClr>
              </a:solidFill>
              <a:effectLst>
                <a:outerShdw blurRad="38100" dist="38100" dir="2700000" algn="tl" rotWithShape="0">
                  <a:srgbClr val="000000">
                    <a:alpha val="70000"/>
                  </a:srgbClr>
                </a:outerShdw>
              </a:effectLst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With eRVR</c:v>
                </c:pt>
                <c:pt idx="1">
                  <c:v>Without eRVR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83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rgbClr val="B59452">
                  <a:lumMod val="60000"/>
                  <a:lumOff val="40000"/>
                </a:srgbClr>
              </a:solidFill>
              <a:effectLst>
                <a:outerShdw blurRad="38100" dist="38100" dir="27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With eRVR</c:v>
                </c:pt>
                <c:pt idx="1">
                  <c:v>Without eRVR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89</c:v>
                </c:pt>
                <c:pt idx="1">
                  <c:v>54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rgbClr val="718E25">
                  <a:lumMod val="60000"/>
                  <a:lumOff val="40000"/>
                </a:srgbClr>
              </a:solidFill>
              <a:effectLst>
                <a:outerShdw blurRad="38100" dist="38100" dir="2700000" algn="tl" rotWithShape="0">
                  <a:srgbClr val="000000">
                    <a:alpha val="70000"/>
                  </a:srgbClr>
                </a:outerShdw>
              </a:effectLst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With eRVR</c:v>
                </c:pt>
                <c:pt idx="1">
                  <c:v>Without eRVR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97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99887264"/>
        <c:axId val="399887824"/>
      </c:barChart>
      <c:catAx>
        <c:axId val="39988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9988782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3998878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2447888020931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988726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73277442539308701"/>
          <c:y val="5.0545829392032698E-2"/>
          <c:w val="0.24870710605618701"/>
          <c:h val="0.23928585912484199"/>
        </c:manualLayout>
      </c:layout>
      <c:overlay val="0"/>
      <c:spPr>
        <a:solidFill>
          <a:sysClr val="window" lastClr="FFFFFF"/>
        </a:solidFill>
        <a:ln w="12700"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8.5648421341384798E-2"/>
          <c:w val="0.87636482939632498"/>
          <c:h val="0.71438261003493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eRVR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solidFill>
                <a:srgbClr val="326496">
                  <a:lumMod val="60000"/>
                  <a:lumOff val="40000"/>
                </a:srgbClr>
              </a:solidFill>
              <a:effectLst>
                <a:outerShdw blurRad="38100" dist="38100" dir="2700000" algn="tl" rotWithShape="0">
                  <a:srgbClr val="000000">
                    <a:alpha val="70000"/>
                  </a:srgbClr>
                </a:outerShdw>
              </a:effectLst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T8/PR24 or 48</c:v>
                </c:pt>
                <c:pt idx="1">
                  <c:v>T12/PR24 or 48</c:v>
                </c:pt>
                <c:pt idx="2">
                  <c:v>PR 48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83</c:v>
                </c:pt>
                <c:pt idx="1">
                  <c:v>89</c:v>
                </c:pt>
                <c:pt idx="2">
                  <c:v>97</c:v>
                </c:pt>
              </c:numCache>
            </c:numRef>
          </c:val>
        </c:ser>
        <c:ser>
          <c:idx val="1"/>
          <c:order val="1"/>
          <c:tx>
            <c:v>Without eRVR</c:v>
          </c:tx>
          <c:spPr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rgbClr val="718E25">
                  <a:lumMod val="60000"/>
                  <a:lumOff val="40000"/>
                </a:srgbClr>
              </a:solidFill>
              <a:effectLst>
                <a:outerShdw blurRad="38100" dist="38100" dir="5400000" rotWithShape="0">
                  <a:srgbClr val="000000">
                    <a:alpha val="70000"/>
                  </a:srgbClr>
                </a:outerShdw>
              </a:effectLst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T8/PR24 or 48</c:v>
                </c:pt>
                <c:pt idx="1">
                  <c:v>T12/PR24 or 48</c:v>
                </c:pt>
                <c:pt idx="2">
                  <c:v>PR 48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50</c:v>
                </c:pt>
                <c:pt idx="1">
                  <c:v>54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401332784"/>
        <c:axId val="401333344"/>
      </c:barChart>
      <c:catAx>
        <c:axId val="40133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40133334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4013333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 smtClean="0">
                    <a:latin typeface="Arial"/>
                    <a:cs typeface="Arial"/>
                  </a:rPr>
                  <a:t>Patients with SVR (</a:t>
                </a:r>
                <a:r>
                  <a:rPr lang="en-US" sz="1800" dirty="0">
                    <a:latin typeface="Arial"/>
                    <a:cs typeface="Arial"/>
                  </a:rPr>
                  <a:t>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5920121318555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0133278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536253037814718"/>
          <c:y val="0"/>
          <c:w val="0.46144442014192699"/>
          <c:h val="8.0726462290953996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9.1435476837424298E-2"/>
          <c:w val="0.87636482939632498"/>
          <c:h val="0.76067905400325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 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70</c:v>
                </c:pt>
                <c:pt idx="1">
                  <c:v>58</c:v>
                </c:pt>
                <c:pt idx="2">
                  <c:v>66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75</c:v>
                </c:pt>
                <c:pt idx="1">
                  <c:v>62</c:v>
                </c:pt>
                <c:pt idx="2">
                  <c:v>74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46</c:v>
                </c:pt>
                <c:pt idx="1">
                  <c:v>25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401336704"/>
        <c:axId val="401337264"/>
      </c:barChart>
      <c:catAx>
        <c:axId val="401336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40133726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4013372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7366885192565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0133670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33153980752405898"/>
          <c:y val="2.7515854025853999E-3"/>
          <c:w val="0.64994167395742197"/>
          <c:h val="8.3035360731775407E-2"/>
        </c:manualLayout>
      </c:layout>
      <c:overlay val="0"/>
      <c:spPr>
        <a:noFill/>
        <a:ln w="12700"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8.5065834989538694E-2"/>
          <c:w val="0.87636482939632498"/>
          <c:h val="0.66288165203348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 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 800,000 IU/ml </c:v>
                </c:pt>
                <c:pt idx="1">
                  <c:v>≥800,000  IU/ml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79</c:v>
                </c:pt>
                <c:pt idx="1">
                  <c:v>66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 800,000 IU/ml </c:v>
                </c:pt>
                <c:pt idx="1">
                  <c:v>≥800,000  IU/ml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78</c:v>
                </c:pt>
                <c:pt idx="1">
                  <c:v>74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 800,000 IU/ml </c:v>
                </c:pt>
                <c:pt idx="1">
                  <c:v>≥800,000  IU/ml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70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01340624"/>
        <c:axId val="401341184"/>
      </c:barChart>
      <c:catAx>
        <c:axId val="401340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Baseline HCV RNA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847210070963301"/>
              <c:y val="0.835998948305189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4013411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4013411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2447888020931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0134062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35005832604257803"/>
          <c:y val="2.7515854025853999E-3"/>
          <c:w val="0.63142315543890304"/>
          <c:h val="8.0530335091487298E-2"/>
        </c:manualLayout>
      </c:layout>
      <c:overlay val="0"/>
      <c:spPr>
        <a:noFill/>
        <a:ln w="12700"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51218597675299"/>
          <c:y val="0.10300958782950299"/>
          <c:w val="0.88380530558680204"/>
          <c:h val="0.69702144354681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or Minimal Fibrosis </c:v>
                </c:pt>
                <c:pt idx="1">
                  <c:v>Portal Fibrosis</c:v>
                </c:pt>
                <c:pt idx="2">
                  <c:v>Bridging Fibrosis</c:v>
                </c:pt>
                <c:pt idx="3">
                  <c:v>Cirrhosis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79</c:v>
                </c:pt>
                <c:pt idx="1">
                  <c:v>69</c:v>
                </c:pt>
                <c:pt idx="2">
                  <c:v>58</c:v>
                </c:pt>
                <c:pt idx="3">
                  <c:v>42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or Minimal Fibrosis </c:v>
                </c:pt>
                <c:pt idx="1">
                  <c:v>Portal Fibrosis</c:v>
                </c:pt>
                <c:pt idx="2">
                  <c:v>Bridging Fibrosis</c:v>
                </c:pt>
                <c:pt idx="3">
                  <c:v>Cirrhosis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81</c:v>
                </c:pt>
                <c:pt idx="1">
                  <c:v>75</c:v>
                </c:pt>
                <c:pt idx="2">
                  <c:v>62</c:v>
                </c:pt>
                <c:pt idx="3" formatCode="General">
                  <c:v>62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or Minimal Fibrosis </c:v>
                </c:pt>
                <c:pt idx="1">
                  <c:v>Portal Fibrosis</c:v>
                </c:pt>
                <c:pt idx="2">
                  <c:v>Bridging Fibrosis</c:v>
                </c:pt>
                <c:pt idx="3">
                  <c:v>Cirrhosis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46</c:v>
                </c:pt>
                <c:pt idx="1">
                  <c:v>48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401344544"/>
        <c:axId val="401345104"/>
      </c:barChart>
      <c:catAx>
        <c:axId val="40134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 i="0">
                <a:latin typeface="Arial"/>
                <a:cs typeface="Arial"/>
              </a:defRPr>
            </a:pPr>
            <a:endParaRPr lang="en-US"/>
          </a:p>
        </c:txPr>
        <c:crossAx val="4013451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4013451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2447888020931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013445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294502770487022"/>
          <c:y val="2.7515854025853999E-3"/>
          <c:w val="0.68697871099445895"/>
          <c:h val="8.3035360731775407E-2"/>
        </c:manualLayout>
      </c:layout>
      <c:overlay val="0"/>
      <c:spPr>
        <a:noFill/>
        <a:ln w="12700"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5532923069082401"/>
          <c:h val="0.72016966553097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 &lt; 10 g/dL</c:v>
                </c:pt>
                <c:pt idx="1">
                  <c:v>Hb &lt; 8.5 g/dL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40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 &lt; 10 g/dL</c:v>
                </c:pt>
                <c:pt idx="1">
                  <c:v>Hb &lt; 8.5 g/dL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36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-4.050938847227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 &lt; 10 g/dL</c:v>
                </c:pt>
                <c:pt idx="1">
                  <c:v>Hb &lt; 8.5 g/dL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401746160"/>
        <c:axId val="401746720"/>
      </c:barChart>
      <c:catAx>
        <c:axId val="40174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Hemoglobin</a:t>
                </a:r>
                <a:r>
                  <a:rPr lang="en-US" baseline="0" dirty="0" smtClean="0"/>
                  <a:t> (</a:t>
                </a:r>
                <a:r>
                  <a:rPr lang="en-US" baseline="0" dirty="0" err="1" smtClean="0"/>
                  <a:t>Hb</a:t>
                </a:r>
                <a:r>
                  <a:rPr lang="en-US" baseline="0" dirty="0" smtClean="0"/>
                  <a:t>)</a:t>
                </a:r>
                <a:r>
                  <a:rPr lang="en-US" dirty="0" smtClean="0"/>
                  <a:t> Nadir Through Week 12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5727467319012298"/>
              <c:y val="0.853360114793308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4017467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401746720"/>
        <c:scaling>
          <c:orientation val="minMax"/>
          <c:max val="6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</a:t>
                </a:r>
                <a:r>
                  <a:rPr lang="en-US" sz="1800" dirty="0" smtClean="0">
                    <a:latin typeface="Arial"/>
                    <a:cs typeface="Arial"/>
                  </a:rPr>
                  <a:t>(</a:t>
                </a:r>
                <a:r>
                  <a:rPr lang="en-US" sz="1800" dirty="0">
                    <a:latin typeface="Arial"/>
                    <a:cs typeface="Arial"/>
                  </a:rPr>
                  <a:t>%)</a:t>
                </a:r>
              </a:p>
            </c:rich>
          </c:tx>
          <c:layout>
            <c:manualLayout>
              <c:xMode val="edge"/>
              <c:yMode val="edge"/>
              <c:x val="5.4483602171087799E-3"/>
              <c:y val="0.24311351787812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01746160"/>
        <c:crosses val="autoZero"/>
        <c:crossBetween val="between"/>
        <c:majorUnit val="10"/>
        <c:min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71012065846138195"/>
          <c:y val="4.9048029370901497E-2"/>
          <c:w val="0.24870710605618701"/>
          <c:h val="0.23928585912484199"/>
        </c:manualLayout>
      </c:layout>
      <c:overlay val="0"/>
      <c:spPr>
        <a:solidFill>
          <a:sysClr val="window" lastClr="FFFFFF"/>
        </a:solidFill>
        <a:ln w="12700"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10557013706602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T8/PR24 or 48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1"/>
              <c:layout>
                <c:manualLayout>
                  <c:x val="1.5432098765431001E-3"/>
                  <c:y val="-6.65511382044545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Rash</c:v>
                </c:pt>
                <c:pt idx="1">
                  <c:v>Severe (Grade 3) Rash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35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v>T12/PR24 or 48</c:v>
          </c:tx>
          <c:spPr>
            <a:solidFill>
              <a:srgbClr val="B59452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-6.0764082708414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Rash</c:v>
                </c:pt>
                <c:pt idx="1">
                  <c:v>Severe (Grade 3) Rash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37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v>PR48</c:v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-6.36576104564346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Rash</c:v>
                </c:pt>
                <c:pt idx="1">
                  <c:v>Severe (Grade 3) Rash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401750080"/>
        <c:axId val="401750640"/>
      </c:barChart>
      <c:catAx>
        <c:axId val="40175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40175064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401750640"/>
        <c:scaling>
          <c:orientation val="minMax"/>
          <c:max val="6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</a:t>
                </a:r>
                <a:r>
                  <a:rPr lang="en-US" sz="1800" dirty="0" smtClean="0">
                    <a:latin typeface="Arial"/>
                    <a:cs typeface="Arial"/>
                  </a:rPr>
                  <a:t>(</a:t>
                </a:r>
                <a:r>
                  <a:rPr lang="en-US" sz="1800" dirty="0">
                    <a:latin typeface="Arial"/>
                    <a:cs typeface="Arial"/>
                  </a:rPr>
                  <a:t>%)</a:t>
                </a:r>
              </a:p>
            </c:rich>
          </c:tx>
          <c:layout>
            <c:manualLayout>
              <c:xMode val="edge"/>
              <c:yMode val="edge"/>
              <c:x val="1.6026052299018202E-2"/>
              <c:y val="0.22864587913802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01750080"/>
        <c:crosses val="autoZero"/>
        <c:crossBetween val="between"/>
        <c:majorUnit val="10"/>
        <c:min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69265091863517003"/>
          <c:y val="4.6154501622881698E-2"/>
          <c:w val="0.27957130358705201"/>
          <c:h val="0.26532760885702"/>
        </c:manualLayout>
      </c:layout>
      <c:overlay val="0"/>
      <c:spPr>
        <a:solidFill>
          <a:sysClr val="window" lastClr="FFFFFF"/>
        </a:solidFill>
        <a:ln w="12700"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7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66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8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38769144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3" r:id="rId2"/>
    <p:sldLayoutId id="2147483664" r:id="rId3"/>
    <p:sldLayoutId id="2147483686" r:id="rId4"/>
    <p:sldLayoutId id="2147483691" r:id="rId5"/>
    <p:sldLayoutId id="2147483665" r:id="rId6"/>
    <p:sldLayoutId id="2147483689" r:id="rId7"/>
    <p:sldLayoutId id="2147483666" r:id="rId8"/>
    <p:sldLayoutId id="2147483688" r:id="rId9"/>
    <p:sldLayoutId id="2147483668" r:id="rId10"/>
    <p:sldLayoutId id="2147483687" r:id="rId11"/>
    <p:sldLayoutId id="2147483690" r:id="rId12"/>
    <p:sldLayoutId id="2147483692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Telaprevir in Treatment </a:t>
            </a:r>
            <a:r>
              <a:rPr lang="en-US" sz="2800" dirty="0" smtClean="0"/>
              <a:t>Naïve GT-1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ADVANCE (Study 108)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Naïve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Jacobson IM, et. al. N </a:t>
            </a:r>
            <a:r>
              <a:rPr lang="en-US" sz="1400" dirty="0" err="1"/>
              <a:t>Engl</a:t>
            </a:r>
            <a:r>
              <a:rPr lang="en-US" sz="1400" dirty="0"/>
              <a:t> J Med.  2011;364:2405-16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10946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sz="2400" dirty="0" smtClean="0"/>
              <a:t>Results by Fibrosis Stage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SVR24 by Fibrosis Stage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</a:t>
            </a:r>
            <a:r>
              <a:rPr lang="en-US" dirty="0" err="1"/>
              <a:t>Hepatology</a:t>
            </a:r>
            <a:r>
              <a:rPr lang="en-US" dirty="0"/>
              <a:t>. 2010;52 (Supplement 1):427A. Abstract 211.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609996"/>
              </p:ext>
            </p:extLst>
          </p:nvPr>
        </p:nvGraphicFramePr>
        <p:xfrm>
          <a:off x="226219" y="1828800"/>
          <a:ext cx="8688387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70262"/>
            <a:ext cx="9153144" cy="2746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Response; 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2996" y="5075170"/>
            <a:ext cx="740662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101/128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36824" y="5075170"/>
            <a:ext cx="740662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109/134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0252" y="5075170"/>
            <a:ext cx="740662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67/147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3796" y="5075170"/>
            <a:ext cx="740662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104/151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65488" y="5075170"/>
            <a:ext cx="740662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117/156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71616" y="5075170"/>
            <a:ext cx="740662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67/141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9978" y="5075170"/>
            <a:ext cx="594358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17/52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6080" y="5075170"/>
            <a:ext cx="594358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7/21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2464" y="5075170"/>
            <a:ext cx="594358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32/52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4580" y="5075170"/>
            <a:ext cx="594358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13/21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85166" y="5075170"/>
            <a:ext cx="594358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34/59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1740" y="5075170"/>
            <a:ext cx="594358" cy="2712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11/26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338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Percentage of Patients with Anemia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678163"/>
              </p:ext>
            </p:extLst>
          </p:nvPr>
        </p:nvGraphicFramePr>
        <p:xfrm>
          <a:off x="647700" y="1828800"/>
          <a:ext cx="7848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57899"/>
            <a:ext cx="9153144" cy="27465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T =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 + Ribavirin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14145" y="4757247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146/364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4757247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33/364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7910" y="4757247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33/363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6044" y="4757247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131/363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6078" y="4702502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595959"/>
                </a:solidFill>
              </a:rPr>
              <a:t>7/361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81100" y="4757247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</a:t>
            </a:r>
            <a:r>
              <a:rPr lang="en-US" sz="1400" dirty="0" smtClean="0">
                <a:solidFill>
                  <a:srgbClr val="FFFFFF"/>
                </a:solidFill>
              </a:rPr>
              <a:t>1/361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2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Percentage 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of Patients with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Rash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916322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5998631"/>
            <a:ext cx="9153144" cy="3200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T =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6777" y="48006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15/364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3416" y="4669212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22/363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08472" y="49530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/361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06904" y="49530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129/364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0699" y="49530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133/363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66745" y="49530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88/361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36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latin typeface="Arial"/>
                <a:cs typeface="Arial"/>
              </a:rPr>
              <a:t>SVR Rates </a:t>
            </a:r>
            <a:r>
              <a:rPr lang="en-US" sz="2800" dirty="0">
                <a:latin typeface="Arial"/>
                <a:cs typeface="Arial"/>
              </a:rPr>
              <a:t>by </a:t>
            </a:r>
            <a:r>
              <a:rPr lang="en-US" sz="2800" i="1" dirty="0">
                <a:latin typeface="Arial"/>
                <a:cs typeface="Arial"/>
              </a:rPr>
              <a:t>IL28B rs12979860 </a:t>
            </a:r>
            <a:r>
              <a:rPr lang="en-US" sz="2800" dirty="0">
                <a:latin typeface="Arial"/>
                <a:cs typeface="Arial"/>
              </a:rPr>
              <a:t>Genotype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ADVANCE: SVR24 by </a:t>
            </a:r>
            <a:r>
              <a:rPr lang="en-US" dirty="0">
                <a:cs typeface="Arial"/>
              </a:rPr>
              <a:t>rs12979860 </a:t>
            </a:r>
            <a:r>
              <a:rPr lang="en-US" dirty="0" smtClean="0">
                <a:cs typeface="Arial"/>
              </a:rPr>
              <a:t>Genotype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Telaprevir </a:t>
            </a:r>
            <a:r>
              <a:rPr lang="en-US" dirty="0"/>
              <a:t>(</a:t>
            </a:r>
            <a:r>
              <a:rPr lang="en-US" i="1" dirty="0"/>
              <a:t>Incivek</a:t>
            </a:r>
            <a:r>
              <a:rPr lang="en-US" dirty="0"/>
              <a:t>) Prescribing Information.  Vertex Pharmaceuticals. </a:t>
            </a: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893966"/>
              </p:ext>
            </p:extLst>
          </p:nvPr>
        </p:nvGraphicFramePr>
        <p:xfrm>
          <a:off x="457561" y="1905000"/>
          <a:ext cx="807683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917799"/>
            <a:ext cx="9144000" cy="4525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     PR48 = </a:t>
            </a:r>
            <a:r>
              <a:rPr lang="en-US" sz="1200" dirty="0" err="1" smtClean="0">
                <a:latin typeface="Arial"/>
                <a:cs typeface="Arial"/>
              </a:rPr>
              <a:t>Peginteron</a:t>
            </a:r>
            <a:r>
              <a:rPr lang="en-US" sz="1200" dirty="0" smtClean="0">
                <a:latin typeface="Arial"/>
                <a:cs typeface="Arial"/>
              </a:rPr>
              <a:t>/Ribavirin x 48 weeks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      PR/T12 = </a:t>
            </a:r>
            <a:r>
              <a:rPr lang="en-US" sz="1200" dirty="0" err="1">
                <a:latin typeface="Arial"/>
                <a:cs typeface="Arial"/>
              </a:rPr>
              <a:t>Peginteron</a:t>
            </a:r>
            <a:r>
              <a:rPr lang="en-US" sz="1200" dirty="0">
                <a:latin typeface="Arial"/>
                <a:cs typeface="Arial"/>
              </a:rPr>
              <a:t>/Ribavirin </a:t>
            </a:r>
            <a:r>
              <a:rPr lang="en-US" sz="1200" dirty="0" smtClean="0">
                <a:latin typeface="Arial"/>
                <a:cs typeface="Arial"/>
              </a:rPr>
              <a:t>+ </a:t>
            </a:r>
            <a:r>
              <a:rPr lang="en-US" sz="1200" dirty="0" err="1" smtClean="0">
                <a:latin typeface="Arial"/>
                <a:cs typeface="Arial"/>
              </a:rPr>
              <a:t>Telaprevir</a:t>
            </a:r>
            <a:r>
              <a:rPr lang="en-US" sz="1200" dirty="0" smtClean="0">
                <a:latin typeface="Arial"/>
                <a:cs typeface="Arial"/>
              </a:rPr>
              <a:t> x 12 weeks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67044" y="4822941"/>
            <a:ext cx="76809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45/50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83304" y="4822941"/>
            <a:ext cx="80467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</a:t>
            </a:r>
            <a:r>
              <a:rPr lang="en-US" sz="1400" dirty="0" smtClean="0">
                <a:solidFill>
                  <a:srgbClr val="FFFFFF"/>
                </a:solidFill>
              </a:rPr>
              <a:t>5/55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37844" y="4822941"/>
            <a:ext cx="80467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6/26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4822941"/>
            <a:ext cx="80467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16/22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4822941"/>
            <a:ext cx="7315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20/80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93660" y="4822941"/>
            <a:ext cx="75895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48/68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53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sz="2800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sz="2800" dirty="0" smtClean="0"/>
              <a:t>Conclusions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77058"/>
              </p:ext>
            </p:extLst>
          </p:nvPr>
        </p:nvGraphicFramePr>
        <p:xfrm>
          <a:off x="0" y="236220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Telaprevir with peginterferon–ribavirin, as compared with peginterferon–ribavirin alone, was associated with significantly improved rates of sustained virologic response in patients with HCV genotype 1 infection who had not received previous treatment, with only 24 weeks of therapy administered in the majority of patients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83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Jacobson </a:t>
            </a:r>
            <a:r>
              <a:rPr lang="en-US" dirty="0"/>
              <a:t>IM, et. al. </a:t>
            </a:r>
            <a:r>
              <a:rPr lang="en-US" dirty="0" smtClean="0"/>
              <a:t>N </a:t>
            </a:r>
            <a:r>
              <a:rPr lang="en-US" dirty="0" err="1" smtClean="0"/>
              <a:t>Engl</a:t>
            </a:r>
            <a:r>
              <a:rPr lang="en-US" dirty="0" smtClean="0"/>
              <a:t> J Med.  2011;364:2405-16.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ea typeface="ＭＳ Ｐゴシック" pitchFamily="22" charset="-128"/>
                <a:cs typeface="ＭＳ Ｐゴシック" pitchFamily="22" charset="-128"/>
              </a:rPr>
              <a:t>ADVANCE: </a:t>
            </a:r>
            <a:r>
              <a:rPr lang="en-US" sz="2800" dirty="0">
                <a:ea typeface="ＭＳ Ｐゴシック" pitchFamily="22" charset="-128"/>
                <a:cs typeface="ＭＳ Ｐゴシック" pitchFamily="22" charset="-128"/>
              </a:rPr>
              <a:t>Study </a:t>
            </a:r>
            <a:r>
              <a:rPr lang="en-US" sz="2800" dirty="0" smtClean="0"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800" dirty="0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914400" y="4978400"/>
            <a:ext cx="7358063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ct val="50000"/>
              </a:spcBef>
            </a:pPr>
            <a:r>
              <a:rPr lang="en-US" sz="1800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Telaprevir = 750 mg every 8 hours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alfa-2a = 180 µg weekly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1000 mg/day for wt &lt; 75 kg; 1200 mg/day for wt </a:t>
            </a:r>
            <a:r>
              <a:rPr lang="en-US" sz="1800" u="sng" dirty="0" smtClean="0">
                <a:solidFill>
                  <a:srgbClr val="000000"/>
                </a:solidFill>
                <a:latin typeface="Arial" pitchFamily="22" charset="0"/>
              </a:rPr>
              <a:t>&gt;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 75 kg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91917"/>
              </p:ext>
            </p:extLst>
          </p:nvPr>
        </p:nvGraphicFramePr>
        <p:xfrm>
          <a:off x="914400" y="1447800"/>
          <a:ext cx="7358063" cy="3436620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7358063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ADVANCE: Study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Features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2884631">
                <a:tc>
                  <a:txBody>
                    <a:bodyPr/>
                    <a:lstStyle/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= 1,088 enrolled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double-blind, placebo-controlled, Phase 3 trial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Genotype 1 HCV and treatment naïve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77% with HCV RNA ≥ 800,000 IU/ml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one of 3 arms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RVR =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HCV RNA undetectable at week 4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eRVR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= HCV RNA undetectable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 weeks 4 &amp; 12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Erythroid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stimulating agents not allowed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Telaprevir-treated patients without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eRVR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received PR up to week 48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096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2317750" y="3723068"/>
            <a:ext cx="2163762" cy="7695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Telaprevir</a:t>
            </a:r>
            <a:b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483100" y="3721100"/>
            <a:ext cx="2032000" cy="3855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txBody>
          <a:bodyPr wrap="none" anchor="ctr"/>
          <a:lstStyle/>
          <a:p>
            <a:pPr>
              <a:lnSpc>
                <a:spcPts val="2000"/>
              </a:lnSpc>
              <a:buFont typeface="Arial" charset="0"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eRVR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4483101" y="4102100"/>
            <a:ext cx="4071111" cy="3855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txBody>
          <a:bodyPr wrap="none" anchor="ctr"/>
          <a:lstStyle/>
          <a:p>
            <a:pPr>
              <a:lnSpc>
                <a:spcPts val="2000"/>
              </a:lnSpc>
              <a:buFont typeface="Arial" charset="0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No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eRVR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 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43000" y="1529334"/>
            <a:ext cx="7581900" cy="3139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sz="2800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sz="2800" dirty="0" smtClean="0"/>
              <a:t>Treatment Regimens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3493008" y="14795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10300" y="14795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293608" y="14795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95400" y="1479550"/>
            <a:ext cx="8382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Week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84400" y="14795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330450" y="2363787"/>
            <a:ext cx="1428750" cy="778701"/>
          </a:xfrm>
          <a:prstGeom prst="rect">
            <a:avLst/>
          </a:prstGeom>
          <a:solidFill>
            <a:srgbClr val="83B7EC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Telaprevir</a:t>
            </a:r>
            <a:b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>
            <a:off x="3754437" y="1924049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2317750" y="5021262"/>
            <a:ext cx="2176462" cy="7690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4491037" y="5021262"/>
            <a:ext cx="4081464" cy="769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</a:ln>
          <a:effectLst/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 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6515100" y="1924049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>
            <a:off x="8572500" y="1927224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229100" y="14795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4495800" y="1924049"/>
            <a:ext cx="0" cy="2664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 bwMode="ltGray">
          <a:xfrm>
            <a:off x="1143000" y="2362200"/>
            <a:ext cx="1182619" cy="77724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T8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PR 24 or 48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ltGray">
          <a:xfrm>
            <a:off x="1143000" y="3721100"/>
            <a:ext cx="1182619" cy="77724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T12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PR 24 or 48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ltGray">
          <a:xfrm>
            <a:off x="1143000" y="5016500"/>
            <a:ext cx="1182619" cy="77724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400" dirty="0" smtClean="0">
                <a:latin typeface="Arial"/>
                <a:cs typeface="Arial"/>
              </a:rPr>
              <a:t>PR48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300" y="2490220"/>
            <a:ext cx="109728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N =364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" y="3884613"/>
            <a:ext cx="109728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N =363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300" y="5181600"/>
            <a:ext cx="109728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N =361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759200" y="2363787"/>
            <a:ext cx="736600" cy="778701"/>
          </a:xfrm>
          <a:prstGeom prst="rect">
            <a:avLst/>
          </a:prstGeom>
          <a:solidFill>
            <a:srgbClr val="83B7EC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>
            <a:outerShdw blurRad="38100" dist="38100" dir="2700000" algn="tl" rotWithShape="0">
              <a:srgbClr val="000000">
                <a:alpha val="70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lnSpc>
                <a:spcPts val="1400"/>
              </a:lnSpc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 PEG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b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4495800" y="2363787"/>
            <a:ext cx="2014220" cy="385513"/>
          </a:xfrm>
          <a:prstGeom prst="rect">
            <a:avLst/>
          </a:prstGeom>
          <a:solidFill>
            <a:srgbClr val="ADCEF0"/>
          </a:solidFill>
          <a:ln w="12700">
            <a:solidFill>
              <a:schemeClr val="tx1"/>
            </a:solidFill>
          </a:ln>
          <a:effectLst/>
        </p:spPr>
        <p:txBody>
          <a:bodyPr wrap="none" anchor="ctr"/>
          <a:lstStyle/>
          <a:p>
            <a:pPr>
              <a:lnSpc>
                <a:spcPts val="2000"/>
              </a:lnSpc>
              <a:buFont typeface="Arial" charset="0"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eRVR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invGray">
          <a:xfrm>
            <a:off x="1155195" y="3714161"/>
            <a:ext cx="7400539" cy="798573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invGray">
          <a:xfrm>
            <a:off x="1155195" y="5012266"/>
            <a:ext cx="7400539" cy="798573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495800" y="2756975"/>
            <a:ext cx="4062476" cy="385513"/>
          </a:xfrm>
          <a:prstGeom prst="rect">
            <a:avLst/>
          </a:prstGeom>
          <a:solidFill>
            <a:srgbClr val="ADCEF0"/>
          </a:solidFill>
          <a:ln w="12700">
            <a:solidFill>
              <a:schemeClr val="tx1"/>
            </a:solidFill>
          </a:ln>
          <a:effectLst/>
        </p:spPr>
        <p:txBody>
          <a:bodyPr wrap="none" anchor="ctr"/>
          <a:lstStyle/>
          <a:p>
            <a:pPr>
              <a:lnSpc>
                <a:spcPts val="2000"/>
              </a:lnSpc>
              <a:buFont typeface="Arial" charset="0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No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eRVR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PEG 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RBV 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invGray">
          <a:xfrm>
            <a:off x="1155195" y="2359832"/>
            <a:ext cx="7400539" cy="798573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44357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SVR24 by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Jacobson </a:t>
            </a:r>
            <a:r>
              <a:rPr lang="en-US" dirty="0"/>
              <a:t>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223311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07100"/>
            <a:ext cx="9153144" cy="32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Response; 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5800" y="4953000"/>
            <a:ext cx="129844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250/364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68800" y="4953000"/>
            <a:ext cx="129844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271/363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69100" y="4953000"/>
            <a:ext cx="129844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158/361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22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RVR and </a:t>
            </a:r>
            <a:r>
              <a:rPr lang="en-US" dirty="0" err="1" smtClean="0"/>
              <a:t>eRVR</a:t>
            </a:r>
            <a:r>
              <a:rPr lang="en-US" dirty="0" smtClean="0"/>
              <a:t> Rates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Patients with RVR and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eRVR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622329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57899"/>
            <a:ext cx="9153144" cy="292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Ribavirin; RVR = rapid virologic response;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eRVR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=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extended  rapid virologic response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1" y="5089198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242/364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5089198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246/363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65158" y="5089198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34/361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5600" y="5089198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207/364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2699" y="5089198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212/363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84657" y="5089198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29/361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49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Results According to </a:t>
            </a:r>
            <a:r>
              <a:rPr lang="en-US" dirty="0" err="1" smtClean="0"/>
              <a:t>eRVR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SVR24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by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eRVR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Status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100271"/>
              </p:ext>
            </p:extLst>
          </p:nvPr>
        </p:nvGraphicFramePr>
        <p:xfrm>
          <a:off x="457200" y="1828804"/>
          <a:ext cx="8153400" cy="388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-1" y="5905500"/>
            <a:ext cx="9153149" cy="4575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Ribavirin; 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</a:t>
            </a:r>
            <a:b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eRVR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= extended rapid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 (undetectable HCV RNA at weeks 4 and 12)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3401" y="48768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171/207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17800" y="48768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189/212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2458" y="48768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28/29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2100" y="48768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79/157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11899" y="48768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</a:t>
            </a:r>
            <a:r>
              <a:rPr lang="en-US" sz="1400" dirty="0" smtClean="0">
                <a:solidFill>
                  <a:srgbClr val="FFFFFF"/>
                </a:solidFill>
              </a:rPr>
              <a:t>2/151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3857" y="48768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130/342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3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/>
              <a:t>Results </a:t>
            </a:r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err="1"/>
              <a:t>eRVR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SVR24 by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eRVR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Status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900292"/>
              </p:ext>
            </p:extLst>
          </p:nvPr>
        </p:nvGraphicFramePr>
        <p:xfrm>
          <a:off x="457200" y="1828800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5888563"/>
            <a:ext cx="9153144" cy="4575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latin typeface="Arial" pitchFamily="22" charset="0"/>
              </a:rPr>
              <a:t>SVR = Sustained </a:t>
            </a:r>
            <a:r>
              <a:rPr lang="en-US" sz="1200" dirty="0" err="1" smtClean="0">
                <a:latin typeface="Arial" pitchFamily="22" charset="0"/>
              </a:rPr>
              <a:t>Virologic</a:t>
            </a:r>
            <a:r>
              <a:rPr lang="en-US" sz="1200" dirty="0" smtClean="0">
                <a:latin typeface="Arial" pitchFamily="22" charset="0"/>
              </a:rPr>
              <a:t> Response; T = </a:t>
            </a:r>
            <a:r>
              <a:rPr lang="en-US" sz="1200" dirty="0" err="1" smtClean="0">
                <a:latin typeface="Arial" pitchFamily="22" charset="0"/>
              </a:rPr>
              <a:t>Telaprevir</a:t>
            </a:r>
            <a:r>
              <a:rPr lang="en-US" sz="1200" dirty="0" smtClean="0">
                <a:latin typeface="Arial" pitchFamily="22" charset="0"/>
              </a:rPr>
              <a:t>;  PR = </a:t>
            </a:r>
            <a:r>
              <a:rPr lang="en-US" sz="1200" dirty="0" err="1" smtClean="0">
                <a:latin typeface="Arial" pitchFamily="22" charset="0"/>
              </a:rPr>
              <a:t>Peginterferon</a:t>
            </a:r>
            <a:r>
              <a:rPr lang="en-US" sz="1200" dirty="0">
                <a:latin typeface="Arial" pitchFamily="22" charset="0"/>
              </a:rPr>
              <a:t> </a:t>
            </a:r>
            <a:r>
              <a:rPr lang="en-US" sz="1200" dirty="0" smtClean="0">
                <a:latin typeface="Arial" pitchFamily="22" charset="0"/>
              </a:rPr>
              <a:t>+ </a:t>
            </a:r>
            <a:r>
              <a:rPr lang="en-US" sz="1200" dirty="0">
                <a:latin typeface="Arial" pitchFamily="22" charset="0"/>
              </a:rPr>
              <a:t>Ribavirin; </a:t>
            </a:r>
            <a:r>
              <a:rPr lang="en-US" sz="1200" dirty="0" smtClean="0">
                <a:latin typeface="Arial" pitchFamily="22" charset="0"/>
              </a:rPr>
              <a:t/>
            </a:r>
            <a:br>
              <a:rPr lang="en-US" sz="1200" dirty="0" smtClean="0">
                <a:latin typeface="Arial" pitchFamily="22" charset="0"/>
              </a:rPr>
            </a:br>
            <a:r>
              <a:rPr lang="en-US" sz="1200" dirty="0" err="1" smtClean="0">
                <a:latin typeface="Arial" pitchFamily="22" charset="0"/>
              </a:rPr>
              <a:t>eRVR</a:t>
            </a:r>
            <a:r>
              <a:rPr lang="en-US" sz="1200" dirty="0" smtClean="0">
                <a:latin typeface="Arial" pitchFamily="22" charset="0"/>
              </a:rPr>
              <a:t> </a:t>
            </a:r>
            <a:r>
              <a:rPr lang="en-US" sz="1200" dirty="0">
                <a:latin typeface="Arial" pitchFamily="22" charset="0"/>
              </a:rPr>
              <a:t>= extended </a:t>
            </a:r>
            <a:r>
              <a:rPr lang="en-US" sz="1200" dirty="0" smtClean="0">
                <a:latin typeface="Arial" pitchFamily="22" charset="0"/>
              </a:rPr>
              <a:t>rapid </a:t>
            </a:r>
            <a:r>
              <a:rPr lang="en-US" sz="1200" dirty="0" err="1">
                <a:latin typeface="Arial" pitchFamily="22" charset="0"/>
              </a:rPr>
              <a:t>virologic</a:t>
            </a:r>
            <a:r>
              <a:rPr lang="en-US" sz="1200" dirty="0">
                <a:latin typeface="Arial" pitchFamily="22" charset="0"/>
              </a:rPr>
              <a:t> response (undetectable HCV RNA at weeks 4 and 12</a:t>
            </a:r>
            <a:r>
              <a:rPr lang="en-US" sz="1200" dirty="0" smtClean="0">
                <a:latin typeface="Arial" pitchFamily="22" charset="0"/>
              </a:rPr>
              <a:t>)</a:t>
            </a:r>
            <a:endParaRPr lang="en-US" sz="1200" dirty="0"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1800" y="4965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171/207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23945" y="4965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189/212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36945" y="4965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28/29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61845" y="4965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79/157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91100" y="4965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</a:t>
            </a:r>
            <a:r>
              <a:rPr lang="en-US" sz="1400" dirty="0" smtClean="0">
                <a:solidFill>
                  <a:srgbClr val="FFFFFF"/>
                </a:solidFill>
              </a:rPr>
              <a:t>2/151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53300" y="4965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130/342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39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Results According to Race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SVR24 by Race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752525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95999"/>
            <a:ext cx="9153144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Response; 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0500" y="51816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221/315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8545" y="51816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147/318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31438" y="5181600"/>
            <a:ext cx="7406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16/26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51816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244/325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1300" y="5181600"/>
            <a:ext cx="7406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7</a:t>
            </a:r>
            <a:r>
              <a:rPr lang="en-US" sz="1200" dirty="0" smtClean="0">
                <a:solidFill>
                  <a:srgbClr val="FFFFFF"/>
                </a:solidFill>
              </a:rPr>
              <a:t>/28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7676" y="5181600"/>
            <a:ext cx="7406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</a:t>
            </a:r>
            <a:r>
              <a:rPr lang="en-US" sz="1200" dirty="0" smtClean="0">
                <a:solidFill>
                  <a:srgbClr val="FFFFFF"/>
                </a:solidFill>
              </a:rPr>
              <a:t>6/35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17538" y="5181600"/>
            <a:ext cx="7406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15/</a:t>
            </a:r>
            <a:r>
              <a:rPr lang="en-US" sz="1200" dirty="0">
                <a:solidFill>
                  <a:srgbClr val="FFFFFF"/>
                </a:solidFill>
              </a:rPr>
              <a:t>3</a:t>
            </a:r>
            <a:r>
              <a:rPr lang="en-US" sz="1200" dirty="0" smtClean="0">
                <a:solidFill>
                  <a:srgbClr val="FFFFFF"/>
                </a:solidFill>
              </a:rPr>
              <a:t>8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88100" y="5181600"/>
            <a:ext cx="7406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29/44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5100" y="5181600"/>
            <a:ext cx="7406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23/40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34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ADVANCE 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Study: </a:t>
            </a:r>
            <a:r>
              <a:rPr lang="en-US" dirty="0" smtClean="0"/>
              <a:t>Results by Baseline HCV RNA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ADVANCE: SVR24 by Baseline HCV RNA Level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Jacobson IM, et. al. N </a:t>
            </a:r>
            <a:r>
              <a:rPr lang="en-US" dirty="0" err="1"/>
              <a:t>Engl</a:t>
            </a:r>
            <a:r>
              <a:rPr lang="en-US" dirty="0"/>
              <a:t> J Med.  2011;364:2405-16.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068156"/>
              </p:ext>
            </p:extLst>
          </p:nvPr>
        </p:nvGraphicFramePr>
        <p:xfrm>
          <a:off x="455613" y="1828800"/>
          <a:ext cx="8229600" cy="4541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70599"/>
            <a:ext cx="9153144" cy="292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Response; 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1000" y="4838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184/279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9145" y="4838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207/281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4838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64/82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2458" y="4838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57/82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66900" y="4838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67/85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4400" y="4838700"/>
            <a:ext cx="90525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101/279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28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44547</TotalTime>
  <Words>804</Words>
  <Application>Microsoft Office PowerPoint</Application>
  <PresentationFormat>On-screen Show (4:3)</PresentationFormat>
  <Paragraphs>174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Telaprevir in Treatment Naïve GT-1 ADVANCE (Study 108)</vt:lpstr>
      <vt:lpstr>Telaprevir for Treatment-Naïve HCV Genotype 1 ADVANCE: Study Design</vt:lpstr>
      <vt:lpstr>Telaprevir for Treatment-Naïve HCV Genotype 1 ADVANCE Study: Treatment Regimens</vt:lpstr>
      <vt:lpstr>Telaprevir for Treatment-Naïve HCV Genotype 1 ADVANCE Study: Results</vt:lpstr>
      <vt:lpstr>Telaprevir for Treatment-Naïve HCV Genotype 1 ADVANCE Study: RVR and eRVR Rates</vt:lpstr>
      <vt:lpstr>Telaprevir for Treatment-Naïve HCV Genotype 1 ADVANCE Study: Results According to eRVR</vt:lpstr>
      <vt:lpstr>Telaprevir for Treatment-Naïve HCV Genotype 1 ADVANCE Study: Results According to eRVR</vt:lpstr>
      <vt:lpstr>Telaprevir for Treatment-Naïve HCV Genotype 1 ADVANCE Study: Results According to Race</vt:lpstr>
      <vt:lpstr>Telaprevir for Treatment-Naïve HCV Genotype 1 ADVANCE Study: Results by Baseline HCV RNA</vt:lpstr>
      <vt:lpstr>Telaprevir for Treatment-Naïve HCV Genotype 1 ADVANCE Study: Results by Fibrosis Stage</vt:lpstr>
      <vt:lpstr>Telaprevir for Treatment-Naïve HCV Genotype 1 ADVANCE Study: Adverse Effects</vt:lpstr>
      <vt:lpstr>Telaprevir for Treatment-Naïve HCV Genotype 1 ADVANCE Study: Adverse Effects</vt:lpstr>
      <vt:lpstr>Telaprevir for Treatment-Naïve HCV Genotype 1 SVR Rates by IL28B rs12979860 Genotype</vt:lpstr>
      <vt:lpstr>Telaprevir for Treatment-Naïve HCV Genotype 1 ADVANCE Study: Conclusions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2065</cp:revision>
  <cp:lastPrinted>2011-04-18T21:48:04Z</cp:lastPrinted>
  <dcterms:created xsi:type="dcterms:W3CDTF">2010-11-28T05:36:22Z</dcterms:created>
  <dcterms:modified xsi:type="dcterms:W3CDTF">2014-02-03T19:48:20Z</dcterms:modified>
</cp:coreProperties>
</file>