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490" r:id="rId2"/>
    <p:sldId id="333" r:id="rId3"/>
    <p:sldId id="336" r:id="rId4"/>
    <p:sldId id="335" r:id="rId5"/>
    <p:sldId id="337" r:id="rId6"/>
    <p:sldId id="458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3">
          <p15:clr>
            <a:srgbClr val="A4A3A4"/>
          </p15:clr>
        </p15:guide>
        <p15:guide id="2" pos="255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838C"/>
    <a:srgbClr val="808B67"/>
    <a:srgbClr val="6698A2"/>
    <a:srgbClr val="74A29C"/>
    <a:srgbClr val="97A379"/>
    <a:srgbClr val="4E92A2"/>
    <a:srgbClr val="006787"/>
    <a:srgbClr val="000000"/>
    <a:srgbClr val="556B1C"/>
    <a:srgbClr val="5569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00" autoAdjust="0"/>
    <p:restoredTop sz="72946" autoAdjust="0"/>
  </p:normalViewPr>
  <p:slideViewPr>
    <p:cSldViewPr showGuides="1">
      <p:cViewPr varScale="1">
        <p:scale>
          <a:sx n="100" d="100"/>
          <a:sy n="100" d="100"/>
        </p:scale>
        <p:origin x="1536" y="90"/>
      </p:cViewPr>
      <p:guideLst>
        <p:guide orient="horz" pos="3743"/>
        <p:guide pos="25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15608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7636482939632498"/>
          <c:h val="0.789046088328406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>
              <a:outerShdw blurRad="38100" dist="38100" dir="5400000" algn="tl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6E4B7D"/>
              </a:solidFill>
              <a:ln w="12700">
                <a:solidFill>
                  <a:schemeClr val="tx1"/>
                </a:solidFill>
              </a:ln>
              <a:effectLst>
                <a:outerShdw blurRad="38100" dist="38100" dir="5400000" algn="tl" rotWithShape="0">
                  <a:srgbClr val="000000">
                    <a:alpha val="70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1"/>
              <c:layout>
                <c:manualLayout>
                  <c:x val="-5.6583708480088897E-17"/>
                  <c:y val="1.602565720336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All</c:v>
                </c:pt>
                <c:pt idx="1">
                  <c:v>eRVR (+) _x000d_T12/PR24 </c:v>
                </c:pt>
                <c:pt idx="2">
                  <c:v>eRVR (+)_x000d_T12/PR48</c:v>
                </c:pt>
                <c:pt idx="3">
                  <c:v>eRVR (-)_x000d_ T12/PR48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72</c:v>
                </c:pt>
                <c:pt idx="1">
                  <c:v>92</c:v>
                </c:pt>
                <c:pt idx="2">
                  <c:v>88</c:v>
                </c:pt>
                <c:pt idx="3">
                  <c:v>64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axId val="369611280"/>
        <c:axId val="369611840"/>
      </c:barChart>
      <c:catAx>
        <c:axId val="369611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36961184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369611840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SVR (%)</a:t>
                </a:r>
              </a:p>
            </c:rich>
          </c:tx>
          <c:layout>
            <c:manualLayout>
              <c:xMode val="edge"/>
              <c:yMode val="edge"/>
              <c:x val="5.93953533586079E-4"/>
              <c:y val="0.124478880209317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369611280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>
          <a:outerShdw blurRad="38100" dist="38100" dir="2700000">
            <a:srgbClr val="000000">
              <a:alpha val="75000"/>
            </a:srgbClr>
          </a:outerShdw>
        </a:effectLst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7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922499"/>
            <a:ext cx="9157371" cy="3895344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47929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Aft>
                <a:spcPts val="300"/>
              </a:spcAft>
            </a:pPr>
            <a:r>
              <a:rPr lang="en-US" sz="1800" cap="small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Web</a:t>
            </a:r>
            <a:r>
              <a:rPr lang="en-US" sz="1800" cap="small" baseline="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 Study</a:t>
            </a:r>
            <a:endParaRPr lang="en-US" sz="1800" cap="small" dirty="0" smtClean="0">
              <a:solidFill>
                <a:schemeClr val="accent5">
                  <a:lumMod val="40000"/>
                  <a:lumOff val="60000"/>
                </a:schemeClr>
              </a:solidFill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2597460" y="457201"/>
            <a:ext cx="910232" cy="908413"/>
            <a:chOff x="1573527" y="457200"/>
            <a:chExt cx="1093473" cy="1091294"/>
          </a:xfrm>
          <a:solidFill>
            <a:srgbClr val="C0504D"/>
          </a:solidFill>
        </p:grpSpPr>
        <p:sp>
          <p:nvSpPr>
            <p:cNvPr id="22" name="Dodecagon 2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Dodecagon 2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Dodecagon 2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Dodecagon 2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Dodecagon 2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Dodecagon 2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Dodecagon 2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Dodecagon 2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Dodecagon 2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Dodecagon 3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Dodecagon 3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Dodecagon 3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Dodecagon 3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Dodecagon 3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Dodecagon 3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Dodecagon 3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Dodecagon 3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Dodecagon 3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5645460" y="457201"/>
            <a:ext cx="910232" cy="908413"/>
            <a:chOff x="4011927" y="457200"/>
            <a:chExt cx="1093473" cy="1091294"/>
          </a:xfrm>
          <a:solidFill>
            <a:srgbClr val="B36C34"/>
          </a:solidFill>
        </p:grpSpPr>
        <p:sp>
          <p:nvSpPr>
            <p:cNvPr id="67" name="Dodecagon 66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Dodecagon 67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Dodecagon 68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Dodecagon 69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Dodecagon 70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Dodecagon 71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Dodecagon 72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Dodecagon 73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Dodecagon 74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Dodecagon 75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Dodecagon 76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Dodecagon 77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Dodecagon 78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Dodecagon 79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Dodecagon 80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Dodecagon 81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Dodecagon 82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Dodecagon 83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>
            <a:grpSpLocks noChangeAspect="1"/>
          </p:cNvGrpSpPr>
          <p:nvPr userDrawn="1"/>
        </p:nvGrpSpPr>
        <p:grpSpPr>
          <a:xfrm>
            <a:off x="7169460" y="457201"/>
            <a:ext cx="910232" cy="908413"/>
            <a:chOff x="4011927" y="457200"/>
            <a:chExt cx="1093473" cy="1091294"/>
          </a:xfrm>
          <a:solidFill>
            <a:schemeClr val="accent4">
              <a:lumMod val="75000"/>
            </a:schemeClr>
          </a:solidFill>
        </p:grpSpPr>
        <p:sp>
          <p:nvSpPr>
            <p:cNvPr id="112" name="Dodecagon 111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Dodecagon 112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Dodecagon 113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Dodecagon 114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Dodecagon 115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Dodecagon 116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Dodecagon 117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Dodecagon 118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Dodecagon 119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Dodecagon 120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Dodecagon 121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Dodecagon 122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Dodecagon 123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Dodecagon 124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Dodecagon 125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Dodecagon 126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Dodecagon 127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Dodecagon 128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>
            <a:grpSpLocks noChangeAspect="1"/>
          </p:cNvGrpSpPr>
          <p:nvPr userDrawn="1"/>
        </p:nvGrpSpPr>
        <p:grpSpPr>
          <a:xfrm>
            <a:off x="1073460" y="457201"/>
            <a:ext cx="910232" cy="908413"/>
            <a:chOff x="1573527" y="457200"/>
            <a:chExt cx="1093473" cy="1091294"/>
          </a:xfrm>
          <a:solidFill>
            <a:schemeClr val="tx2"/>
          </a:solidFill>
        </p:grpSpPr>
        <p:sp>
          <p:nvSpPr>
            <p:cNvPr id="157" name="Dodecagon 156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Dodecagon 157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Dodecagon 158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Dodecagon 159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Dodecagon 160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Dodecagon 161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Dodecagon 162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Dodecagon 163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Dodecagon 164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Dodecagon 165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Dodecagon 166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Dodecagon 167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Dodecagon 168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Dodecagon 169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Dodecagon 170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Dodecagon 171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Dodecagon 172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Dodecagon 173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Group 200"/>
          <p:cNvGrpSpPr>
            <a:grpSpLocks noChangeAspect="1"/>
          </p:cNvGrpSpPr>
          <p:nvPr userDrawn="1"/>
        </p:nvGrpSpPr>
        <p:grpSpPr>
          <a:xfrm>
            <a:off x="4121460" y="457201"/>
            <a:ext cx="910232" cy="908413"/>
            <a:chOff x="1573527" y="457200"/>
            <a:chExt cx="1093473" cy="1091294"/>
          </a:xfrm>
          <a:solidFill>
            <a:srgbClr val="687E3C"/>
          </a:solidFill>
        </p:grpSpPr>
        <p:sp>
          <p:nvSpPr>
            <p:cNvPr id="202" name="Dodecagon 20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Dodecagon 20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Dodecagon 20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Dodecagon 20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Dodecagon 20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Dodecagon 20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Dodecagon 20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Dodecagon 20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Dodecagon 20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Dodecagon 21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Dodecagon 21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Dodecagon 21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Dodecagon 21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Dodecagon 21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Dodecagon 21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Dodecagon 21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Dodecagon 21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Dodecagon 21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6" name="Title 1"/>
          <p:cNvSpPr>
            <a:spLocks noGrp="1"/>
          </p:cNvSpPr>
          <p:nvPr>
            <p:ph type="ctrTitle" hasCustomPrompt="1"/>
          </p:nvPr>
        </p:nvSpPr>
        <p:spPr>
          <a:xfrm>
            <a:off x="431652" y="3318780"/>
            <a:ext cx="8314182" cy="113157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Add title</a:t>
            </a:r>
            <a:endParaRPr lang="en-US" dirty="0"/>
          </a:p>
        </p:txBody>
      </p:sp>
      <p:sp>
        <p:nvSpPr>
          <p:cNvPr id="247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0890" y="5162255"/>
            <a:ext cx="8314944" cy="545592"/>
          </a:xfrm>
          <a:prstGeom prst="rect">
            <a:avLst/>
          </a:prstGeom>
        </p:spPr>
        <p:txBody>
          <a:bodyPr vert="horz" anchor="ctr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Add Presenter Information</a:t>
            </a:r>
          </a:p>
        </p:txBody>
      </p:sp>
      <p:grpSp>
        <p:nvGrpSpPr>
          <p:cNvPr id="248" name="Group 247"/>
          <p:cNvGrpSpPr>
            <a:grpSpLocks noChangeAspect="1"/>
          </p:cNvGrpSpPr>
          <p:nvPr userDrawn="1"/>
        </p:nvGrpSpPr>
        <p:grpSpPr>
          <a:xfrm>
            <a:off x="2861580" y="2150932"/>
            <a:ext cx="223524" cy="223072"/>
            <a:chOff x="1573527" y="457200"/>
            <a:chExt cx="1093473" cy="1091294"/>
          </a:xfrm>
          <a:solidFill>
            <a:srgbClr val="FFFFFF"/>
          </a:solidFill>
        </p:grpSpPr>
        <p:sp>
          <p:nvSpPr>
            <p:cNvPr id="249" name="Dodecagon 248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Dodecagon 249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Dodecagon 250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Dodecagon 251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Dodecagon 252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Dodecagon 253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Dodecagon 254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Dodecagon 255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Dodecagon 256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Dodecagon 257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Dodecagon 258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Dodecagon 259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Dodecagon 260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Dodecagon 261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Dodecagon 262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Dodecagon 263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Dodecagon 264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Dodecagon 265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Oval 267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Oval 268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Oval 269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281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3" name="Rectangle 292"/>
          <p:cNvSpPr/>
          <p:nvPr userDrawn="1"/>
        </p:nvSpPr>
        <p:spPr>
          <a:xfrm>
            <a:off x="312361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>
              <a:spcAft>
                <a:spcPts val="300"/>
              </a:spcAft>
            </a:pPr>
            <a:r>
              <a:rPr lang="en-US" sz="1800" cap="small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C Online</a:t>
            </a:r>
          </a:p>
        </p:txBody>
      </p:sp>
    </p:spTree>
    <p:extLst>
      <p:ext uri="{BB962C8B-B14F-4D97-AF65-F5344CB8AC3E}">
        <p14:creationId xmlns:p14="http://schemas.microsoft.com/office/powerpoint/2010/main" val="346784507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16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invGray">
          <a:xfrm>
            <a:off x="-5588" y="1386845"/>
            <a:ext cx="9162288" cy="365755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0" y="1386843"/>
            <a:ext cx="9144000" cy="3596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2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0" name="Rectangle 9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0" name="Rectangle 9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13818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F0EADC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705100"/>
            <a:ext cx="8686800" cy="145770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lnSpc>
                <a:spcPts val="3600"/>
              </a:lnSpc>
              <a:spcBef>
                <a:spcPts val="800"/>
              </a:spcBef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4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5" name="Title 1"/>
          <p:cNvSpPr txBox="1">
            <a:spLocks/>
          </p:cNvSpPr>
          <p:nvPr userDrawn="1"/>
        </p:nvSpPr>
        <p:spPr>
          <a:xfrm>
            <a:off x="228600" y="-4763"/>
            <a:ext cx="8610600" cy="309563"/>
          </a:xfrm>
          <a:prstGeom prst="rect">
            <a:avLst/>
          </a:prstGeom>
        </p:spPr>
        <p:txBody>
          <a:bodyPr t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0" kern="1200" cap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600" dirty="0">
              <a:solidFill>
                <a:srgbClr val="D3E5FF"/>
              </a:solidFill>
            </a:endParaRPr>
          </a:p>
        </p:txBody>
      </p:sp>
      <p:sp>
        <p:nvSpPr>
          <p:cNvPr id="6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rgbClr val="D3E5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238769144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1" name="Rectangle 10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B59452"/>
          </a:solidFill>
          <a:ln>
            <a:solidFill>
              <a:srgbClr val="78A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chemeClr val="accent5"/>
          </a:solidFill>
          <a:ln>
            <a:solidFill>
              <a:srgbClr val="78A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19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6" name="Rectangle 15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Dodecagon 37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Dodecagon 38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Dodecagon 39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Dodecagon 40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Dodecagon 41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Dodecagon 42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D3BF97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4487319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D3BF97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42249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14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Text Slide: click to add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first level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14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Text and Data/Image Slide: click to add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first level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4260036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sp>
        <p:nvSpPr>
          <p:cNvPr id="9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Data/Image Slide One Line Title: click to add title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sp>
        <p:nvSpPr>
          <p:cNvPr id="9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Data/Image slide two line title: click to add title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65421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7740233" y="6336972"/>
            <a:ext cx="1399539" cy="494594"/>
            <a:chOff x="7752933" y="6349672"/>
            <a:chExt cx="1399539" cy="494594"/>
          </a:xfrm>
        </p:grpSpPr>
        <p:sp>
          <p:nvSpPr>
            <p:cNvPr id="5" name="Rectangle 4"/>
            <p:cNvSpPr/>
            <p:nvPr/>
          </p:nvSpPr>
          <p:spPr>
            <a:xfrm>
              <a:off x="8006814" y="63496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rgbClr val="1B2328"/>
                  </a:solidFill>
                  <a:latin typeface="Myriad Pro"/>
                  <a:cs typeface="Myriad Pro"/>
                </a:rPr>
                <a:t>Hepatitis</a:t>
              </a:r>
              <a:endParaRPr lang="en-US" sz="1800" dirty="0">
                <a:solidFill>
                  <a:srgbClr val="1B2328"/>
                </a:solidFill>
                <a:latin typeface="Myriad Pro"/>
                <a:cs typeface="Myriad Pro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8115309" y="65394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E3729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E3729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7752933" y="6426246"/>
              <a:ext cx="354457" cy="350649"/>
              <a:chOff x="7752933" y="6426246"/>
              <a:chExt cx="354457" cy="350649"/>
            </a:xfrm>
          </p:grpSpPr>
          <p:sp>
            <p:nvSpPr>
              <p:cNvPr id="8" name="Dodecagon 7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Dodecagon 8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Dodecagon 9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Dodecagon 10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Dodecagon 11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63" r:id="rId2"/>
    <p:sldLayoutId id="2147483664" r:id="rId3"/>
    <p:sldLayoutId id="2147483686" r:id="rId4"/>
    <p:sldLayoutId id="2147483691" r:id="rId5"/>
    <p:sldLayoutId id="2147483665" r:id="rId6"/>
    <p:sldLayoutId id="2147483689" r:id="rId7"/>
    <p:sldLayoutId id="2147483666" r:id="rId8"/>
    <p:sldLayoutId id="2147483688" r:id="rId9"/>
    <p:sldLayoutId id="2147483668" r:id="rId10"/>
    <p:sldLayoutId id="2147483687" r:id="rId11"/>
    <p:sldLayoutId id="2147483690" r:id="rId12"/>
    <p:sldLayoutId id="2147483692" r:id="rId13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Telaprevir in Treatment </a:t>
            </a:r>
            <a:r>
              <a:rPr lang="en-US" sz="2400" dirty="0" smtClean="0"/>
              <a:t>Naïve GT-1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/>
              <a:t>ILLUMINATE (Study 111)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</a:t>
            </a:r>
            <a:r>
              <a:rPr lang="en-US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3</a:t>
            </a:r>
            <a:endParaRPr lang="en-US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chemeClr val="accent2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 smtClean="0">
                <a:solidFill>
                  <a:schemeClr val="bg1"/>
                </a:solidFill>
              </a:rPr>
              <a:t>Treatment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Naïve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chemeClr val="accent2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/>
              <a:t>Sherman KE, et. al. N </a:t>
            </a:r>
            <a:r>
              <a:rPr lang="en-US" sz="1400" dirty="0" err="1"/>
              <a:t>Engl</a:t>
            </a:r>
            <a:r>
              <a:rPr lang="en-US" sz="1400" dirty="0"/>
              <a:t> J Med. 2011;365:1014-24.</a:t>
            </a:r>
          </a:p>
        </p:txBody>
      </p:sp>
    </p:spTree>
    <p:extLst>
      <p:ext uri="{BB962C8B-B14F-4D97-AF65-F5344CB8AC3E}">
        <p14:creationId xmlns:p14="http://schemas.microsoft.com/office/powerpoint/2010/main" val="12014728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Source: Sherman </a:t>
            </a:r>
            <a:r>
              <a:rPr lang="en-US" dirty="0"/>
              <a:t>KE, et. al. </a:t>
            </a:r>
            <a:r>
              <a:rPr lang="en-US" dirty="0" smtClean="0"/>
              <a:t>N </a:t>
            </a:r>
            <a:r>
              <a:rPr lang="en-US" dirty="0" err="1" smtClean="0"/>
              <a:t>Engl</a:t>
            </a:r>
            <a:r>
              <a:rPr lang="en-US" dirty="0" smtClean="0"/>
              <a:t> J Med. 2011;365:1014-24.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Telaprevir for Treatment-Naïve HCV Genotype 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1</a:t>
            </a:r>
            <a:r>
              <a:rPr lang="en-US" sz="2400" dirty="0" smtClean="0"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 smtClean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dirty="0" smtClean="0">
                <a:ea typeface="ＭＳ Ｐゴシック" pitchFamily="22" charset="-128"/>
                <a:cs typeface="ＭＳ Ｐゴシック" pitchFamily="22" charset="-128"/>
              </a:rPr>
              <a:t>ILLUMINATE: </a:t>
            </a:r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>Study </a:t>
            </a:r>
            <a:r>
              <a:rPr lang="en-US" sz="2400" dirty="0" smtClean="0">
                <a:ea typeface="ＭＳ Ｐゴシック" pitchFamily="22" charset="-128"/>
                <a:cs typeface="ＭＳ Ｐゴシック" pitchFamily="22" charset="-128"/>
              </a:rPr>
              <a:t>Design</a:t>
            </a:r>
            <a:endParaRPr lang="en-US" sz="2400" dirty="0"/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533403" y="4965699"/>
            <a:ext cx="8089385" cy="1358391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38100" dist="38100" dir="2700000" algn="tl" rotWithShape="0">
              <a:srgbClr val="000000">
                <a:alpha val="50000"/>
              </a:srgbClr>
            </a:outerShdw>
          </a:effectLst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defTabSz="935038">
              <a:lnSpc>
                <a:spcPts val="2400"/>
              </a:lnSpc>
              <a:spcBef>
                <a:spcPct val="50000"/>
              </a:spcBef>
            </a:pPr>
            <a:r>
              <a:rPr lang="en-US" sz="1800" u="sng" dirty="0" smtClean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  <a:t>Telaprevir = 750 mg every 8 hours</a:t>
            </a:r>
            <a:b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  <a:t>Peginterferon alfa-2a = 180 µg per week</a:t>
            </a:r>
            <a:b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  <a:t>Ribavirin = 1000 mg/day for wt &lt; 75 kg; 1200 mg/day for wt </a:t>
            </a:r>
            <a:r>
              <a:rPr lang="en-US" sz="1800" u="sng" dirty="0" smtClean="0">
                <a:solidFill>
                  <a:srgbClr val="000000"/>
                </a:solidFill>
                <a:latin typeface="Arial" pitchFamily="22" charset="0"/>
              </a:rPr>
              <a:t>&gt;</a:t>
            </a:r>
            <a: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  <a:t> 75 kg</a:t>
            </a:r>
            <a:endParaRPr lang="en-US" sz="1800" dirty="0">
              <a:solidFill>
                <a:srgbClr val="000000"/>
              </a:solidFill>
              <a:latin typeface="Arial" pitchFamily="22" charset="0"/>
            </a:endParaRPr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088032"/>
              </p:ext>
            </p:extLst>
          </p:nvPr>
        </p:nvGraphicFramePr>
        <p:xfrm>
          <a:off x="533399" y="1435100"/>
          <a:ext cx="8077201" cy="3421380"/>
        </p:xfrm>
        <a:graphic>
          <a:graphicData uri="http://schemas.openxmlformats.org/drawingml/2006/table">
            <a:tbl>
              <a:tblPr>
                <a:effectLst>
                  <a:outerShdw blurRad="38100" dist="38100" dir="2700000">
                    <a:srgbClr val="000000">
                      <a:alpha val="50000"/>
                    </a:srgbClr>
                  </a:outerShdw>
                </a:effectLst>
              </a:tblPr>
              <a:tblGrid>
                <a:gridCol w="807720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ILLUMINATE: Study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Features</a:t>
                      </a: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3037203">
                <a:tc>
                  <a:txBody>
                    <a:bodyPr/>
                    <a:lstStyle/>
                    <a:p>
                      <a:pPr marL="283464" marR="0" lvl="0" indent="-192024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andomized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, open label, Phase 3 trial</a:t>
                      </a:r>
                    </a:p>
                    <a:p>
                      <a:pPr marL="283464" marR="0" lvl="0" indent="-192024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Genotype 1 HCV and treatment naïve, with or without cirrhosis</a:t>
                      </a:r>
                    </a:p>
                    <a:p>
                      <a:pPr marL="283464" marR="0" lvl="0" indent="-192024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N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= 540 enrolled</a:t>
                      </a:r>
                    </a:p>
                    <a:p>
                      <a:pPr marL="283464" marR="0" lvl="0" indent="-192024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RVR =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HCV RNA undetectable at week 4</a:t>
                      </a:r>
                    </a:p>
                    <a:p>
                      <a:pPr marL="283464" marR="0" lvl="0" indent="-192024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eRVR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= HCV RNA undetectable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at weeks 4 &amp; 12</a:t>
                      </a:r>
                    </a:p>
                    <a:p>
                      <a:pPr marL="283464" marR="0" lvl="0" indent="-192024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Erythroid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stimulating agents not allowed</a:t>
                      </a:r>
                    </a:p>
                    <a:p>
                      <a:pPr marL="283464" marR="0" lvl="0" indent="-192024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All received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telaprevir x 12 weeks</a:t>
                      </a:r>
                    </a:p>
                    <a:p>
                      <a:pPr marL="283464" marR="0" lvl="0" indent="-192024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Patients with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eRVR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randomized to PR for 24 or 48 weeks</a:t>
                      </a:r>
                    </a:p>
                    <a:p>
                      <a:pPr marL="283464" marR="0" lvl="0" indent="-192024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Patients without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eRVR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received PR x 48 weeks</a:t>
                      </a:r>
                      <a:endParaRPr lang="en-US" sz="180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6E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3592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7"/>
          <p:cNvSpPr>
            <a:spLocks noChangeArrowheads="1"/>
          </p:cNvSpPr>
          <p:nvPr/>
        </p:nvSpPr>
        <p:spPr bwMode="ltGray">
          <a:xfrm>
            <a:off x="3308350" y="3644900"/>
            <a:ext cx="1263650" cy="45719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b">
            <a:prstTxWarp prst="textNoShape">
              <a:avLst/>
            </a:prstTxWarp>
          </a:bodyPr>
          <a:lstStyle/>
          <a:p>
            <a:pPr>
              <a:lnSpc>
                <a:spcPts val="1400"/>
              </a:lnSpc>
            </a:pPr>
            <a:endParaRPr lang="en-US" sz="16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464742" y="1643634"/>
            <a:ext cx="6190472" cy="3139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Sherman KE, et. al. N </a:t>
            </a:r>
            <a:r>
              <a:rPr lang="en-US" dirty="0" err="1"/>
              <a:t>Engl</a:t>
            </a:r>
            <a:r>
              <a:rPr lang="en-US" dirty="0"/>
              <a:t> J Med. 2011;365:1014-24.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Telaprevir for Treatment-Naïve HCV Genotype 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1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dirty="0" smtClean="0">
                <a:ea typeface="ＭＳ Ｐゴシック" pitchFamily="22" charset="-128"/>
                <a:cs typeface="ＭＳ Ｐゴシック" pitchFamily="22" charset="-128"/>
              </a:rPr>
              <a:t>ILLUMINATE Study</a:t>
            </a:r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>: </a:t>
            </a:r>
            <a:r>
              <a:rPr lang="en-US" sz="2400" dirty="0" smtClean="0"/>
              <a:t>Design</a:t>
            </a:r>
            <a:endParaRPr lang="en-US" sz="2400" dirty="0"/>
          </a:p>
        </p:txBody>
      </p:sp>
      <p:sp>
        <p:nvSpPr>
          <p:cNvPr id="54" name="Rectangle 53"/>
          <p:cNvSpPr/>
          <p:nvPr/>
        </p:nvSpPr>
        <p:spPr>
          <a:xfrm>
            <a:off x="7239003" y="1593850"/>
            <a:ext cx="545592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48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85800" y="1593850"/>
            <a:ext cx="8382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Week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283208" y="1593850"/>
            <a:ext cx="545592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0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4" name="Line 12"/>
          <p:cNvSpPr>
            <a:spLocks noChangeShapeType="1"/>
          </p:cNvSpPr>
          <p:nvPr/>
        </p:nvSpPr>
        <p:spPr bwMode="auto">
          <a:xfrm>
            <a:off x="7594602" y="2041524"/>
            <a:ext cx="0" cy="2664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071234" y="1593850"/>
            <a:ext cx="450903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12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4" name="Line 12"/>
          <p:cNvSpPr>
            <a:spLocks noChangeShapeType="1"/>
          </p:cNvSpPr>
          <p:nvPr/>
        </p:nvSpPr>
        <p:spPr bwMode="auto">
          <a:xfrm>
            <a:off x="3302001" y="2038349"/>
            <a:ext cx="0" cy="2664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743200" y="4847505"/>
            <a:ext cx="19812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963232"/>
                </a:solidFill>
                <a:latin typeface="Arial"/>
                <a:cs typeface="Arial"/>
              </a:rPr>
              <a:t>Without </a:t>
            </a:r>
            <a:r>
              <a:rPr lang="en-US" sz="1600" b="1" dirty="0" err="1" smtClean="0">
                <a:solidFill>
                  <a:srgbClr val="963232"/>
                </a:solidFill>
                <a:latin typeface="Arial"/>
                <a:cs typeface="Arial"/>
              </a:rPr>
              <a:t>eRVR</a:t>
            </a:r>
            <a:endParaRPr lang="en-US" sz="1600" b="1" dirty="0">
              <a:solidFill>
                <a:srgbClr val="963232"/>
              </a:solidFill>
              <a:latin typeface="Arial"/>
              <a:cs typeface="Arial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952736" y="2798346"/>
            <a:ext cx="1549404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8000"/>
                </a:solidFill>
                <a:latin typeface="Arial"/>
                <a:cs typeface="Arial"/>
              </a:rPr>
              <a:t>With </a:t>
            </a:r>
            <a:r>
              <a:rPr lang="en-US" sz="1600" b="1" dirty="0" err="1" smtClean="0">
                <a:solidFill>
                  <a:srgbClr val="008000"/>
                </a:solidFill>
                <a:latin typeface="Arial"/>
                <a:cs typeface="Arial"/>
              </a:rPr>
              <a:t>eRVR</a:t>
            </a:r>
            <a:endParaRPr lang="en-US" sz="1600" b="1" dirty="0">
              <a:solidFill>
                <a:srgbClr val="008000"/>
              </a:solidFill>
              <a:latin typeface="Arial"/>
              <a:cs typeface="Arial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365960" y="1593850"/>
            <a:ext cx="409912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20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1" name="Line 12"/>
          <p:cNvSpPr>
            <a:spLocks noChangeShapeType="1"/>
          </p:cNvSpPr>
          <p:nvPr/>
        </p:nvSpPr>
        <p:spPr bwMode="auto">
          <a:xfrm>
            <a:off x="4574065" y="2038349"/>
            <a:ext cx="0" cy="2664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991608" y="1593850"/>
            <a:ext cx="545592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24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6" name="Line 12"/>
          <p:cNvSpPr>
            <a:spLocks noChangeShapeType="1"/>
          </p:cNvSpPr>
          <p:nvPr/>
        </p:nvSpPr>
        <p:spPr bwMode="auto">
          <a:xfrm>
            <a:off x="5257800" y="2038349"/>
            <a:ext cx="0" cy="2664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ltGray">
          <a:xfrm>
            <a:off x="1473201" y="3644900"/>
            <a:ext cx="1828798" cy="4571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>
              <a:lnSpc>
                <a:spcPts val="2000"/>
              </a:lnSpc>
            </a:pPr>
            <a:r>
              <a:rPr lang="en-US" sz="1600" b="1" smtClean="0">
                <a:solidFill>
                  <a:srgbClr val="000000"/>
                </a:solidFill>
                <a:latin typeface="Arial"/>
                <a:cs typeface="Arial"/>
              </a:rPr>
              <a:t>Telaprevir</a:t>
            </a:r>
            <a:endParaRPr lang="en-US" sz="16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ltGray">
          <a:xfrm>
            <a:off x="1473200" y="4096004"/>
            <a:ext cx="3098800" cy="457197"/>
          </a:xfrm>
          <a:prstGeom prst="rect">
            <a:avLst/>
          </a:prstGeom>
          <a:solidFill>
            <a:srgbClr val="85BAF0"/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>
              <a:lnSpc>
                <a:spcPts val="2000"/>
              </a:lnSpc>
            </a:pP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PEG + Ribavirin (PR)</a:t>
            </a:r>
            <a:endParaRPr lang="en-US" sz="16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1" name="Rectangle 7"/>
          <p:cNvSpPr>
            <a:spLocks noChangeArrowheads="1"/>
          </p:cNvSpPr>
          <p:nvPr/>
        </p:nvSpPr>
        <p:spPr bwMode="ltGray">
          <a:xfrm>
            <a:off x="4572000" y="3041650"/>
            <a:ext cx="3014472" cy="457197"/>
          </a:xfrm>
          <a:prstGeom prst="rect">
            <a:avLst/>
          </a:prstGeom>
          <a:solidFill>
            <a:srgbClr val="85BAF0"/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>
              <a:lnSpc>
                <a:spcPts val="2000"/>
              </a:lnSpc>
            </a:pP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PR</a:t>
            </a:r>
            <a:endParaRPr lang="en-US" sz="16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ltGray">
          <a:xfrm>
            <a:off x="4572000" y="4787897"/>
            <a:ext cx="3017520" cy="457197"/>
          </a:xfrm>
          <a:prstGeom prst="rect">
            <a:avLst/>
          </a:prstGeom>
          <a:solidFill>
            <a:srgbClr val="85BAF0"/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>
              <a:lnSpc>
                <a:spcPts val="2000"/>
              </a:lnSpc>
            </a:pP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PR</a:t>
            </a:r>
            <a:endParaRPr lang="en-US" sz="16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5" name="Rectangle 7"/>
          <p:cNvSpPr>
            <a:spLocks noChangeArrowheads="1"/>
          </p:cNvSpPr>
          <p:nvPr/>
        </p:nvSpPr>
        <p:spPr bwMode="ltGray">
          <a:xfrm>
            <a:off x="4572000" y="2470150"/>
            <a:ext cx="685800" cy="457197"/>
          </a:xfrm>
          <a:prstGeom prst="rect">
            <a:avLst/>
          </a:prstGeom>
          <a:solidFill>
            <a:srgbClr val="85BAF0"/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>
              <a:lnSpc>
                <a:spcPts val="2000"/>
              </a:lnSpc>
            </a:pP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PR</a:t>
            </a:r>
            <a:endParaRPr lang="en-US" sz="16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7" name="Rectangle 46"/>
          <p:cNvSpPr/>
          <p:nvPr/>
        </p:nvSpPr>
        <p:spPr bwMode="ltGray">
          <a:xfrm>
            <a:off x="285752" y="3640506"/>
            <a:ext cx="1136899" cy="914400"/>
          </a:xfrm>
          <a:prstGeom prst="rect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ts val="2000"/>
              </a:lnSpc>
            </a:pPr>
            <a:r>
              <a:rPr lang="en-US" sz="1400" dirty="0" smtClean="0">
                <a:latin typeface="Arial"/>
                <a:cs typeface="Arial"/>
              </a:rPr>
              <a:t>T12</a:t>
            </a:r>
            <a:r>
              <a:rPr lang="en-US" sz="1400" dirty="0">
                <a:latin typeface="Arial"/>
                <a:cs typeface="Arial"/>
              </a:rPr>
              <a:t/>
            </a:r>
            <a:br>
              <a:rPr lang="en-US" sz="1400" dirty="0">
                <a:latin typeface="Arial"/>
                <a:cs typeface="Arial"/>
              </a:rPr>
            </a:br>
            <a:r>
              <a:rPr lang="en-US" sz="1400" dirty="0" smtClean="0">
                <a:latin typeface="Arial"/>
                <a:cs typeface="Arial"/>
              </a:rPr>
              <a:t>PR 24 or 48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4572000" y="2463800"/>
            <a:ext cx="0" cy="278587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Line 12"/>
          <p:cNvSpPr>
            <a:spLocks noChangeShapeType="1"/>
          </p:cNvSpPr>
          <p:nvPr/>
        </p:nvSpPr>
        <p:spPr bwMode="auto">
          <a:xfrm flipV="1">
            <a:off x="4317998" y="2726268"/>
            <a:ext cx="243838" cy="22250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12"/>
          <p:cNvSpPr>
            <a:spLocks noChangeShapeType="1"/>
          </p:cNvSpPr>
          <p:nvPr/>
        </p:nvSpPr>
        <p:spPr bwMode="auto">
          <a:xfrm rot="16200000" flipH="1">
            <a:off x="4325619" y="3018031"/>
            <a:ext cx="225550" cy="24079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-1355" y="5587998"/>
            <a:ext cx="9162288" cy="640402"/>
          </a:xfrm>
          <a:prstGeom prst="rect">
            <a:avLst/>
          </a:prstGeom>
          <a:solidFill>
            <a:srgbClr val="D9D9D9"/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marL="274320" defTabSz="935038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T = Telaprevir</a:t>
            </a:r>
            <a:br>
              <a:rPr lang="en-US" sz="12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PR </a:t>
            </a: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= Peginterferon</a:t>
            </a: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 </a:t>
            </a:r>
            <a:r>
              <a:rPr lang="en-US" sz="1200" smtClean="0">
                <a:solidFill>
                  <a:srgbClr val="000000"/>
                </a:solidFill>
                <a:latin typeface="Arial" pitchFamily="22" charset="0"/>
              </a:rPr>
              <a:t>+</a:t>
            </a:r>
            <a:r>
              <a:rPr lang="en-US" sz="1200">
                <a:solidFill>
                  <a:srgbClr val="000000"/>
                </a:solidFill>
                <a:latin typeface="Arial" pitchFamily="22" charset="0"/>
              </a:rPr>
              <a:t> </a:t>
            </a:r>
            <a:r>
              <a:rPr lang="en-US" sz="1200" smtClean="0">
                <a:solidFill>
                  <a:srgbClr val="000000"/>
                </a:solidFill>
                <a:latin typeface="Arial" pitchFamily="22" charset="0"/>
              </a:rPr>
              <a:t>Ribavirin</a:t>
            </a: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200" dirty="0" err="1" smtClean="0">
                <a:solidFill>
                  <a:srgbClr val="000000"/>
                </a:solidFill>
                <a:latin typeface="Arial" pitchFamily="22" charset="0"/>
              </a:rPr>
              <a:t>eRVR</a:t>
            </a: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= extended rapid virologic response (undetectable HCV RNA at weeks 4 and 12</a:t>
            </a: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)</a:t>
            </a:r>
            <a:endParaRPr lang="en-US" sz="1200" dirty="0">
              <a:solidFill>
                <a:srgbClr val="000000"/>
              </a:solidFill>
              <a:latin typeface="Arial" pitchFamily="2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269045" y="2692401"/>
            <a:ext cx="2407920" cy="0"/>
          </a:xfrm>
          <a:prstGeom prst="line">
            <a:avLst/>
          </a:prstGeom>
          <a:ln w="12700" cmpd="sng">
            <a:solidFill>
              <a:srgbClr val="008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599374" y="3251201"/>
            <a:ext cx="100571" cy="0"/>
          </a:xfrm>
          <a:prstGeom prst="line">
            <a:avLst/>
          </a:prstGeom>
          <a:ln w="12700" cmpd="sng">
            <a:solidFill>
              <a:srgbClr val="008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591552" y="5016494"/>
            <a:ext cx="128004" cy="0"/>
          </a:xfrm>
          <a:prstGeom prst="line">
            <a:avLst/>
          </a:prstGeom>
          <a:ln w="12700" cmpd="sng">
            <a:solidFill>
              <a:schemeClr val="accent6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696200" y="2470150"/>
            <a:ext cx="1136904" cy="450066"/>
          </a:xfrm>
          <a:prstGeom prst="rect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  <a:effectLst>
            <a:outerShdw blurRad="38100" dist="38100" dir="2700000" algn="tl" rotWithShape="0">
              <a:srgbClr val="000000">
                <a:alpha val="70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FFFFFF"/>
                </a:solidFill>
                <a:latin typeface="Arial"/>
                <a:cs typeface="Arial"/>
              </a:rPr>
              <a:t>eRVR</a:t>
            </a:r>
            <a:r>
              <a:rPr lang="en-US" sz="1400" dirty="0" smtClean="0">
                <a:solidFill>
                  <a:srgbClr val="FFFFFF"/>
                </a:solidFill>
                <a:latin typeface="Arial"/>
                <a:cs typeface="Arial"/>
              </a:rPr>
              <a:t> (+)</a:t>
            </a:r>
            <a:br>
              <a:rPr lang="en-US" sz="1400" dirty="0" smtClean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FFFFFF"/>
                </a:solidFill>
                <a:latin typeface="Arial"/>
                <a:cs typeface="Arial"/>
              </a:rPr>
              <a:t>T12/PR24</a:t>
            </a:r>
            <a:endParaRPr lang="en-US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696200" y="3041650"/>
            <a:ext cx="1136904" cy="450066"/>
          </a:xfrm>
          <a:prstGeom prst="rect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  <a:effectLst>
            <a:outerShdw blurRad="38100" dist="38100" dir="2700000" algn="tl" rotWithShape="0">
              <a:srgbClr val="000000">
                <a:alpha val="70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FFFFFF"/>
                </a:solidFill>
                <a:latin typeface="Arial"/>
                <a:cs typeface="Arial"/>
              </a:rPr>
              <a:t>eRVR</a:t>
            </a:r>
            <a:r>
              <a:rPr lang="en-US" sz="1400" dirty="0" smtClean="0">
                <a:solidFill>
                  <a:srgbClr val="FFFFFF"/>
                </a:solidFill>
                <a:latin typeface="Arial"/>
                <a:cs typeface="Arial"/>
              </a:rPr>
              <a:t> (+)</a:t>
            </a:r>
            <a:br>
              <a:rPr lang="en-US" sz="1400" dirty="0" smtClean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FFFFFF"/>
                </a:solidFill>
                <a:latin typeface="Arial"/>
                <a:cs typeface="Arial"/>
              </a:rPr>
              <a:t>T12/PR48</a:t>
            </a:r>
            <a:endParaRPr lang="en-US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96200" y="4787897"/>
            <a:ext cx="1136904" cy="450066"/>
          </a:xfrm>
          <a:prstGeom prst="rect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  <a:effectLst>
            <a:outerShdw blurRad="38100" dist="38100" dir="2700000" algn="tl" rotWithShape="0">
              <a:srgbClr val="000000">
                <a:alpha val="70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FFFFFF"/>
                </a:solidFill>
                <a:latin typeface="Arial"/>
                <a:cs typeface="Arial"/>
              </a:rPr>
              <a:t>eRVR</a:t>
            </a:r>
            <a:r>
              <a:rPr lang="en-US" sz="1400" dirty="0" smtClean="0">
                <a:solidFill>
                  <a:srgbClr val="FFFFFF"/>
                </a:solidFill>
                <a:latin typeface="Arial"/>
                <a:cs typeface="Arial"/>
              </a:rPr>
              <a:t> (-)</a:t>
            </a:r>
            <a:br>
              <a:rPr lang="en-US" sz="1400" dirty="0" smtClean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FFFFFF"/>
                </a:solidFill>
                <a:latin typeface="Arial"/>
                <a:cs typeface="Arial"/>
              </a:rPr>
              <a:t>T12/PR48</a:t>
            </a:r>
            <a:endParaRPr lang="en-US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14969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Telaprevir for Treatment-Naïve HCV Genotype 1</a:t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dirty="0" smtClean="0">
                <a:ea typeface="ＭＳ Ｐゴシック" pitchFamily="22" charset="-128"/>
                <a:cs typeface="ＭＳ Ｐゴシック" pitchFamily="22" charset="-128"/>
              </a:rPr>
              <a:t>ILLUMINATE Study</a:t>
            </a:r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>: </a:t>
            </a:r>
            <a:r>
              <a:rPr lang="en-US" sz="2400" dirty="0" smtClean="0"/>
              <a:t>Results</a:t>
            </a:r>
            <a:endParaRPr lang="en-US" sz="2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ILLUMINATE: SVR 24 by Regimen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Sherman KE, et. al. N </a:t>
            </a:r>
            <a:r>
              <a:rPr lang="en-US" dirty="0" err="1"/>
              <a:t>Engl</a:t>
            </a:r>
            <a:r>
              <a:rPr lang="en-US" dirty="0"/>
              <a:t> J Med. 2011;365:1014-24.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0854822"/>
              </p:ext>
            </p:extLst>
          </p:nvPr>
        </p:nvGraphicFramePr>
        <p:xfrm>
          <a:off x="457200" y="1828804"/>
          <a:ext cx="8229600" cy="3962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" name="Rectangle 25"/>
          <p:cNvSpPr>
            <a:spLocks noChangeArrowheads="1"/>
          </p:cNvSpPr>
          <p:nvPr/>
        </p:nvSpPr>
        <p:spPr bwMode="auto">
          <a:xfrm>
            <a:off x="0" y="5918203"/>
            <a:ext cx="9153144" cy="41181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marL="274320" defTabSz="935038">
              <a:spcBef>
                <a:spcPct val="50000"/>
              </a:spcBef>
            </a:pP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SVR = Sustained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22" charset="0"/>
              </a:rPr>
              <a:t>virologic</a:t>
            </a: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 response; T =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22" charset="0"/>
              </a:rPr>
              <a:t>Telaprevir</a:t>
            </a: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;  PR =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22" charset="0"/>
              </a:rPr>
              <a:t>Peginterferon</a:t>
            </a: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+ Ribavirin</a:t>
            </a:r>
            <a:br>
              <a:rPr lang="en-US" sz="12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200" dirty="0" err="1">
                <a:solidFill>
                  <a:srgbClr val="000000"/>
                </a:solidFill>
                <a:latin typeface="Arial" pitchFamily="22" charset="0"/>
              </a:rPr>
              <a:t>eRVR</a:t>
            </a: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 = extended rapid </a:t>
            </a:r>
            <a:r>
              <a:rPr lang="en-US" sz="1200" dirty="0" err="1">
                <a:solidFill>
                  <a:srgbClr val="000000"/>
                </a:solidFill>
                <a:latin typeface="Arial" pitchFamily="22" charset="0"/>
              </a:rPr>
              <a:t>virologic</a:t>
            </a: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 response (undetectable HCV RNA at weeks 4 and 12</a:t>
            </a: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)</a:t>
            </a:r>
            <a:endParaRPr lang="en-US" sz="1200" dirty="0">
              <a:solidFill>
                <a:srgbClr val="000000"/>
              </a:solidFill>
              <a:latin typeface="Arial" pitchFamily="2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39748" y="4713451"/>
            <a:ext cx="90525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388/540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47088" y="4713451"/>
            <a:ext cx="90525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149/162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64504" y="4713451"/>
            <a:ext cx="90525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140/160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39000" y="4713451"/>
            <a:ext cx="90525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76/118</a:t>
            </a:r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3539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Telaprevir for Treatment-Naïve HCV Genotype 1</a:t>
            </a:r>
            <a:b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dirty="0" smtClean="0">
                <a:ea typeface="ＭＳ Ｐゴシック" pitchFamily="22" charset="-128"/>
                <a:cs typeface="ＭＳ Ｐゴシック" pitchFamily="22" charset="-128"/>
              </a:rPr>
              <a:t>ILLUMINATE </a:t>
            </a:r>
            <a:r>
              <a:rPr lang="en-US" dirty="0">
                <a:ea typeface="ＭＳ Ｐゴシック" pitchFamily="22" charset="-128"/>
                <a:cs typeface="ＭＳ Ｐゴシック" pitchFamily="22" charset="-128"/>
              </a:rPr>
              <a:t>Study: </a:t>
            </a:r>
            <a:r>
              <a:rPr lang="en-US" dirty="0" smtClean="0">
                <a:ea typeface="ＭＳ Ｐゴシック" pitchFamily="22" charset="-128"/>
                <a:cs typeface="ＭＳ Ｐゴシック" pitchFamily="22" charset="-128"/>
              </a:rPr>
              <a:t>Key Findings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  <a:cs typeface="Arial"/>
              </a:rPr>
              <a:t>24 weeks </a:t>
            </a:r>
            <a:r>
              <a:rPr lang="en-US" sz="2000" dirty="0" smtClean="0">
                <a:solidFill>
                  <a:schemeClr val="tx1"/>
                </a:solidFill>
                <a:cs typeface="Arial"/>
              </a:rPr>
              <a:t>of Peg-IFN non</a:t>
            </a:r>
            <a:r>
              <a:rPr lang="en-US" sz="2000" dirty="0">
                <a:solidFill>
                  <a:schemeClr val="tx1"/>
                </a:solidFill>
                <a:cs typeface="Arial"/>
              </a:rPr>
              <a:t>-</a:t>
            </a:r>
            <a:r>
              <a:rPr lang="en-US" sz="2000" dirty="0" smtClean="0">
                <a:solidFill>
                  <a:schemeClr val="tx1"/>
                </a:solidFill>
                <a:cs typeface="Arial"/>
              </a:rPr>
              <a:t>inferior to 48 weeks in patients with </a:t>
            </a:r>
            <a:r>
              <a:rPr lang="en-US" sz="2000" dirty="0" err="1" smtClean="0">
                <a:solidFill>
                  <a:schemeClr val="tx1"/>
                </a:solidFill>
                <a:cs typeface="Arial"/>
              </a:rPr>
              <a:t>eRVR</a:t>
            </a:r>
            <a:endParaRPr lang="en-US" sz="2000" dirty="0">
              <a:solidFill>
                <a:schemeClr val="tx1"/>
              </a:solidFill>
              <a:cs typeface="Arial"/>
            </a:endParaRP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  <a:cs typeface="Arial"/>
              </a:rPr>
              <a:t>Overall SVR 72</a:t>
            </a:r>
            <a:r>
              <a:rPr lang="en-US" sz="2000" dirty="0" smtClean="0">
                <a:solidFill>
                  <a:schemeClr val="tx1"/>
                </a:solidFill>
                <a:cs typeface="Arial"/>
              </a:rPr>
              <a:t>%</a:t>
            </a:r>
            <a:endParaRPr lang="en-US" sz="2000" dirty="0">
              <a:solidFill>
                <a:schemeClr val="tx1"/>
              </a:solidFill>
              <a:cs typeface="Arial"/>
            </a:endParaRP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Arial"/>
              </a:rPr>
              <a:t>SVR in 60</a:t>
            </a:r>
            <a:r>
              <a:rPr lang="en-US" sz="2000" dirty="0">
                <a:solidFill>
                  <a:schemeClr val="tx1"/>
                </a:solidFill>
                <a:cs typeface="Arial"/>
              </a:rPr>
              <a:t>% </a:t>
            </a:r>
            <a:r>
              <a:rPr lang="en-US" sz="2000" dirty="0" smtClean="0">
                <a:solidFill>
                  <a:schemeClr val="tx1"/>
                </a:solidFill>
                <a:cs typeface="Arial"/>
              </a:rPr>
              <a:t>of blacks</a:t>
            </a:r>
            <a:endParaRPr lang="en-US" sz="2000" dirty="0">
              <a:solidFill>
                <a:schemeClr val="tx1"/>
              </a:solidFill>
              <a:cs typeface="Arial"/>
            </a:endParaRP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Arial"/>
              </a:rPr>
              <a:t>SVR of 63</a:t>
            </a:r>
            <a:r>
              <a:rPr lang="en-US" sz="2000" dirty="0">
                <a:solidFill>
                  <a:schemeClr val="tx1"/>
                </a:solidFill>
                <a:cs typeface="Arial"/>
              </a:rPr>
              <a:t>% </a:t>
            </a:r>
            <a:r>
              <a:rPr lang="en-US" sz="2000" dirty="0" smtClean="0">
                <a:solidFill>
                  <a:schemeClr val="tx1"/>
                </a:solidFill>
                <a:cs typeface="Arial"/>
              </a:rPr>
              <a:t>in patients with cirrhosis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Arial"/>
              </a:rPr>
              <a:t>65% of patients had </a:t>
            </a:r>
            <a:r>
              <a:rPr lang="en-US" sz="2000" dirty="0" err="1" smtClean="0">
                <a:solidFill>
                  <a:schemeClr val="tx1"/>
                </a:solidFill>
                <a:cs typeface="Arial"/>
              </a:rPr>
              <a:t>eRVR</a:t>
            </a:r>
            <a:endParaRPr lang="en-US" sz="2000" dirty="0">
              <a:solidFill>
                <a:schemeClr val="tx1"/>
              </a:solidFill>
              <a:cs typeface="Arial"/>
            </a:endParaRP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Arial"/>
              </a:rPr>
              <a:t>88-92% </a:t>
            </a:r>
            <a:r>
              <a:rPr lang="en-US" sz="2000" dirty="0">
                <a:solidFill>
                  <a:schemeClr val="tx1"/>
                </a:solidFill>
                <a:cs typeface="Arial"/>
              </a:rPr>
              <a:t>of those who achieved </a:t>
            </a:r>
            <a:r>
              <a:rPr lang="en-US" sz="2000" dirty="0" err="1" smtClean="0">
                <a:solidFill>
                  <a:schemeClr val="tx1"/>
                </a:solidFill>
                <a:cs typeface="Arial"/>
              </a:rPr>
              <a:t>eRVR</a:t>
            </a:r>
            <a:r>
              <a:rPr lang="en-US" sz="2000" dirty="0" smtClean="0">
                <a:solidFill>
                  <a:schemeClr val="tx1"/>
                </a:solidFill>
                <a:cs typeface="Arial"/>
              </a:rPr>
              <a:t> achieved SVR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Arial"/>
              </a:rPr>
              <a:t>7</a:t>
            </a:r>
            <a:r>
              <a:rPr lang="en-US" sz="2000" dirty="0">
                <a:solidFill>
                  <a:schemeClr val="tx1"/>
                </a:solidFill>
                <a:cs typeface="Arial"/>
              </a:rPr>
              <a:t>% </a:t>
            </a:r>
            <a:r>
              <a:rPr lang="en-US" sz="2000" dirty="0" smtClean="0">
                <a:solidFill>
                  <a:schemeClr val="tx1"/>
                </a:solidFill>
                <a:cs typeface="Arial"/>
              </a:rPr>
              <a:t>stopped treatment </a:t>
            </a:r>
            <a:r>
              <a:rPr lang="en-US" sz="2000" dirty="0">
                <a:solidFill>
                  <a:schemeClr val="tx1"/>
                </a:solidFill>
                <a:cs typeface="Arial"/>
              </a:rPr>
              <a:t>early due to </a:t>
            </a:r>
            <a:r>
              <a:rPr lang="en-US" sz="2000" dirty="0" err="1">
                <a:solidFill>
                  <a:schemeClr val="tx1"/>
                </a:solidFill>
                <a:cs typeface="Arial"/>
              </a:rPr>
              <a:t>virologic</a:t>
            </a:r>
            <a:r>
              <a:rPr lang="en-US" sz="2000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cs typeface="Arial"/>
              </a:rPr>
              <a:t>failure</a:t>
            </a:r>
            <a:endParaRPr lang="en-US" sz="2000" dirty="0">
              <a:solidFill>
                <a:schemeClr val="tx1"/>
              </a:solidFill>
              <a:cs typeface="Arial"/>
            </a:endParaRP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  <a:cs typeface="Arial"/>
              </a:rPr>
              <a:t>17% stopped early due to fatigue or </a:t>
            </a:r>
            <a:r>
              <a:rPr lang="en-US" sz="2000" dirty="0" smtClean="0">
                <a:solidFill>
                  <a:schemeClr val="tx1"/>
                </a:solidFill>
                <a:cs typeface="Arial"/>
              </a:rPr>
              <a:t>anemia</a:t>
            </a:r>
            <a:endParaRPr lang="en-US" sz="2000" dirty="0">
              <a:solidFill>
                <a:schemeClr val="tx1"/>
              </a:solidFill>
              <a:cs typeface="Arial"/>
            </a:endParaRPr>
          </a:p>
          <a:p>
            <a:pPr>
              <a:spcBef>
                <a:spcPts val="2000"/>
              </a:spcBef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Sherman KE, et. al. N </a:t>
            </a:r>
            <a:r>
              <a:rPr lang="en-US" dirty="0" err="1"/>
              <a:t>Engl</a:t>
            </a:r>
            <a:r>
              <a:rPr lang="en-US" dirty="0"/>
              <a:t> J Med. 2011;365:1014-24.</a:t>
            </a:r>
          </a:p>
        </p:txBody>
      </p:sp>
    </p:spTree>
    <p:extLst>
      <p:ext uri="{BB962C8B-B14F-4D97-AF65-F5344CB8AC3E}">
        <p14:creationId xmlns:p14="http://schemas.microsoft.com/office/powerpoint/2010/main" val="3737332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Sherman KE, et. al. N </a:t>
            </a:r>
            <a:r>
              <a:rPr lang="en-US" dirty="0" err="1"/>
              <a:t>Engl</a:t>
            </a:r>
            <a:r>
              <a:rPr lang="en-US" dirty="0"/>
              <a:t> J Med. 2011;365:1014-24.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Telaprevir for Treatment-Naïve HCV Genotype 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1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>ILLUMINATE </a:t>
            </a:r>
            <a:r>
              <a:rPr lang="en-US" sz="2400" dirty="0" smtClean="0">
                <a:ea typeface="ＭＳ Ｐゴシック" pitchFamily="22" charset="-128"/>
                <a:cs typeface="ＭＳ Ｐゴシック" pitchFamily="22" charset="-128"/>
              </a:rPr>
              <a:t>Study: </a:t>
            </a:r>
            <a:r>
              <a:rPr lang="en-US" sz="2400" dirty="0" smtClean="0"/>
              <a:t>Conclusions</a:t>
            </a:r>
            <a:endParaRPr lang="en-US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25774"/>
              </p:ext>
            </p:extLst>
          </p:nvPr>
        </p:nvGraphicFramePr>
        <p:xfrm>
          <a:off x="0" y="2427899"/>
          <a:ext cx="9144000" cy="2651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</a:t>
                      </a:r>
                      <a:r>
                        <a:rPr lang="en-US" sz="2000" b="0" i="0" u="none" strike="noStrike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In this study, among patients with chronic HCV infection who had not received treatment previously, a regimen of peginterferon–ribavirin for 24 weeks, with telaprevir for the first 12 weeks, was </a:t>
                      </a:r>
                      <a:r>
                        <a:rPr lang="en-US" sz="2000" b="0" i="0" u="none" strike="noStrike" kern="1200" baseline="0" dirty="0" err="1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noninferior</a:t>
                      </a:r>
                      <a:r>
                        <a:rPr lang="en-US" sz="2000" b="0" i="0" u="none" strike="noStrike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to the same regimen for 48 weeks in patients with undetectable HCV RNA at weeks 4 and 12, with an extended rapid virologic response achieved in nearly two thirds of patients.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” 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857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44547</TotalTime>
  <Words>404</Words>
  <Application>Microsoft Office PowerPoint</Application>
  <PresentationFormat>On-screen Show (4:3)</PresentationFormat>
  <Paragraphs>60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Geneva</vt:lpstr>
      <vt:lpstr>Myriad Pro</vt:lpstr>
      <vt:lpstr>Times New Roman</vt:lpstr>
      <vt:lpstr>Wingdings</vt:lpstr>
      <vt:lpstr>AETC_Master_Template_061510</vt:lpstr>
      <vt:lpstr>Telaprevir in Treatment Naïve GT-1 ILLUMINATE (Study 111)</vt:lpstr>
      <vt:lpstr>Telaprevir for Treatment-Naïve HCV Genotype 1 ILLUMINATE: Study Design</vt:lpstr>
      <vt:lpstr>Telaprevir for Treatment-Naïve HCV Genotype 1 ILLUMINATE Study: Design</vt:lpstr>
      <vt:lpstr>Telaprevir for Treatment-Naïve HCV Genotype 1 ILLUMINATE Study: Results</vt:lpstr>
      <vt:lpstr>Telaprevir for Treatment-Naïve HCV Genotype 1 ILLUMINATE Study: Key Findings</vt:lpstr>
      <vt:lpstr>Telaprevir for Treatment-Naïve HCV Genotype 1 ILLUMINATE Study: Conclusions</vt:lpstr>
    </vt:vector>
  </TitlesOfParts>
  <Company>HMC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2065</cp:revision>
  <cp:lastPrinted>2011-04-18T21:48:04Z</cp:lastPrinted>
  <dcterms:created xsi:type="dcterms:W3CDTF">2010-11-28T05:36:22Z</dcterms:created>
  <dcterms:modified xsi:type="dcterms:W3CDTF">2014-02-03T19:49:40Z</dcterms:modified>
</cp:coreProperties>
</file>