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76" r:id="rId2"/>
    <p:sldId id="429" r:id="rId3"/>
    <p:sldId id="492" r:id="rId4"/>
    <p:sldId id="451" r:id="rId5"/>
    <p:sldId id="514" r:id="rId6"/>
    <p:sldId id="594" r:id="rId7"/>
    <p:sldId id="535" r:id="rId8"/>
    <p:sldId id="494" r:id="rId9"/>
    <p:sldId id="495" r:id="rId10"/>
    <p:sldId id="496" r:id="rId11"/>
    <p:sldId id="512" r:id="rId12"/>
    <p:sldId id="461" r:id="rId13"/>
    <p:sldId id="508" r:id="rId14"/>
    <p:sldId id="547" r:id="rId15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5833" autoAdjust="0"/>
  </p:normalViewPr>
  <p:slideViewPr>
    <p:cSldViewPr showGuides="1">
      <p:cViewPr varScale="1">
        <p:scale>
          <a:sx n="143" d="100"/>
          <a:sy n="143" d="100"/>
        </p:scale>
        <p:origin x="984" y="12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4015432098765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Simeprevir + PEG + RBV </c:v>
                </c:pt>
                <c:pt idx="1">
                  <c:v>PEG + RBV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1047088"/>
        <c:axId val="711048768"/>
      </c:barChart>
      <c:catAx>
        <c:axId val="71104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7110487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110487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2374552116200404E-3"/>
              <c:y val="0.12345679012345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110470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45099737532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1866098089028301E-16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71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</c:v>
                </c:pt>
                <c:pt idx="1">
                  <c:v>1b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49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456910896"/>
        <c:axId val="456911456"/>
      </c:barChart>
      <c:catAx>
        <c:axId val="456910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0711464465002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4569114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56911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569108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25619855770398"/>
          <c:y val="0"/>
          <c:w val="0.61304780470402398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087361011691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1.1866098089028301E-16"/>
                  <c:y val="9.0909090909090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52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1a (with baseline Q80K)</c:v>
                </c:pt>
                <c:pt idx="1">
                  <c:v>1a (without baseline Q80K)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53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717879008"/>
        <c:axId val="717879568"/>
      </c:barChart>
      <c:catAx>
        <c:axId val="717879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0711464465002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717879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17879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178790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25619855770398"/>
          <c:y val="0"/>
          <c:w val="0.61304780470402398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54915881416499"/>
          <c:y val="2.77778663809897E-2"/>
          <c:w val="0.73466395593993405"/>
          <c:h val="0.81739200568678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8A70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1.38888888888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0180992063108E-16"/>
                  <c:y val="6.944444444444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Met RGT</c:v>
                </c:pt>
                <c:pt idx="1">
                  <c:v>Did Not Meet RGT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91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17881808"/>
        <c:axId val="695171200"/>
      </c:barChart>
      <c:catAx>
        <c:axId val="71788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6951712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6951712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smtClean="0">
                    <a:latin typeface="Arial"/>
                    <a:cs typeface="Arial"/>
                  </a:rPr>
                  <a:t>Patients (%) with SRV 12</a:t>
                </a:r>
                <a:endParaRPr lang="en-US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8.9843595370250801E-2"/>
              <c:y val="0.12611247812773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178818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393">
          <a:noFill/>
        </a:ln>
      </c:spPr>
    </c:title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70516185476795E-2"/>
          <c:y val="0.110950131233596"/>
          <c:w val="0.77163301622226399"/>
          <c:h val="0.889049714373937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18E25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8A703B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6E4B7D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0.21135361986001699"/>
                  <c:y val="-0.139841863517059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321139545056899"/>
                  <c:y val="9.088254593175849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071084864391905E-2"/>
                  <c:y val="-0.11226017060367501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Met RGT Criteria</c:v>
                </c:pt>
                <c:pt idx="1">
                  <c:v>Did Not Meet RGT Criteria</c:v>
                </c:pt>
                <c:pt idx="2">
                  <c:v>Unclassified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0.85</c:v>
                </c:pt>
                <c:pt idx="1">
                  <c:v>0.11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  <c:w val="0.77225475721784798"/>
          <c:h val="0.2651391076115490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zero"/>
    <c:showDLblsOverMax val="0"/>
  </c:chart>
  <c:spPr>
    <a:solidFill>
      <a:srgbClr val="E6EBF2"/>
    </a:solidFill>
    <a:ln w="12700" cap="flat" cmpd="sng" algn="ctr">
      <a:solidFill>
        <a:srgbClr val="000000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9516821760916"/>
          <c:w val="0.87636482939632498"/>
          <c:h val="0.76025125268432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</c:v>
                </c:pt>
                <c:pt idx="1">
                  <c:v>76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78</c:v>
                </c:pt>
                <c:pt idx="1">
                  <c:v>42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584458160"/>
        <c:axId val="584458720"/>
      </c:barChart>
      <c:catAx>
        <c:axId val="58445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584458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84458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671406365466397E-3"/>
              <c:y val="0.143028155571463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844581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6254746069362698"/>
          <c:y val="0"/>
          <c:w val="0.624374665545447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3686732397927505E-2"/>
          <c:w val="0.86989233748693995"/>
          <c:h val="0.72456598073449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</c:v>
                </c:pt>
                <c:pt idx="1">
                  <c:v>78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F0-F2</c:v>
                </c:pt>
                <c:pt idx="1">
                  <c:v>F3</c:v>
                </c:pt>
                <c:pt idx="2">
                  <c:v>F4 (Cirrhosis)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60</c:v>
                </c:pt>
                <c:pt idx="1">
                  <c:v>26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08419088"/>
        <c:axId val="208419648"/>
      </c:barChart>
      <c:catAx>
        <c:axId val="208419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Metavir</a:t>
                </a:r>
                <a:r>
                  <a:rPr lang="en-US" dirty="0" smtClean="0"/>
                  <a:t> Fibrosis Score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206342532426203"/>
              <c:y val="0.91030303030302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08419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8419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77585824160001E-3"/>
              <c:y val="0.1248161961148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84190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2039579007847901"/>
          <c:y val="2.6532807633231998E-3"/>
          <c:w val="0.66159149402441197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7959126468399"/>
          <c:y val="0.11237873043647301"/>
          <c:w val="0.865037968554902"/>
          <c:h val="0.77085705632949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Failure</c:v>
                </c:pt>
                <c:pt idx="1">
                  <c:v>Relapse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34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8422448"/>
        <c:axId val="447881392"/>
      </c:barChart>
      <c:catAx>
        <c:axId val="20842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447881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47881392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7033865912391996E-3"/>
              <c:y val="0.256787936230193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842244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711056748974298"/>
          <c:y val="1.8181928647807901E-2"/>
          <c:w val="0.611429681726677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2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Simeprevir</a:t>
            </a:r>
            <a:r>
              <a:rPr lang="en-US" sz="2400" dirty="0" smtClean="0"/>
              <a:t> + PEG + RBV in Treatment-Naïve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QUEST-1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Jacobson </a:t>
            </a:r>
            <a:r>
              <a:rPr lang="en-US" sz="1400" dirty="0" smtClean="0"/>
              <a:t>IM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Lancet. 2014;384:403-13.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12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59848"/>
              </p:ext>
            </p:extLst>
          </p:nvPr>
        </p:nvGraphicFramePr>
        <p:xfrm>
          <a:off x="569913" y="1828800"/>
          <a:ext cx="7848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5704897"/>
            <a:ext cx="9153144" cy="6583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Stopping rules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: (1) Stop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or placebo if HCV RNA&gt;1000 at week 4; (2) Stop all therapy if HCV RNA &lt; 2 log</a:t>
            </a:r>
            <a:r>
              <a:rPr lang="en-US" sz="1200" baseline="-25000" dirty="0" smtClean="0">
                <a:solidFill>
                  <a:srgbClr val="000000"/>
                </a:solidFill>
                <a:latin typeface="Arial" pitchFamily="22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IU/mL reduction at week 12; (3) Stop all therapy if HCV RNA ≥25 IU/mL at week 24 or 36.</a:t>
            </a:r>
          </a:p>
          <a:p>
            <a:pPr defTabSz="935038">
              <a:spcBef>
                <a:spcPts val="12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On-treatment failure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: Detectable HCV RNA at end of treatment.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On-Treatment Failure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Relapse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09958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576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4/130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590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4380" y="5029200"/>
            <a:ext cx="11430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18/84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Emergent </a:t>
            </a:r>
            <a:r>
              <a:rPr lang="en-US" dirty="0"/>
              <a:t>Protease Resistance </a:t>
            </a:r>
            <a:r>
              <a:rPr lang="en-US" dirty="0" smtClean="0"/>
              <a:t>in Patients who Failed to Achieve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87291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Among simeprevir-treated patients who failed to achieve </a:t>
            </a:r>
            <a:r>
              <a:rPr lang="en-US" sz="2000" dirty="0" smtClean="0">
                <a:latin typeface="Arial"/>
                <a:cs typeface="Arial"/>
              </a:rPr>
              <a:t>SVR12, emergent </a:t>
            </a:r>
            <a:r>
              <a:rPr lang="en-US" sz="2000" dirty="0">
                <a:latin typeface="Arial"/>
                <a:cs typeface="Arial"/>
              </a:rPr>
              <a:t>mutations </a:t>
            </a:r>
            <a:r>
              <a:rPr lang="en-US" sz="2000" dirty="0" smtClean="0">
                <a:latin typeface="Arial"/>
                <a:cs typeface="Arial"/>
              </a:rPr>
              <a:t>in NS3 protease domain detected </a:t>
            </a:r>
            <a:r>
              <a:rPr lang="en-US" sz="2000" dirty="0">
                <a:latin typeface="Arial"/>
                <a:cs typeface="Arial"/>
              </a:rPr>
              <a:t>in 35 (92%) of 38 </a:t>
            </a:r>
            <a:endParaRPr lang="en-US" sz="2000" dirty="0" smtClean="0">
              <a:latin typeface="Arial"/>
              <a:cs typeface="Arial"/>
            </a:endParaRP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1A: Most common mutation = R155K alone or in combination with mutations at codons 80 and/or 168</a:t>
            </a:r>
          </a:p>
          <a:p>
            <a:pPr marL="438912" lvl="1" indent="-256032">
              <a:lnSpc>
                <a:spcPts val="2400"/>
              </a:lnSpc>
              <a:spcBef>
                <a:spcPts val="30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Genotype 1B: Most common mutation = D168V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248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QUEST-</a:t>
            </a:r>
            <a:r>
              <a:rPr lang="en-US" sz="2400" dirty="0" smtClean="0"/>
              <a:t>1 </a:t>
            </a:r>
            <a:r>
              <a:rPr lang="en-US" sz="2400" dirty="0"/>
              <a:t>Trial</a:t>
            </a:r>
            <a:r>
              <a:rPr lang="en-US" sz="2400" dirty="0" smtClean="0"/>
              <a:t>: Adverse Effects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9084208"/>
              </p:ext>
            </p:extLst>
          </p:nvPr>
        </p:nvGraphicFramePr>
        <p:xfrm>
          <a:off x="323850" y="1447800"/>
          <a:ext cx="8515350" cy="476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50"/>
                <a:gridCol w="2819400"/>
                <a:gridCol w="2514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</a:t>
                      </a:r>
                      <a:r>
                        <a:rPr lang="en-US" sz="1600" baseline="0" dirty="0" smtClean="0"/>
                        <a:t> 1: </a:t>
                      </a: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Simeprevir</a:t>
                      </a:r>
                      <a:r>
                        <a:rPr lang="en-US" sz="1600" dirty="0" smtClean="0"/>
                        <a:t> + PEG</a:t>
                      </a:r>
                      <a:r>
                        <a:rPr lang="en-US" sz="1600" baseline="0" dirty="0" smtClean="0"/>
                        <a:t> + </a:t>
                      </a:r>
                      <a:r>
                        <a:rPr lang="en-US" sz="1600" dirty="0" smtClean="0"/>
                        <a:t>RBV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400" b="0" dirty="0" smtClean="0"/>
                        <a:t>(n=264)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Placebo</a:t>
                      </a:r>
                      <a:r>
                        <a:rPr lang="en-US" sz="1600" baseline="0" dirty="0" smtClean="0"/>
                        <a:t> + PEG + </a:t>
                      </a:r>
                      <a:r>
                        <a:rPr lang="en-US" sz="1600" dirty="0" smtClean="0"/>
                        <a:t>RBV</a:t>
                      </a:r>
                      <a:r>
                        <a:rPr lang="en-US" sz="1600" b="0" dirty="0" smtClean="0"/>
                        <a:t> </a:t>
                      </a:r>
                      <a:br>
                        <a:rPr lang="en-US" sz="1600" b="0" dirty="0" smtClean="0"/>
                      </a:br>
                      <a:r>
                        <a:rPr lang="en-US" sz="1400" b="0" dirty="0" smtClean="0"/>
                        <a:t>(n=130)</a:t>
                      </a:r>
                      <a:endParaRPr lang="en-US" sz="14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(due to adverse event)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3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Grade 4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5%</a:t>
                      </a:r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Pruritus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 </a:t>
                      </a:r>
                      <a:r>
                        <a:rPr lang="en-US" sz="1200" dirty="0" smtClean="0"/>
                        <a:t>(any type)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Photosensitivity 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Neutropenia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18%</a:t>
                      </a:r>
                      <a:endParaRPr lang="en-US" sz="1600" dirty="0"/>
                    </a:p>
                  </a:txBody>
                  <a:tcPr/>
                </a:tc>
              </a:tr>
              <a:tr h="377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Bilirubin 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103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2921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once daily with peginterferon alfa 2a and ribavirin shortens therapy in treatment-naive patients with HCV genotype 1 infection without worsening the adverse event profiles associated with peginterferon alfa 2a plus ribavirin.”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8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Treatment-Naïve HCV GT1 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QUEST-1 Trial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12935"/>
              </p:ext>
            </p:extLst>
          </p:nvPr>
        </p:nvGraphicFramePr>
        <p:xfrm>
          <a:off x="577173" y="1402440"/>
          <a:ext cx="7924800" cy="4900966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9248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QUEST-1 Trial: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88898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31220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Randomized,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double-blind, placebo-controlled, phase 3 trial with simeprevir + PEG + RBV versus PEG + RBV in treatment-naïve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Multicenter at 71 sites in 13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Treatment-naïve, chronic HCV monoinfection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Genotype 1 (1a or 1b)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 Characteristics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N = 394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HCV Genotype: 1a (56%); 1b (44%)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IL28B Genotype: 71% non-CC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Age: median age 48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Sex: 56% male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Race: 89% white, 8% black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Liver disease: F3 = 18%; F4 = 12%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Primary end-points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Efficacy (SVR12)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918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0820" y="4261105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167620" y="4114800"/>
            <a:ext cx="152139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167620" y="2980796"/>
            <a:ext cx="1524000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+ 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0820" y="3124200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264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QUEST-1 Trial: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691620" y="2980796"/>
            <a:ext cx="1524000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218795" y="3368845"/>
            <a:ext cx="3051048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691628" y="4114800"/>
            <a:ext cx="458417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6807" y="2110920"/>
            <a:ext cx="299156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Response-Guided Therapy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Patients with HCV RNA &lt;25 IU/ml at week 4 and &lt;15 IU/ml at week 12 completed treatment after 24 weeks.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129" y="22098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Randomized 2:1; stratified on IL28B and HCV1 subtype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-12330" y="5105400"/>
            <a:ext cx="9180577" cy="1051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 (PEG): 180 mcg/week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weight-based (in 2 divided doses): 1000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if &lt; 75 kg or 1200 mg/day if ≥ 75kg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9824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8146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152729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291524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41766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69968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99782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166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22368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751204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4575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255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QUEST-1 Trial</a:t>
            </a:r>
            <a:r>
              <a:rPr lang="en-US" sz="2400" dirty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QUEST-1: Proportion of Patients with SVR12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80380"/>
              </p:ext>
            </p:extLst>
          </p:nvPr>
        </p:nvGraphicFramePr>
        <p:xfrm>
          <a:off x="646210" y="1905000"/>
          <a:ext cx="804059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11337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SVR12 = sustained virologic response at 12 weeks; PEG = peginterferon;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4005" y="2133600"/>
            <a:ext cx="1313175" cy="362706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 &lt; 0.0001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186311" y="5111506"/>
            <a:ext cx="13655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65/130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2889" y="5111506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210/264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06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755198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by HCV </a:t>
            </a:r>
            <a:r>
              <a:rPr lang="en-US" smtClean="0"/>
              <a:t>Genotype 1 Subtype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959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4466" y="4967513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105/147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96751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36/74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111" y="4967513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105/117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496751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29/56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4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3194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QUEST 2: SVR12 for HCV 1a </a:t>
            </a:r>
            <a:r>
              <a:rPr lang="en-US" dirty="0"/>
              <a:t>by Baseline Q80K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959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4466" y="4800600"/>
            <a:ext cx="94262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6/30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111" y="4800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73/86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9340" y="4800600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19/43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41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QUEST-1 Trial: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SVR12 Response in </a:t>
            </a:r>
            <a:r>
              <a:rPr lang="en-US" sz="1800" dirty="0" err="1" smtClean="0"/>
              <a:t>Simeprevir</a:t>
            </a:r>
            <a:r>
              <a:rPr lang="en-US" sz="1800" dirty="0" smtClean="0"/>
              <a:t> Arm Based on Achievement of RGT Criteria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043629"/>
              </p:ext>
            </p:extLst>
          </p:nvPr>
        </p:nvGraphicFramePr>
        <p:xfrm>
          <a:off x="4343400" y="2387600"/>
          <a:ext cx="4648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901420"/>
            <a:ext cx="9143999" cy="4572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RGT= response-guided therapy: i</a:t>
            </a:r>
            <a:r>
              <a:rPr lang="en-US" sz="1200" dirty="0" smtClean="0">
                <a:latin typeface="Arial"/>
                <a:cs typeface="Arial"/>
              </a:rPr>
              <a:t>n </a:t>
            </a:r>
            <a:r>
              <a:rPr lang="en-US" sz="1200" dirty="0" err="1">
                <a:latin typeface="Arial"/>
                <a:cs typeface="Arial"/>
              </a:rPr>
              <a:t>simeprevir</a:t>
            </a:r>
            <a:r>
              <a:rPr lang="en-US" sz="1200" dirty="0">
                <a:latin typeface="Arial"/>
                <a:cs typeface="Arial"/>
              </a:rPr>
              <a:t> study arm, patients with HCV RNA&lt;25 IU/ml at week 4 (undetectable or detectable) and &lt;25 IU/ml at week 12 (undetectable) stopped treatment after 24 </a:t>
            </a:r>
            <a:r>
              <a:rPr lang="en-US" sz="1200" dirty="0" smtClean="0">
                <a:latin typeface="Arial"/>
                <a:cs typeface="Arial"/>
              </a:rPr>
              <a:t>weeks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25657"/>
              </p:ext>
            </p:extLst>
          </p:nvPr>
        </p:nvGraphicFramePr>
        <p:xfrm>
          <a:off x="228600" y="2463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400"/>
            <a:ext cx="4114800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SVR12 Based on Meeting RGT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77" y="1930400"/>
            <a:ext cx="3895275" cy="359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Patients (%) who Met RGT Criteria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759200"/>
            <a:ext cx="762000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38236" y="511715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203/224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6063" y="5117158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/28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1038" y="5105400"/>
            <a:ext cx="9979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 = 264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4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473222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QUEST 1: SVR12 </a:t>
            </a:r>
            <a:r>
              <a:rPr lang="en-US" dirty="0" smtClean="0"/>
              <a:t>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05001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72/77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9222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32/76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24/37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5200" y="5189223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</a:t>
            </a:r>
            <a:r>
              <a:rPr lang="en-US" dirty="0">
                <a:latin typeface="Arial" pitchFamily="22" charset="0"/>
              </a:rPr>
              <a:t>, et al.  Lancet. 2014;384:403-13.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09948"/>
              </p:ext>
            </p:extLst>
          </p:nvPr>
        </p:nvGraphicFramePr>
        <p:xfrm>
          <a:off x="742950" y="1905000"/>
          <a:ext cx="7658100" cy="408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 1: SVR12 by Liver Fibrosis (</a:t>
            </a:r>
            <a:r>
              <a:rPr lang="en-US" dirty="0" err="1" smtClean="0"/>
              <a:t>Metavir</a:t>
            </a:r>
            <a:r>
              <a:rPr lang="en-US" dirty="0" smtClean="0"/>
              <a:t> Score)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Treatment-Naïve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QUEST-</a:t>
            </a:r>
            <a:r>
              <a:rPr lang="en-US" sz="2400" dirty="0"/>
              <a:t>1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3222" y="4903761"/>
            <a:ext cx="87488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152/183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3755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54/90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3333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36/46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2889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4645" y="4903761"/>
            <a:ext cx="762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39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51725</TotalTime>
  <Words>869</Words>
  <Application>Microsoft Office PowerPoint</Application>
  <PresentationFormat>On-screen Show (4:3)</PresentationFormat>
  <Paragraphs>165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Geneva</vt:lpstr>
      <vt:lpstr>Helvetica</vt:lpstr>
      <vt:lpstr>Myriad Pro</vt:lpstr>
      <vt:lpstr>Times New Roman</vt:lpstr>
      <vt:lpstr>Wingdings</vt:lpstr>
      <vt:lpstr>AETC_Master_Template_061510</vt:lpstr>
      <vt:lpstr>Simeprevir + PEG + RBV in Treatment-Naïve Genotype 1 QUEST-1 Trial</vt:lpstr>
      <vt:lpstr>Simeprevir + PEG + Ribavirin for Treatment-Naïve HCV GT1  QUEST-1 Trial</vt:lpstr>
      <vt:lpstr>Simeprevir + PEG + RBV for Treatment-Naïve HCV GT1 QUEST-1 Trial: Design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Results</vt:lpstr>
      <vt:lpstr>Simeprevir + PEG + RBV for Treatment-Naïve HCV GT1 QUEST-1 Trial: Adverse Effects</vt:lpstr>
      <vt:lpstr>Simeprevir + PEG + RBV for Treatment-Naïve HCV GT1 QUEST-1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2553</cp:revision>
  <cp:lastPrinted>2011-04-18T21:48:04Z</cp:lastPrinted>
  <dcterms:created xsi:type="dcterms:W3CDTF">2010-11-28T05:36:22Z</dcterms:created>
  <dcterms:modified xsi:type="dcterms:W3CDTF">2015-07-15T18:58:44Z</dcterms:modified>
</cp:coreProperties>
</file>