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0"/>
  </p:notesMasterIdLst>
  <p:handoutMasterIdLst>
    <p:handoutMasterId r:id="rId11"/>
  </p:handoutMasterIdLst>
  <p:sldIdLst>
    <p:sldId id="618" r:id="rId2"/>
    <p:sldId id="619" r:id="rId3"/>
    <p:sldId id="620" r:id="rId4"/>
    <p:sldId id="621" r:id="rId5"/>
    <p:sldId id="622" r:id="rId6"/>
    <p:sldId id="625" r:id="rId7"/>
    <p:sldId id="623" r:id="rId8"/>
    <p:sldId id="631" r:id="rId9"/>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79">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1E3EE"/>
    <a:srgbClr val="EEEEF2"/>
    <a:srgbClr val="454545"/>
    <a:srgbClr val="725D30"/>
    <a:srgbClr val="D8BC97"/>
    <a:srgbClr val="CBAF8C"/>
    <a:srgbClr val="E29F78"/>
    <a:srgbClr val="C77858"/>
    <a:srgbClr val="B59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9" autoAdjust="0"/>
    <p:restoredTop sz="94636" autoAdjust="0"/>
  </p:normalViewPr>
  <p:slideViewPr>
    <p:cSldViewPr showGuides="1">
      <p:cViewPr>
        <p:scale>
          <a:sx n="103" d="100"/>
          <a:sy n="103" d="100"/>
        </p:scale>
        <p:origin x="78" y="78"/>
      </p:cViewPr>
      <p:guideLst>
        <p:guide orient="horz" pos="4319"/>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9928057554001"/>
          <c:y val="2.6685198054204301E-2"/>
          <c:w val="0.85971223021582699"/>
          <c:h val="0.86501299568269696"/>
        </c:manualLayout>
      </c:layout>
      <c:barChart>
        <c:barDir val="col"/>
        <c:grouping val="clustered"/>
        <c:varyColors val="0"/>
        <c:ser>
          <c:idx val="0"/>
          <c:order val="0"/>
          <c:tx>
            <c:strRef>
              <c:f>Sheet1!$A$2</c:f>
              <c:strCache>
                <c:ptCount val="1"/>
                <c:pt idx="0">
                  <c:v> Peginterferon + Ribavirin</c:v>
                </c:pt>
              </c:strCache>
            </c:strRef>
          </c:tx>
          <c:spPr>
            <a:solidFill>
              <a:srgbClr val="3C7EB7"/>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End of Treatment Response</c:v>
                </c:pt>
                <c:pt idx="1">
                  <c:v>Sustained Virologic Response-24</c:v>
                </c:pt>
              </c:strCache>
            </c:strRef>
          </c:cat>
          <c:val>
            <c:numRef>
              <c:f>Sheet1!$B$2:$C$2</c:f>
              <c:numCache>
                <c:formatCode>General</c:formatCode>
                <c:ptCount val="2"/>
                <c:pt idx="0">
                  <c:v>41</c:v>
                </c:pt>
                <c:pt idx="1">
                  <c:v>27</c:v>
                </c:pt>
              </c:numCache>
            </c:numRef>
          </c:val>
        </c:ser>
        <c:ser>
          <c:idx val="1"/>
          <c:order val="1"/>
          <c:tx>
            <c:strRef>
              <c:f>Sheet1!$A$3</c:f>
              <c:strCache>
                <c:ptCount val="1"/>
                <c:pt idx="0">
                  <c:v> Interferon + Ribavirin</c:v>
                </c:pt>
              </c:strCache>
            </c:strRef>
          </c:tx>
          <c:spPr>
            <a:solidFill>
              <a:srgbClr val="718E25"/>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End of Treatment Response</c:v>
                </c:pt>
                <c:pt idx="1">
                  <c:v>Sustained Virologic Response-24</c:v>
                </c:pt>
              </c:strCache>
            </c:strRef>
          </c:cat>
          <c:val>
            <c:numRef>
              <c:f>Sheet1!$B$3:$C$3</c:f>
              <c:numCache>
                <c:formatCode>General</c:formatCode>
                <c:ptCount val="2"/>
                <c:pt idx="0">
                  <c:v>12</c:v>
                </c:pt>
                <c:pt idx="1">
                  <c:v>12</c:v>
                </c:pt>
              </c:numCache>
            </c:numRef>
          </c:val>
        </c:ser>
        <c:dLbls>
          <c:showLegendKey val="0"/>
          <c:showVal val="1"/>
          <c:showCatName val="0"/>
          <c:showSerName val="0"/>
          <c:showPercent val="0"/>
          <c:showBubbleSize val="0"/>
        </c:dLbls>
        <c:gapWidth val="150"/>
        <c:axId val="367606256"/>
        <c:axId val="367606816"/>
      </c:barChart>
      <c:catAx>
        <c:axId val="367606256"/>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b="1"/>
            </a:pPr>
            <a:endParaRPr lang="en-US"/>
          </a:p>
        </c:txPr>
        <c:crossAx val="367606816"/>
        <c:crosses val="autoZero"/>
        <c:auto val="1"/>
        <c:lblAlgn val="ctr"/>
        <c:lblOffset val="1"/>
        <c:tickLblSkip val="1"/>
        <c:tickMarkSkip val="1"/>
        <c:noMultiLvlLbl val="0"/>
      </c:catAx>
      <c:valAx>
        <c:axId val="367606816"/>
        <c:scaling>
          <c:orientation val="minMax"/>
          <c:max val="80"/>
        </c:scaling>
        <c:delete val="0"/>
        <c:axPos val="l"/>
        <c:title>
          <c:tx>
            <c:rich>
              <a:bodyPr/>
              <a:lstStyle/>
              <a:p>
                <a:pPr>
                  <a:defRPr b="1"/>
                </a:pPr>
                <a:r>
                  <a:rPr lang="en-US" b="1"/>
                  <a:t>Patients (%)</a:t>
                </a:r>
              </a:p>
            </c:rich>
          </c:tx>
          <c:layout>
            <c:manualLayout>
              <c:xMode val="edge"/>
              <c:yMode val="edge"/>
              <c:x val="9.8102655611984908E-3"/>
              <c:y val="0.33228674768676802"/>
            </c:manualLayout>
          </c:layout>
          <c:overlay val="0"/>
          <c:spPr>
            <a:noFill/>
            <a:ln w="25813">
              <a:noFill/>
            </a:ln>
          </c:spPr>
        </c:title>
        <c:numFmt formatCode="General" sourceLinked="1"/>
        <c:majorTickMark val="out"/>
        <c:minorTickMark val="none"/>
        <c:tickLblPos val="nextTo"/>
        <c:spPr>
          <a:ln w="19050">
            <a:solidFill>
              <a:srgbClr val="000000"/>
            </a:solidFill>
            <a:prstDash val="solid"/>
          </a:ln>
        </c:spPr>
        <c:txPr>
          <a:bodyPr rot="0" vert="horz"/>
          <a:lstStyle/>
          <a:p>
            <a:pPr>
              <a:defRPr/>
            </a:pPr>
            <a:endParaRPr lang="en-US"/>
          </a:p>
        </c:txPr>
        <c:crossAx val="367606256"/>
        <c:crosses val="autoZero"/>
        <c:crossBetween val="between"/>
        <c:majorUnit val="2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50000"/>
            </a:srgbClr>
          </a:outerShdw>
        </a:effectLst>
      </c:spPr>
    </c:plotArea>
    <c:legend>
      <c:legendPos val="t"/>
      <c:layout>
        <c:manualLayout>
          <c:xMode val="edge"/>
          <c:yMode val="edge"/>
          <c:x val="0.65486400587737403"/>
          <c:y val="4.5747490851778698E-2"/>
          <c:w val="0.32074070686259798"/>
          <c:h val="0.198952150151224"/>
        </c:manualLayout>
      </c:layout>
      <c:overlay val="0"/>
      <c:spPr>
        <a:solidFill>
          <a:schemeClr val="bg1"/>
        </a:solidFill>
        <a:ln w="12700" cap="flat" cmpd="sng" algn="ctr">
          <a:solidFill>
            <a:srgbClr val="000000"/>
          </a:solidFill>
          <a:prstDash val="solid"/>
          <a:round/>
          <a:headEnd type="none" w="med" len="med"/>
          <a:tailEnd type="none" w="med" len="med"/>
        </a:ln>
      </c:spPr>
    </c:legend>
    <c:plotVisOnly val="1"/>
    <c:dispBlanksAs val="gap"/>
    <c:showDLblsOverMax val="0"/>
  </c:chart>
  <c:spPr>
    <a:solidFill>
      <a:srgbClr val="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9928057554001"/>
          <c:y val="2.7800377238714799E-2"/>
          <c:w val="0.85971223021582699"/>
          <c:h val="0.87659637828943804"/>
        </c:manualLayout>
      </c:layout>
      <c:barChart>
        <c:barDir val="col"/>
        <c:grouping val="clustered"/>
        <c:varyColors val="0"/>
        <c:ser>
          <c:idx val="0"/>
          <c:order val="0"/>
          <c:tx>
            <c:strRef>
              <c:f>Sheet1!$A$2</c:f>
              <c:strCache>
                <c:ptCount val="1"/>
                <c:pt idx="0">
                  <c:v> Peginterferon + Ribavirin</c:v>
                </c:pt>
              </c:strCache>
            </c:strRef>
          </c:tx>
          <c:spPr>
            <a:solidFill>
              <a:srgbClr val="3C7EB7"/>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All</c:v>
                </c:pt>
                <c:pt idx="1">
                  <c:v>Genotype 1</c:v>
                </c:pt>
                <c:pt idx="2">
                  <c:v>Non-Genotype 1</c:v>
                </c:pt>
              </c:strCache>
            </c:strRef>
          </c:cat>
          <c:val>
            <c:numRef>
              <c:f>Sheet1!$B$2:$D$2</c:f>
              <c:numCache>
                <c:formatCode>General</c:formatCode>
                <c:ptCount val="3"/>
                <c:pt idx="0">
                  <c:v>27</c:v>
                </c:pt>
                <c:pt idx="1">
                  <c:v>14</c:v>
                </c:pt>
                <c:pt idx="2">
                  <c:v>73</c:v>
                </c:pt>
              </c:numCache>
            </c:numRef>
          </c:val>
        </c:ser>
        <c:ser>
          <c:idx val="1"/>
          <c:order val="1"/>
          <c:tx>
            <c:strRef>
              <c:f>Sheet1!$A$3</c:f>
              <c:strCache>
                <c:ptCount val="1"/>
                <c:pt idx="0">
                  <c:v> Interferon + Ribavirin</c:v>
                </c:pt>
              </c:strCache>
            </c:strRef>
          </c:tx>
          <c:spPr>
            <a:solidFill>
              <a:srgbClr val="718E25"/>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All</c:v>
                </c:pt>
                <c:pt idx="1">
                  <c:v>Genotype 1</c:v>
                </c:pt>
                <c:pt idx="2">
                  <c:v>Non-Genotype 1</c:v>
                </c:pt>
              </c:strCache>
            </c:strRef>
          </c:cat>
          <c:val>
            <c:numRef>
              <c:f>Sheet1!$B$3:$D$3</c:f>
              <c:numCache>
                <c:formatCode>General</c:formatCode>
                <c:ptCount val="3"/>
                <c:pt idx="0">
                  <c:v>12</c:v>
                </c:pt>
                <c:pt idx="1">
                  <c:v>6</c:v>
                </c:pt>
                <c:pt idx="2">
                  <c:v>33</c:v>
                </c:pt>
              </c:numCache>
            </c:numRef>
          </c:val>
        </c:ser>
        <c:dLbls>
          <c:showLegendKey val="0"/>
          <c:showVal val="1"/>
          <c:showCatName val="0"/>
          <c:showSerName val="0"/>
          <c:showPercent val="0"/>
          <c:showBubbleSize val="0"/>
        </c:dLbls>
        <c:gapWidth val="60"/>
        <c:axId val="369345888"/>
        <c:axId val="369346448"/>
      </c:barChart>
      <c:catAx>
        <c:axId val="369345888"/>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b="1"/>
            </a:pPr>
            <a:endParaRPr lang="en-US"/>
          </a:p>
        </c:txPr>
        <c:crossAx val="369346448"/>
        <c:crosses val="autoZero"/>
        <c:auto val="1"/>
        <c:lblAlgn val="ctr"/>
        <c:lblOffset val="1"/>
        <c:tickLblSkip val="1"/>
        <c:tickMarkSkip val="1"/>
        <c:noMultiLvlLbl val="0"/>
      </c:catAx>
      <c:valAx>
        <c:axId val="369346448"/>
        <c:scaling>
          <c:orientation val="minMax"/>
          <c:max val="100"/>
        </c:scaling>
        <c:delete val="0"/>
        <c:axPos val="l"/>
        <c:title>
          <c:tx>
            <c:rich>
              <a:bodyPr/>
              <a:lstStyle/>
              <a:p>
                <a:pPr>
                  <a:defRPr b="1"/>
                </a:pPr>
                <a:r>
                  <a:rPr lang="en-US" b="1" dirty="0" smtClean="0"/>
                  <a:t>Patients with SVR  </a:t>
                </a:r>
                <a:r>
                  <a:rPr lang="en-US" b="1" dirty="0"/>
                  <a:t>(%)</a:t>
                </a:r>
              </a:p>
            </c:rich>
          </c:tx>
          <c:layout>
            <c:manualLayout>
              <c:xMode val="edge"/>
              <c:yMode val="edge"/>
              <c:x val="9.8102579608916798E-3"/>
              <c:y val="0.21355601301728999"/>
            </c:manualLayout>
          </c:layout>
          <c:overlay val="0"/>
          <c:spPr>
            <a:noFill/>
            <a:ln w="25813">
              <a:noFill/>
            </a:ln>
          </c:spPr>
        </c:title>
        <c:numFmt formatCode="General" sourceLinked="1"/>
        <c:majorTickMark val="out"/>
        <c:minorTickMark val="none"/>
        <c:tickLblPos val="nextTo"/>
        <c:spPr>
          <a:ln w="19050">
            <a:solidFill>
              <a:srgbClr val="000000"/>
            </a:solidFill>
            <a:prstDash val="solid"/>
          </a:ln>
        </c:spPr>
        <c:txPr>
          <a:bodyPr rot="0" vert="horz"/>
          <a:lstStyle/>
          <a:p>
            <a:pPr>
              <a:defRPr/>
            </a:pPr>
            <a:endParaRPr lang="en-US"/>
          </a:p>
        </c:txPr>
        <c:crossAx val="369345888"/>
        <c:crosses val="autoZero"/>
        <c:crossBetween val="between"/>
        <c:majorUnit val="2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50000"/>
            </a:srgbClr>
          </a:outerShdw>
        </a:effectLst>
      </c:spPr>
    </c:plotArea>
    <c:legend>
      <c:legendPos val="t"/>
      <c:layout>
        <c:manualLayout>
          <c:xMode val="edge"/>
          <c:yMode val="edge"/>
          <c:x val="0.64846229271347"/>
          <c:y val="4.2851618222746003E-2"/>
          <c:w val="0.32520663025216601"/>
          <c:h val="0.13234707968347001"/>
        </c:manualLayout>
      </c:layout>
      <c:overlay val="0"/>
      <c:spPr>
        <a:solidFill>
          <a:schemeClr val="bg1"/>
        </a:solidFill>
        <a:ln w="12700" cap="flat" cmpd="sng" algn="ctr">
          <a:solidFill>
            <a:srgbClr val="000000"/>
          </a:solidFill>
          <a:prstDash val="solid"/>
          <a:round/>
          <a:headEnd type="none" w="med" len="med"/>
          <a:tailEnd type="none" w="med" len="med"/>
        </a:ln>
      </c:spPr>
    </c:legend>
    <c:plotVisOnly val="1"/>
    <c:dispBlanksAs val="gap"/>
    <c:showDLblsOverMax val="0"/>
  </c:chart>
  <c:spPr>
    <a:solidFill>
      <a:srgbClr val="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a:solidFill>
                <a:schemeClr val="hlink"/>
              </a:solidFill>
              <a:latin typeface="Times New Roman"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81645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61977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96892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7901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p:cNvSpPr>
          <p:nvPr>
            <p:ph type="sldImg"/>
          </p:nvPr>
        </p:nvSpPr>
        <p:spPr>
          <a:xfrm>
            <a:off x="857250" y="771525"/>
            <a:ext cx="5143500" cy="3857625"/>
          </a:xfrm>
          <a:solidFill>
            <a:srgbClr val="FFFFFF"/>
          </a:solidFill>
          <a:ln/>
        </p:spPr>
      </p:sp>
      <p:sp>
        <p:nvSpPr>
          <p:cNvPr id="34819" name="Rectangle 3"/>
          <p:cNvSpPr>
            <a:spLocks noGrp="1" noChangeArrowheads="1"/>
          </p:cNvSpPr>
          <p:nvPr>
            <p:ph type="body" idx="1"/>
          </p:nvPr>
        </p:nvSpPr>
        <p:spPr>
          <a:xfrm>
            <a:off x="914400" y="4886325"/>
            <a:ext cx="5029200" cy="4629150"/>
          </a:xfrm>
          <a:solidFill>
            <a:srgbClr val="FFFFFF"/>
          </a:solidFill>
          <a:ln>
            <a:solidFill>
              <a:srgbClr val="000000"/>
            </a:solidFill>
          </a:ln>
        </p:spPr>
        <p:txBody>
          <a:bodyPr/>
          <a:lstStyle/>
          <a:p>
            <a:endParaRPr lang="en-US" dirty="0">
              <a:latin typeface="Times New Roman"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684337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3.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4.wdp"/></Relationships>
</file>

<file path=ppt/slideLayouts/_rels/slideLayout12.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3.wdp"/><Relationship Id="rId5" Type="http://schemas.microsoft.com/office/2007/relationships/hdphoto" Target="../media/hdphoto2.wdp"/><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4.wdp"/><Relationship Id="rId4" Type="http://schemas.openxmlformats.org/officeDocument/2006/relationships/image" Target="../media/image4.png"/><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1922499"/>
            <a:ext cx="9157371" cy="3895344"/>
          </a:xfrm>
          <a:prstGeom prst="rect">
            <a:avLst/>
          </a:prstGeom>
        </p:spPr>
      </p:pic>
      <p:sp>
        <p:nvSpPr>
          <p:cNvPr id="16" name="Rectangle 15"/>
          <p:cNvSpPr/>
          <p:nvPr userDrawn="1"/>
        </p:nvSpPr>
        <p:spPr>
          <a:xfrm>
            <a:off x="479299" y="2057400"/>
            <a:ext cx="4092701" cy="369332"/>
          </a:xfrm>
          <a:prstGeom prst="rect">
            <a:avLst/>
          </a:prstGeom>
        </p:spPr>
        <p:txBody>
          <a:bodyPr wrap="square">
            <a:spAutoFit/>
          </a:bodyPr>
          <a:lstStyle/>
          <a:p>
            <a:pPr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Web</a:t>
            </a:r>
            <a:r>
              <a:rPr lang="en-US" sz="1800" cap="small" baseline="0"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 Study</a:t>
            </a:r>
            <a:endPar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endParaRPr>
          </a:p>
        </p:txBody>
      </p:sp>
      <p:grpSp>
        <p:nvGrpSpPr>
          <p:cNvPr id="21" name="Group 20"/>
          <p:cNvGrpSpPr>
            <a:grpSpLocks noChangeAspect="1"/>
          </p:cNvGrpSpPr>
          <p:nvPr userDrawn="1"/>
        </p:nvGrpSpPr>
        <p:grpSpPr>
          <a:xfrm>
            <a:off x="2597460" y="457201"/>
            <a:ext cx="910232" cy="908413"/>
            <a:chOff x="1573527" y="457200"/>
            <a:chExt cx="1093473" cy="1091294"/>
          </a:xfrm>
          <a:solidFill>
            <a:srgbClr val="C0504D"/>
          </a:solidFill>
        </p:grpSpPr>
        <p:sp>
          <p:nvSpPr>
            <p:cNvPr id="22" name="Dodecagon 2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a:grpSpLocks noChangeAspect="1"/>
          </p:cNvGrpSpPr>
          <p:nvPr userDrawn="1"/>
        </p:nvGrpSpPr>
        <p:grpSpPr>
          <a:xfrm>
            <a:off x="5645460" y="457201"/>
            <a:ext cx="910232" cy="908413"/>
            <a:chOff x="4011927" y="457200"/>
            <a:chExt cx="1093473" cy="1091294"/>
          </a:xfrm>
          <a:solidFill>
            <a:srgbClr val="B36C34"/>
          </a:solidFill>
        </p:grpSpPr>
        <p:sp>
          <p:nvSpPr>
            <p:cNvPr id="67" name="Dodecagon 66"/>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Dodecagon 82"/>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Dodecagon 83"/>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p:cNvGrpSpPr>
            <a:grpSpLocks noChangeAspect="1"/>
          </p:cNvGrpSpPr>
          <p:nvPr userDrawn="1"/>
        </p:nvGrpSpPr>
        <p:grpSpPr>
          <a:xfrm>
            <a:off x="7169460" y="457201"/>
            <a:ext cx="910232" cy="908413"/>
            <a:chOff x="4011927" y="457200"/>
            <a:chExt cx="1093473" cy="1091294"/>
          </a:xfrm>
          <a:solidFill>
            <a:schemeClr val="accent4">
              <a:lumMod val="75000"/>
            </a:schemeClr>
          </a:solidFill>
        </p:grpSpPr>
        <p:sp>
          <p:nvSpPr>
            <p:cNvPr id="112" name="Dodecagon 111"/>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Dodecagon 112"/>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decagon 113"/>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Dodecagon 114"/>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Dodecagon 115"/>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Dodecagon 116"/>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odecagon 117"/>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Dodecagon 118"/>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Dodecagon 119"/>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odecagon 120"/>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Dodecagon 121"/>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odecagon 122"/>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odecagon 123"/>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Dodecagon 124"/>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Dodecagon 125"/>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Dodecagon 126"/>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Dodecagon 127"/>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Dodecagon 128"/>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6" name="Group 155"/>
          <p:cNvGrpSpPr>
            <a:grpSpLocks noChangeAspect="1"/>
          </p:cNvGrpSpPr>
          <p:nvPr userDrawn="1"/>
        </p:nvGrpSpPr>
        <p:grpSpPr>
          <a:xfrm>
            <a:off x="1073460" y="457201"/>
            <a:ext cx="910232" cy="908413"/>
            <a:chOff x="1573527" y="457200"/>
            <a:chExt cx="1093473" cy="1091294"/>
          </a:xfrm>
          <a:solidFill>
            <a:schemeClr val="tx2"/>
          </a:solidFill>
        </p:grpSpPr>
        <p:sp>
          <p:nvSpPr>
            <p:cNvPr id="157" name="Dodecagon 15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odecagon 15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Dodecagon 15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Dodecagon 15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Dodecagon 16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Dodecagon 16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Dodecagon 16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odecagon 16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Dodecagon 16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Dodecagon 16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Dodecagon 16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Dodecagon 16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Dodecagon 16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Dodecagon 16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Dodecagon 17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Dodecagon 17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Dodecagon 17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odecagon 17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a:grpSpLocks noChangeAspect="1"/>
          </p:cNvGrpSpPr>
          <p:nvPr userDrawn="1"/>
        </p:nvGrpSpPr>
        <p:grpSpPr>
          <a:xfrm>
            <a:off x="4121460" y="457201"/>
            <a:ext cx="910232" cy="908413"/>
            <a:chOff x="1573527" y="457200"/>
            <a:chExt cx="1093473" cy="1091294"/>
          </a:xfrm>
          <a:solidFill>
            <a:srgbClr val="687E3C"/>
          </a:solidFill>
        </p:grpSpPr>
        <p:sp>
          <p:nvSpPr>
            <p:cNvPr id="202" name="Dodecagon 20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Dodecagon 20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Dodecagon 20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Dodecagon 20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Dodecagon 20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Dodecagon 20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Dodecagon 20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Dodecagon 20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Dodecagon 20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Dodecagon 21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Dodecagon 21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Dodecagon 21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Dodecagon 21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Dodecagon 21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Dodecagon 21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Dodecagon 21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Dodecagon 21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Dodecagon 21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6" name="Title 1"/>
          <p:cNvSpPr>
            <a:spLocks noGrp="1"/>
          </p:cNvSpPr>
          <p:nvPr>
            <p:ph type="ctrTitle" hasCustomPrompt="1"/>
          </p:nvPr>
        </p:nvSpPr>
        <p:spPr>
          <a:xfrm>
            <a:off x="431652" y="3318780"/>
            <a:ext cx="8314182" cy="1131570"/>
          </a:xfrm>
          <a:prstGeom prst="rect">
            <a:avLst/>
          </a:prstGeom>
        </p:spPr>
        <p:txBody>
          <a:bodyPr anchor="ctr" anchorCtr="0">
            <a:normAutofit/>
          </a:bodyPr>
          <a:lstStyle>
            <a:lvl1pPr algn="l">
              <a:defRPr sz="3600">
                <a:solidFill>
                  <a:schemeClr val="bg1"/>
                </a:solidFill>
              </a:defRPr>
            </a:lvl1pPr>
          </a:lstStyle>
          <a:p>
            <a:r>
              <a:rPr lang="en-US" dirty="0" smtClean="0"/>
              <a:t>Add title</a:t>
            </a:r>
            <a:endParaRPr lang="en-US" dirty="0"/>
          </a:p>
        </p:txBody>
      </p:sp>
      <p:sp>
        <p:nvSpPr>
          <p:cNvPr id="247" name="Text Placeholder 18"/>
          <p:cNvSpPr>
            <a:spLocks noGrp="1"/>
          </p:cNvSpPr>
          <p:nvPr>
            <p:ph type="body" sz="quarter" idx="10" hasCustomPrompt="1"/>
          </p:nvPr>
        </p:nvSpPr>
        <p:spPr>
          <a:xfrm>
            <a:off x="430890" y="5162255"/>
            <a:ext cx="8314944" cy="545592"/>
          </a:xfrm>
          <a:prstGeom prst="rect">
            <a:avLst/>
          </a:prstGeom>
        </p:spPr>
        <p:txBody>
          <a:bodyPr vert="horz" anchor="ctr"/>
          <a:lstStyle>
            <a:lvl1pPr marL="0" indent="0">
              <a:spcBef>
                <a:spcPts val="0"/>
              </a:spcBef>
              <a:buNone/>
              <a:defRPr sz="1400" baseline="0">
                <a:solidFill>
                  <a:schemeClr val="accent5">
                    <a:lumMod val="20000"/>
                    <a:lumOff val="80000"/>
                  </a:schemeClr>
                </a:solidFill>
                <a:latin typeface="Arial"/>
              </a:defRPr>
            </a:lvl1pPr>
          </a:lstStyle>
          <a:p>
            <a:pPr lvl="0"/>
            <a:r>
              <a:rPr lang="en-US" dirty="0" smtClean="0"/>
              <a:t>Add Presenter Information</a:t>
            </a:r>
          </a:p>
        </p:txBody>
      </p:sp>
      <p:grpSp>
        <p:nvGrpSpPr>
          <p:cNvPr id="248" name="Group 247"/>
          <p:cNvGrpSpPr>
            <a:grpSpLocks noChangeAspect="1"/>
          </p:cNvGrpSpPr>
          <p:nvPr userDrawn="1"/>
        </p:nvGrpSpPr>
        <p:grpSpPr>
          <a:xfrm>
            <a:off x="2861580" y="2150932"/>
            <a:ext cx="223524" cy="223072"/>
            <a:chOff x="1573527" y="457200"/>
            <a:chExt cx="1093473" cy="1091294"/>
          </a:xfrm>
          <a:solidFill>
            <a:srgbClr val="FFFFFF"/>
          </a:solidFill>
        </p:grpSpPr>
        <p:sp>
          <p:nvSpPr>
            <p:cNvPr id="249" name="Dodecagon 248"/>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Dodecagon 249"/>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Dodecagon 250"/>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Dodecagon 251"/>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Dodecagon 252"/>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Dodecagon 253"/>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Dodecagon 254"/>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Dodecagon 255"/>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Dodecagon 256"/>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Dodecagon 257"/>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Dodecagon 258"/>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Dodecagon 259"/>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Dodecagon 260"/>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Dodecagon 261"/>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Dodecagon 262"/>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Dodecagon 263"/>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Dodecagon 264"/>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Dodecagon 265"/>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3" name="Rectangle 292"/>
          <p:cNvSpPr/>
          <p:nvPr userDrawn="1"/>
        </p:nvSpPr>
        <p:spPr>
          <a:xfrm>
            <a:off x="3123619" y="2057400"/>
            <a:ext cx="4092701" cy="369332"/>
          </a:xfrm>
          <a:prstGeom prst="rect">
            <a:avLst/>
          </a:prstGeom>
        </p:spPr>
        <p:txBody>
          <a:bodyPr wrap="square">
            <a:spAutoFit/>
          </a:bodyPr>
          <a:lstStyle/>
          <a:p>
            <a:pPr algn="l"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C Online</a:t>
            </a:r>
          </a:p>
        </p:txBody>
      </p:sp>
    </p:spTree>
    <p:extLst>
      <p:ext uri="{BB962C8B-B14F-4D97-AF65-F5344CB8AC3E}">
        <p14:creationId xmlns:p14="http://schemas.microsoft.com/office/powerpoint/2010/main" val="206732104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 Slide: click to add title</a:t>
            </a:r>
            <a:endParaRPr lang="en-US" dirty="0"/>
          </a:p>
        </p:txBody>
      </p:sp>
      <p:sp>
        <p:nvSpPr>
          <p:cNvPr id="8" name="Rectangle 3"/>
          <p:cNvSpPr>
            <a:spLocks noChangeArrowheads="1"/>
          </p:cNvSpPr>
          <p:nvPr/>
        </p:nvSpPr>
        <p:spPr bwMode="invGray">
          <a:xfrm>
            <a:off x="-5588" y="1386845"/>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86843"/>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5856" y="2819400"/>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2683933"/>
            <a:ext cx="9186333" cy="176742"/>
            <a:chOff x="-12700" y="2683933"/>
            <a:chExt cx="9186333" cy="176742"/>
          </a:xfrm>
        </p:grpSpPr>
        <p:pic>
          <p:nvPicPr>
            <p:cNvPr id="13" name="Picture 12"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5"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8" cstate="print">
              <a:alphaModFix/>
              <a:duotone>
                <a:prstClr val="black"/>
                <a:schemeClr val="accent3">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7457513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Graphic 1 Line Title">
    <p:spTree>
      <p:nvGrpSpPr>
        <p:cNvPr id="1" name=""/>
        <p:cNvGrpSpPr/>
        <p:nvPr/>
      </p:nvGrpSpPr>
      <p:grpSpPr>
        <a:xfrm>
          <a:off x="0" y="0"/>
          <a:ext cx="0" cy="0"/>
          <a:chOff x="0" y="0"/>
          <a:chExt cx="0" cy="0"/>
        </a:xfrm>
      </p:grpSpPr>
      <p:sp>
        <p:nvSpPr>
          <p:cNvPr id="8" name="Rectangle 7"/>
          <p:cNvSpPr/>
          <p:nvPr userDrawn="1"/>
        </p:nvSpPr>
        <p:spPr>
          <a:xfrm>
            <a:off x="0" y="1"/>
            <a:ext cx="9162288" cy="1773934"/>
          </a:xfrm>
          <a:prstGeom prst="rect">
            <a:avLst/>
          </a:prstGeom>
          <a:gradFill flip="none" rotWithShape="1">
            <a:gsLst>
              <a:gs pos="14000">
                <a:srgbClr val="DAE4DF">
                  <a:alpha val="30000"/>
                </a:srgbClr>
              </a:gs>
              <a:gs pos="95000">
                <a:srgbClr val="757A78">
                  <a:alpha val="30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856" y="1905001"/>
            <a:ext cx="9162288" cy="4980431"/>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1752600"/>
            <a:ext cx="9186333" cy="176742"/>
            <a:chOff x="-12700" y="2683933"/>
            <a:chExt cx="9186333" cy="176742"/>
          </a:xfrm>
        </p:grpSpPr>
        <p:pic>
          <p:nvPicPr>
            <p:cNvPr id="13" name="Picture 12"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7"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5710687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2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10"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600" baseline="0">
                <a:solidFill>
                  <a:schemeClr val="bg1"/>
                </a:solidFill>
              </a:defRPr>
            </a:lvl1pPr>
          </a:lstStyle>
          <a:p>
            <a:r>
              <a:rPr lang="en-US" dirty="0" smtClean="0"/>
              <a:t>Data/Image slide two line title: click to add title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65421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sp>
        <p:nvSpPr>
          <p:cNvPr id="18" name="Rectangle 17"/>
          <p:cNvSpPr/>
          <p:nvPr userDrawn="1"/>
        </p:nvSpPr>
        <p:spPr>
          <a:xfrm>
            <a:off x="0" y="1295401"/>
            <a:ext cx="9162288" cy="5590031"/>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4" name="Title 1"/>
          <p:cNvSpPr>
            <a:spLocks noGrp="1"/>
          </p:cNvSpPr>
          <p:nvPr>
            <p:ph type="title"/>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Click to edit Master title style</a:t>
            </a:r>
            <a:endParaRPr lang="en-US" dirty="0"/>
          </a:p>
        </p:txBody>
      </p:sp>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60242749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91771381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
        <p:nvSpPr>
          <p:cNvPr id="64" name="Rectangle 63"/>
          <p:cNvSpPr/>
          <p:nvPr userDrawn="1"/>
        </p:nvSpPr>
        <p:spPr>
          <a:xfrm>
            <a:off x="-5856" y="2832089"/>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descr="Nucleus.png"/>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114486" y="4673600"/>
            <a:ext cx="9388705" cy="2221990"/>
          </a:xfrm>
          <a:prstGeom prst="rect">
            <a:avLst/>
          </a:prstGeom>
        </p:spPr>
      </p:pic>
      <p:grpSp>
        <p:nvGrpSpPr>
          <p:cNvPr id="67" name="Group 66"/>
          <p:cNvGrpSpPr/>
          <p:nvPr userDrawn="1"/>
        </p:nvGrpSpPr>
        <p:grpSpPr>
          <a:xfrm>
            <a:off x="-12700" y="2683933"/>
            <a:ext cx="9186333" cy="176742"/>
            <a:chOff x="-12700" y="2683933"/>
            <a:chExt cx="9186333" cy="176742"/>
          </a:xfrm>
        </p:grpSpPr>
        <p:pic>
          <p:nvPicPr>
            <p:cNvPr id="68" name="Picture 67"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69" name="Picture 68" descr="Membrane_Light.png"/>
            <p:cNvPicPr>
              <a:picLocks noChangeAspect="1"/>
            </p:cNvPicPr>
            <p:nvPr/>
          </p:nvPicPr>
          <p:blipFill rotWithShape="1">
            <a:blip r:embed="rId6"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70" name="Picture 69"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71" name="Picture 70" descr="Membrane_Light.png"/>
            <p:cNvPicPr>
              <a:picLocks noChangeAspect="1"/>
            </p:cNvPicPr>
            <p:nvPr/>
          </p:nvPicPr>
          <p:blipFill rotWithShape="1">
            <a:blip r:embed="rId9" cstate="print">
              <a:alphaModFix/>
              <a:duotone>
                <a:prstClr val="black"/>
                <a:schemeClr val="accent3">
                  <a:tint val="45000"/>
                  <a:satMod val="400000"/>
                </a:scheme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110936696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A">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HEADER TEXT</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13" name="Straight Connector 1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grpSp>
        <p:nvGrpSpPr>
          <p:cNvPr id="4" name="Group 3"/>
          <p:cNvGrpSpPr/>
          <p:nvPr userDrawn="1"/>
        </p:nvGrpSpPr>
        <p:grpSpPr>
          <a:xfrm>
            <a:off x="7740233" y="6336972"/>
            <a:ext cx="1399539" cy="494594"/>
            <a:chOff x="7740233" y="6336972"/>
            <a:chExt cx="1399539" cy="494594"/>
          </a:xfrm>
        </p:grpSpPr>
        <p:sp>
          <p:nvSpPr>
            <p:cNvPr id="11" name="Rectangle 10"/>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8" name="Rectangle 17"/>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9" name="Group 18"/>
            <p:cNvGrpSpPr/>
            <p:nvPr/>
          </p:nvGrpSpPr>
          <p:grpSpPr>
            <a:xfrm>
              <a:off x="7740233" y="6413546"/>
              <a:ext cx="354457" cy="350649"/>
              <a:chOff x="7752933" y="6426246"/>
              <a:chExt cx="354457" cy="350649"/>
            </a:xfrm>
          </p:grpSpPr>
          <p:sp>
            <p:nvSpPr>
              <p:cNvPr id="20" name="Dodecagon 19"/>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
        <p:nvSpPr>
          <p:cNvPr id="14" name="Rectangle 13"/>
          <p:cNvSpPr/>
          <p:nvPr/>
        </p:nvSpPr>
        <p:spPr>
          <a:xfrm>
            <a:off x="9525" y="3429002"/>
            <a:ext cx="4572001" cy="1612899"/>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8933" y="1828800"/>
            <a:ext cx="4572001" cy="1581150"/>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smtClean="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1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21" name="Straight Connector 20"/>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23" name="Straight Connector 2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7740233" y="6336972"/>
            <a:ext cx="1399539" cy="494594"/>
            <a:chOff x="7740233" y="6336972"/>
            <a:chExt cx="1399539" cy="494594"/>
          </a:xfrm>
        </p:grpSpPr>
        <p:sp>
          <p:nvSpPr>
            <p:cNvPr id="16" name="Rectangle 15"/>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24" name="Rectangle 23"/>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25" name="Group 24"/>
            <p:cNvGrpSpPr/>
            <p:nvPr/>
          </p:nvGrpSpPr>
          <p:grpSpPr>
            <a:xfrm>
              <a:off x="7740233" y="6413546"/>
              <a:ext cx="354457" cy="350649"/>
              <a:chOff x="7752933" y="6426246"/>
              <a:chExt cx="354457" cy="350649"/>
            </a:xfrm>
          </p:grpSpPr>
          <p:sp>
            <p:nvSpPr>
              <p:cNvPr id="26" name="Dodecagon 25"/>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decagon 39"/>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decagon 40"/>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decagon 41"/>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decagon 42"/>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2794000"/>
            <a:ext cx="9143999" cy="1295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48731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457706"/>
          </a:xfrm>
          <a:prstGeom prst="rect">
            <a:avLst/>
          </a:prstGeom>
        </p:spPr>
        <p:txBody>
          <a:bodyPr tIns="0" anchor="ctr">
            <a:normAutofit/>
          </a:bodyPr>
          <a:lstStyle>
            <a:lvl1pPr algn="ctr">
              <a:lnSpc>
                <a:spcPts val="3600"/>
              </a:lnSpc>
              <a:spcBef>
                <a:spcPts val="800"/>
              </a:spcBef>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5" name="Title 1"/>
          <p:cNvSpPr txBox="1">
            <a:spLocks/>
          </p:cNvSpPr>
          <p:nvPr userDrawn="1"/>
        </p:nvSpPr>
        <p:spPr>
          <a:xfrm>
            <a:off x="228600" y="-4763"/>
            <a:ext cx="8610600" cy="309563"/>
          </a:xfrm>
          <a:prstGeom prst="rect">
            <a:avLst/>
          </a:prstGeom>
        </p:spPr>
        <p:txBody>
          <a:bodyPr tIns="0" anchor="ctr">
            <a:noAutofit/>
          </a:bodyPr>
          <a:lstStyle>
            <a:lvl1pPr algn="ctr" defTabSz="914400" rtl="0" eaLnBrk="1" latinLnBrk="0" hangingPunct="1">
              <a:spcBef>
                <a:spcPct val="0"/>
              </a:spcBef>
              <a:buNone/>
              <a:defRPr sz="3200" b="0" kern="1200" cap="none">
                <a:solidFill>
                  <a:schemeClr val="tx2"/>
                </a:solidFill>
                <a:latin typeface="+mj-lt"/>
                <a:ea typeface="+mj-ea"/>
                <a:cs typeface="+mj-cs"/>
              </a:defRPr>
            </a:lvl1pPr>
          </a:lstStyle>
          <a:p>
            <a:pPr algn="l"/>
            <a:endParaRPr lang="en-US" sz="1600" dirty="0">
              <a:solidFill>
                <a:srgbClr val="D3E5FF"/>
              </a:solidFill>
            </a:endParaRPr>
          </a:p>
        </p:txBody>
      </p:sp>
      <p:sp>
        <p:nvSpPr>
          <p:cNvPr id="66"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44422499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640586"/>
          </a:xfrm>
          <a:prstGeom prst="rect">
            <a:avLst/>
          </a:prstGeom>
        </p:spPr>
        <p:txBody>
          <a:bodyPr tIns="0" anchor="ctr">
            <a:normAutofit/>
          </a:bodyPr>
          <a:lstStyle>
            <a:lvl1pPr algn="ctr">
              <a:lnSpc>
                <a:spcPts val="2800"/>
              </a:lnSpc>
              <a:spcBef>
                <a:spcPts val="1800"/>
              </a:spcBef>
              <a:defRPr sz="3200" b="0" cap="none">
                <a:solidFill>
                  <a:schemeClr val="tx2"/>
                </a:solidFill>
              </a:defRPr>
            </a:lvl1pPr>
          </a:lstStyle>
          <a:p>
            <a:r>
              <a:rPr lang="en-US" dirty="0" smtClean="0"/>
              <a:t>Two-Line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1"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4"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17992307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and Data/Image Slide: click to add title</a:t>
            </a:r>
            <a:endParaRPr lang="en-US" dirty="0"/>
          </a:p>
        </p:txBody>
      </p:sp>
      <p:sp>
        <p:nvSpPr>
          <p:cNvPr id="4" name="Content Placeholder 3"/>
          <p:cNvSpPr>
            <a:spLocks noGrp="1"/>
          </p:cNvSpPr>
          <p:nvPr>
            <p:ph sz="half" idx="2" hasCustomPrompt="1"/>
          </p:nvPr>
        </p:nvSpPr>
        <p:spPr>
          <a:xfrm>
            <a:off x="323850" y="1587500"/>
            <a:ext cx="40957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26003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7740233" y="6336972"/>
            <a:ext cx="1399539" cy="494594"/>
            <a:chOff x="7752933" y="6349672"/>
            <a:chExt cx="1399539" cy="494594"/>
          </a:xfrm>
        </p:grpSpPr>
        <p:sp>
          <p:nvSpPr>
            <p:cNvPr id="5" name="Rectangle 4"/>
            <p:cNvSpPr/>
            <p:nvPr/>
          </p:nvSpPr>
          <p:spPr>
            <a:xfrm>
              <a:off x="8006814" y="63496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1B2328"/>
                  </a:solidFill>
                  <a:latin typeface="Myriad Pro"/>
                  <a:cs typeface="Myriad Pro"/>
                </a:rPr>
                <a:t>Hepatitis</a:t>
              </a:r>
              <a:endParaRPr lang="en-US" sz="1800" dirty="0">
                <a:solidFill>
                  <a:srgbClr val="1B2328"/>
                </a:solidFill>
                <a:latin typeface="Myriad Pro"/>
                <a:cs typeface="Myriad Pro"/>
              </a:endParaRPr>
            </a:p>
          </p:txBody>
        </p:sp>
        <p:sp>
          <p:nvSpPr>
            <p:cNvPr id="6" name="Rectangle 5"/>
            <p:cNvSpPr/>
            <p:nvPr/>
          </p:nvSpPr>
          <p:spPr>
            <a:xfrm>
              <a:off x="8115309" y="65394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E3729"/>
                  </a:solidFill>
                  <a:latin typeface="Myriad Pro"/>
                  <a:cs typeface="Myriad Pro"/>
                </a:rPr>
                <a:t>web study</a:t>
              </a:r>
              <a:endParaRPr lang="en-US" sz="1300" dirty="0">
                <a:solidFill>
                  <a:srgbClr val="CE3729"/>
                </a:solidFill>
                <a:latin typeface="Myriad Pro"/>
                <a:cs typeface="Myriad Pro"/>
              </a:endParaRPr>
            </a:p>
          </p:txBody>
        </p:sp>
        <p:grpSp>
          <p:nvGrpSpPr>
            <p:cNvPr id="7" name="Group 6"/>
            <p:cNvGrpSpPr/>
            <p:nvPr/>
          </p:nvGrpSpPr>
          <p:grpSpPr>
            <a:xfrm>
              <a:off x="7752933" y="6426246"/>
              <a:ext cx="354457" cy="350649"/>
              <a:chOff x="7752933" y="6426246"/>
              <a:chExt cx="354457" cy="350649"/>
            </a:xfrm>
          </p:grpSpPr>
          <p:sp>
            <p:nvSpPr>
              <p:cNvPr id="8" name="Dodecagon 7"/>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decagon 8"/>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decagon 9"/>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decagon 10"/>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decagon 11"/>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decagon 12"/>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 bg1="lt1" tx1="dk1" bg2="lt2" tx2="dk2" accent1="accent1" accent2="accent2" accent3="accent3" accent4="accent4" accent5="accent5" accent6="accent6" hlink="hlink" folHlink="folHlink"/>
  <p:sldLayoutIdLst>
    <p:sldLayoutId id="2147483696" r:id="rId1"/>
    <p:sldLayoutId id="2147483663" r:id="rId2"/>
    <p:sldLayoutId id="2147483664" r:id="rId3"/>
    <p:sldLayoutId id="2147483686" r:id="rId4"/>
    <p:sldLayoutId id="2147483691" r:id="rId5"/>
    <p:sldLayoutId id="2147483695" r:id="rId6"/>
    <p:sldLayoutId id="2147483665" r:id="rId7"/>
    <p:sldLayoutId id="2147483689" r:id="rId8"/>
    <p:sldLayoutId id="2147483666" r:id="rId9"/>
    <p:sldLayoutId id="2147483668" r:id="rId10"/>
    <p:sldLayoutId id="2147483692" r:id="rId11"/>
    <p:sldLayoutId id="2147483694" r:id="rId12"/>
    <p:sldLayoutId id="2147483688" r:id="rId13"/>
    <p:sldLayoutId id="2147483687" r:id="rId14"/>
    <p:sldLayoutId id="2147483690" r:id="rId15"/>
    <p:sldLayoutId id="2147483693" r:id="rId16"/>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depts.washington.edu/hepstudy/" TargetMode="External"/><Relationship Id="rId2" Type="http://schemas.openxmlformats.org/officeDocument/2006/relationships/hyperlink" Target="http://www.hepatitisc.uw.edu"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latin typeface="Arial" pitchFamily="-106" charset="0"/>
              </a:rPr>
              <a:t>Peginterferon alfa-2a + </a:t>
            </a:r>
            <a:r>
              <a:rPr lang="en-US" sz="2400" dirty="0">
                <a:latin typeface="Arial" pitchFamily="-106" charset="0"/>
              </a:rPr>
              <a:t>RBV </a:t>
            </a:r>
            <a:r>
              <a:rPr lang="en-US" sz="2400" i="1" dirty="0" smtClean="0">
                <a:latin typeface="Arial" pitchFamily="-106" charset="0"/>
              </a:rPr>
              <a:t>versus</a:t>
            </a:r>
            <a:r>
              <a:rPr lang="en-US" sz="2400" dirty="0" smtClean="0">
                <a:latin typeface="Arial" pitchFamily="-106" charset="0"/>
              </a:rPr>
              <a:t> Interferon alfa</a:t>
            </a:r>
            <a:r>
              <a:rPr lang="en-US" sz="2400" dirty="0">
                <a:latin typeface="Arial" pitchFamily="-106" charset="0"/>
              </a:rPr>
              <a:t>-</a:t>
            </a:r>
            <a:r>
              <a:rPr lang="en-US" sz="2400" dirty="0" smtClean="0">
                <a:latin typeface="Arial" pitchFamily="-106" charset="0"/>
              </a:rPr>
              <a:t>2a + RBV </a:t>
            </a:r>
            <a:br>
              <a:rPr lang="en-US" sz="2400" dirty="0" smtClean="0">
                <a:latin typeface="Arial" pitchFamily="-106" charset="0"/>
              </a:rPr>
            </a:br>
            <a:r>
              <a:rPr lang="en-US" dirty="0" smtClean="0">
                <a:latin typeface="Arial" pitchFamily="-106" charset="0"/>
              </a:rPr>
              <a:t>ACTG 5071</a:t>
            </a:r>
            <a:endParaRPr lang="en-US" dirty="0"/>
          </a:p>
        </p:txBody>
      </p:sp>
      <p:sp>
        <p:nvSpPr>
          <p:cNvPr id="2" name="Text Placeholder 1"/>
          <p:cNvSpPr>
            <a:spLocks noGrp="1"/>
          </p:cNvSpPr>
          <p:nvPr>
            <p:ph type="body" idx="1"/>
          </p:nvPr>
        </p:nvSpPr>
        <p:spPr/>
        <p:txBody>
          <a:bodyPr/>
          <a:lstStyle/>
          <a:p>
            <a:r>
              <a:rPr lang="en-US" b="1" dirty="0" smtClean="0">
                <a:solidFill>
                  <a:schemeClr val="accent5">
                    <a:lumMod val="20000"/>
                    <a:lumOff val="80000"/>
                  </a:schemeClr>
                </a:solidFill>
              </a:rPr>
              <a:t>Phase </a:t>
            </a:r>
            <a:r>
              <a:rPr lang="en-US" b="1" dirty="0">
                <a:solidFill>
                  <a:schemeClr val="accent5">
                    <a:lumMod val="20000"/>
                    <a:lumOff val="80000"/>
                  </a:schemeClr>
                </a:solidFill>
              </a:rPr>
              <a:t>2</a:t>
            </a:r>
          </a:p>
        </p:txBody>
      </p:sp>
      <p:sp>
        <p:nvSpPr>
          <p:cNvPr id="5" name="Rectangle 4"/>
          <p:cNvSpPr/>
          <p:nvPr/>
        </p:nvSpPr>
        <p:spPr>
          <a:xfrm>
            <a:off x="-13512" y="1828801"/>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800" dirty="0" smtClean="0">
                <a:solidFill>
                  <a:schemeClr val="bg1"/>
                </a:solidFill>
              </a:rPr>
              <a:t>Treatment</a:t>
            </a:r>
            <a:r>
              <a:rPr lang="en-US" sz="1800" dirty="0">
                <a:solidFill>
                  <a:schemeClr val="bg1"/>
                </a:solidFill>
              </a:rPr>
              <a:t> </a:t>
            </a:r>
            <a:r>
              <a:rPr lang="en-US" sz="1800" dirty="0" smtClean="0">
                <a:solidFill>
                  <a:schemeClr val="bg1"/>
                </a:solidFill>
              </a:rPr>
              <a:t>Naïve, Chronic HCV and HIV</a:t>
            </a:r>
            <a:endParaRPr lang="en-US" sz="1800" dirty="0">
              <a:solidFill>
                <a:schemeClr val="bg1"/>
              </a:solidFil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pitchFamily="-106" charset="0"/>
              </a:rPr>
              <a:t>Chung RT, </a:t>
            </a:r>
            <a:r>
              <a:rPr lang="en-US" sz="1400" dirty="0">
                <a:latin typeface="Arial" pitchFamily="-106" charset="0"/>
              </a:rPr>
              <a:t>et. al. N </a:t>
            </a:r>
            <a:r>
              <a:rPr lang="en-US" sz="1400" dirty="0" err="1">
                <a:latin typeface="Arial" pitchFamily="-106" charset="0"/>
              </a:rPr>
              <a:t>Engl</a:t>
            </a:r>
            <a:r>
              <a:rPr lang="en-US" sz="1400" dirty="0">
                <a:latin typeface="Arial" pitchFamily="-106" charset="0"/>
              </a:rPr>
              <a:t> J Med. </a:t>
            </a:r>
            <a:r>
              <a:rPr lang="en-US" sz="1400" dirty="0" smtClean="0">
                <a:latin typeface="Arial" pitchFamily="-106" charset="0"/>
              </a:rPr>
              <a:t>2004;351:451-9. </a:t>
            </a:r>
            <a:endParaRPr lang="en-US" sz="1400" dirty="0">
              <a:cs typeface="Arial"/>
            </a:endParaRPr>
          </a:p>
        </p:txBody>
      </p:sp>
    </p:spTree>
    <p:extLst>
      <p:ext uri="{BB962C8B-B14F-4D97-AF65-F5344CB8AC3E}">
        <p14:creationId xmlns:p14="http://schemas.microsoft.com/office/powerpoint/2010/main" val="1498872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400" dirty="0" smtClean="0">
                <a:solidFill>
                  <a:schemeClr val="accent5">
                    <a:lumMod val="20000"/>
                    <a:lumOff val="80000"/>
                  </a:schemeClr>
                </a:solidFill>
                <a:latin typeface="Arial" pitchFamily="-106" charset="0"/>
              </a:rPr>
              <a:t>PEG alfa</a:t>
            </a:r>
            <a:r>
              <a:rPr lang="en-US" sz="2400" dirty="0">
                <a:solidFill>
                  <a:schemeClr val="accent5">
                    <a:lumMod val="20000"/>
                    <a:lumOff val="80000"/>
                  </a:schemeClr>
                </a:solidFill>
                <a:latin typeface="Arial" pitchFamily="-106" charset="0"/>
              </a:rPr>
              <a:t>-2a </a:t>
            </a:r>
            <a:r>
              <a:rPr lang="en-US" sz="2400" dirty="0" smtClean="0">
                <a:solidFill>
                  <a:schemeClr val="accent5">
                    <a:lumMod val="20000"/>
                    <a:lumOff val="80000"/>
                  </a:schemeClr>
                </a:solidFill>
                <a:latin typeface="Arial" pitchFamily="-106" charset="0"/>
              </a:rPr>
              <a:t>+ </a:t>
            </a:r>
            <a:r>
              <a:rPr lang="en-US" sz="2400" dirty="0">
                <a:solidFill>
                  <a:schemeClr val="accent5">
                    <a:lumMod val="20000"/>
                    <a:lumOff val="80000"/>
                  </a:schemeClr>
                </a:solidFill>
                <a:latin typeface="Arial" pitchFamily="-106" charset="0"/>
              </a:rPr>
              <a:t>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a:t>
            </a:r>
            <a:r>
              <a:rPr lang="en-US" sz="2400" dirty="0" smtClean="0">
                <a:solidFill>
                  <a:schemeClr val="accent5">
                    <a:lumMod val="20000"/>
                    <a:lumOff val="80000"/>
                  </a:schemeClr>
                </a:solidFill>
                <a:latin typeface="Arial" pitchFamily="-106" charset="0"/>
              </a:rPr>
              <a:t>IFN alfa</a:t>
            </a:r>
            <a:r>
              <a:rPr lang="en-US" sz="2400" dirty="0">
                <a:solidFill>
                  <a:schemeClr val="accent5">
                    <a:lumMod val="20000"/>
                    <a:lumOff val="80000"/>
                  </a:schemeClr>
                </a:solidFill>
                <a:latin typeface="Arial" pitchFamily="-106" charset="0"/>
              </a:rPr>
              <a:t>-2a + </a:t>
            </a:r>
            <a:r>
              <a:rPr lang="en-US" sz="2400" dirty="0" smtClean="0">
                <a:solidFill>
                  <a:schemeClr val="accent5">
                    <a:lumMod val="20000"/>
                    <a:lumOff val="80000"/>
                  </a:schemeClr>
                </a:solidFill>
                <a:latin typeface="Arial" pitchFamily="-106" charset="0"/>
              </a:rPr>
              <a:t>RBV in HCV &amp; HIV </a:t>
            </a:r>
            <a:r>
              <a:rPr lang="en-US" sz="2400" dirty="0" smtClean="0">
                <a:solidFill>
                  <a:srgbClr val="F0EADC"/>
                </a:solidFill>
                <a:latin typeface="Arial" pitchFamily="-106" charset="0"/>
              </a:rPr>
              <a:t/>
            </a:r>
            <a:br>
              <a:rPr lang="en-US" sz="2400" dirty="0" smtClean="0">
                <a:solidFill>
                  <a:srgbClr val="F0EADC"/>
                </a:solidFill>
                <a:latin typeface="Arial" pitchFamily="-106" charset="0"/>
              </a:rPr>
            </a:br>
            <a:r>
              <a:rPr lang="en-US" sz="2400" dirty="0" smtClean="0">
                <a:solidFill>
                  <a:srgbClr val="FFFFFF"/>
                </a:solidFill>
                <a:latin typeface="Arial" pitchFamily="-106" charset="0"/>
              </a:rPr>
              <a:t>ACTG 5071 Study: Features</a:t>
            </a:r>
            <a:endParaRPr lang="en-US" sz="2400" dirty="0">
              <a:solidFill>
                <a:srgbClr val="FFFFFF"/>
              </a:solidFill>
            </a:endParaRPr>
          </a:p>
        </p:txBody>
      </p:sp>
      <p:sp>
        <p:nvSpPr>
          <p:cNvPr id="10" name="Content Placeholder 9"/>
          <p:cNvSpPr>
            <a:spLocks noGrp="1"/>
          </p:cNvSpPr>
          <p:nvPr>
            <p:ph sz="half" idx="2"/>
          </p:nvPr>
        </p:nvSpPr>
        <p:spPr>
          <a:xfrm>
            <a:off x="304800" y="1524000"/>
            <a:ext cx="8515350" cy="4800600"/>
          </a:xfrm>
        </p:spPr>
        <p:txBody>
          <a:bodyPr>
            <a:noAutofit/>
          </a:bodyPr>
          <a:lstStyle/>
          <a:p>
            <a:pPr marL="457200">
              <a:lnSpc>
                <a:spcPts val="2400"/>
              </a:lnSpc>
              <a:spcBef>
                <a:spcPts val="0"/>
              </a:spcBef>
              <a:spcAft>
                <a:spcPts val="1200"/>
              </a:spcAft>
              <a:buClr>
                <a:srgbClr val="2A66B0"/>
              </a:buClr>
              <a:buFont typeface="Arial" pitchFamily="-106" charset="0"/>
              <a:buChar char="•"/>
            </a:pPr>
            <a:r>
              <a:rPr lang="en-US" sz="2000" b="1" dirty="0">
                <a:latin typeface="Arial" pitchFamily="-106" charset="0"/>
                <a:ea typeface="Arial" pitchFamily="-106" charset="0"/>
                <a:cs typeface="Arial" pitchFamily="-106" charset="0"/>
              </a:rPr>
              <a:t>Study</a:t>
            </a:r>
            <a:br>
              <a:rPr lang="en-US" sz="2000" b="1" dirty="0">
                <a:latin typeface="Arial" pitchFamily="-106" charset="0"/>
                <a:ea typeface="Arial" pitchFamily="-106" charset="0"/>
                <a:cs typeface="Arial" pitchFamily="-106" charset="0"/>
              </a:rPr>
            </a:br>
            <a:r>
              <a:rPr lang="en-US" sz="2000" dirty="0">
                <a:latin typeface="Arial" pitchFamily="-106" charset="0"/>
              </a:rPr>
              <a:t>- R</a:t>
            </a:r>
            <a:r>
              <a:rPr lang="en-US" sz="2000" dirty="0" smtClean="0">
                <a:latin typeface="Arial" pitchFamily="-106" charset="0"/>
              </a:rPr>
              <a:t>andomized, placebo-controlled, phase 2 trial</a:t>
            </a:r>
            <a:br>
              <a:rPr lang="en-US" sz="2000" dirty="0" smtClean="0">
                <a:latin typeface="Arial" pitchFamily="-106" charset="0"/>
              </a:rPr>
            </a:br>
            <a:r>
              <a:rPr lang="en-US" sz="2000" dirty="0" smtClean="0">
                <a:latin typeface="Arial" pitchFamily="-106" charset="0"/>
              </a:rPr>
              <a:t>- Conducted at 21 ATG sites in United States</a:t>
            </a:r>
            <a:endParaRPr lang="en-US" sz="2000" dirty="0">
              <a:latin typeface="Arial" pitchFamily="-106" charset="0"/>
              <a:ea typeface="Arial" pitchFamily="-106" charset="0"/>
              <a:cs typeface="Arial" pitchFamily="-106" charset="0"/>
            </a:endParaRPr>
          </a:p>
          <a:p>
            <a:pPr marL="457200">
              <a:lnSpc>
                <a:spcPts val="2400"/>
              </a:lnSpc>
              <a:spcBef>
                <a:spcPts val="0"/>
              </a:spcBef>
              <a:spcAft>
                <a:spcPts val="1200"/>
              </a:spcAft>
              <a:buClr>
                <a:srgbClr val="2A66B0"/>
              </a:buClr>
              <a:buFont typeface="Arial" pitchFamily="-106" charset="0"/>
              <a:buChar char="•"/>
            </a:pPr>
            <a:r>
              <a:rPr lang="en-US" sz="2000" b="1" dirty="0">
                <a:latin typeface="Arial" pitchFamily="-106" charset="0"/>
                <a:ea typeface="Arial" pitchFamily="-106" charset="0"/>
                <a:cs typeface="Arial" pitchFamily="-106" charset="0"/>
              </a:rPr>
              <a:t>Subjects</a:t>
            </a:r>
            <a:br>
              <a:rPr lang="en-US" sz="2000" b="1" dirty="0">
                <a:latin typeface="Arial" pitchFamily="-106" charset="0"/>
                <a:ea typeface="Arial" pitchFamily="-106" charset="0"/>
                <a:cs typeface="Arial" pitchFamily="-106" charset="0"/>
              </a:rPr>
            </a:br>
            <a:r>
              <a:rPr lang="en-US" sz="2000" dirty="0">
                <a:latin typeface="Arial" pitchFamily="-106" charset="0"/>
              </a:rPr>
              <a:t>- N = </a:t>
            </a:r>
            <a:r>
              <a:rPr lang="en-US" sz="2000" dirty="0" smtClean="0">
                <a:latin typeface="Arial" pitchFamily="-106" charset="0"/>
              </a:rPr>
              <a:t>133 chronically infected with both HCV and HIV </a:t>
            </a:r>
            <a:r>
              <a:rPr lang="en-US" sz="2000" dirty="0">
                <a:latin typeface="Arial" pitchFamily="-106" charset="0"/>
              </a:rPr>
              <a:t/>
            </a:r>
            <a:br>
              <a:rPr lang="en-US" sz="2000" dirty="0">
                <a:latin typeface="Arial" pitchFamily="-106" charset="0"/>
              </a:rPr>
            </a:br>
            <a:r>
              <a:rPr lang="en-US" sz="2000" dirty="0">
                <a:latin typeface="Arial" pitchFamily="-106" charset="0"/>
              </a:rPr>
              <a:t>- Treatment </a:t>
            </a:r>
            <a:r>
              <a:rPr lang="en-US" sz="2000" dirty="0" smtClean="0">
                <a:latin typeface="Arial" pitchFamily="-106" charset="0"/>
              </a:rPr>
              <a:t>naïve</a:t>
            </a:r>
            <a:br>
              <a:rPr lang="en-US" sz="2000" dirty="0" smtClean="0">
                <a:latin typeface="Arial" pitchFamily="-106" charset="0"/>
              </a:rPr>
            </a:br>
            <a:r>
              <a:rPr lang="en-US" sz="2000" dirty="0" smtClean="0">
                <a:latin typeface="Arial" pitchFamily="-106" charset="0"/>
              </a:rPr>
              <a:t>- 78% </a:t>
            </a:r>
            <a:r>
              <a:rPr lang="en-US" sz="2000" dirty="0">
                <a:latin typeface="Arial" pitchFamily="-106" charset="0"/>
              </a:rPr>
              <a:t>genotype </a:t>
            </a:r>
            <a:r>
              <a:rPr lang="en-US" sz="2000" dirty="0" smtClean="0">
                <a:latin typeface="Arial" pitchFamily="-106" charset="0"/>
              </a:rPr>
              <a:t>1</a:t>
            </a:r>
            <a:endParaRPr lang="en-US" sz="2000" dirty="0">
              <a:latin typeface="Arial" pitchFamily="-106" charset="0"/>
            </a:endParaRPr>
          </a:p>
          <a:p>
            <a:pPr marL="457200">
              <a:lnSpc>
                <a:spcPts val="2400"/>
              </a:lnSpc>
              <a:spcBef>
                <a:spcPts val="0"/>
              </a:spcBef>
              <a:spcAft>
                <a:spcPts val="1200"/>
              </a:spcAft>
              <a:buClr>
                <a:srgbClr val="2A66B0"/>
              </a:buClr>
              <a:buFont typeface="Arial" pitchFamily="-106" charset="0"/>
              <a:buChar char="•"/>
            </a:pPr>
            <a:r>
              <a:rPr lang="en-US" sz="2000" b="1" dirty="0" smtClean="0">
                <a:latin typeface="Arial" pitchFamily="-106" charset="0"/>
                <a:ea typeface="Arial" pitchFamily="-106" charset="0"/>
                <a:cs typeface="Arial" pitchFamily="-106" charset="0"/>
              </a:rPr>
              <a:t>Regimens </a:t>
            </a:r>
            <a:r>
              <a:rPr lang="en-US" sz="2000" b="1" dirty="0">
                <a:latin typeface="Arial" pitchFamily="-106" charset="0"/>
                <a:ea typeface="Arial" pitchFamily="-106" charset="0"/>
                <a:cs typeface="Arial" pitchFamily="-106" charset="0"/>
              </a:rPr>
              <a:t>(48 Week Treatment)</a:t>
            </a:r>
            <a:r>
              <a:rPr lang="en-US" sz="2000" dirty="0">
                <a:latin typeface="Arial" pitchFamily="-106" charset="0"/>
                <a:ea typeface="Arial" pitchFamily="-106" charset="0"/>
                <a:cs typeface="Arial" pitchFamily="-106" charset="0"/>
              </a:rPr>
              <a:t/>
            </a:r>
            <a:br>
              <a:rPr lang="en-US" sz="2000" dirty="0">
                <a:latin typeface="Arial" pitchFamily="-106" charset="0"/>
                <a:ea typeface="Arial" pitchFamily="-106" charset="0"/>
                <a:cs typeface="Arial" pitchFamily="-106" charset="0"/>
              </a:rPr>
            </a:br>
            <a:r>
              <a:rPr lang="en-US" sz="2000" dirty="0">
                <a:latin typeface="Arial" pitchFamily="-106" charset="0"/>
              </a:rPr>
              <a:t>- Peginterferon alfa-2a 180 µg 1x/week </a:t>
            </a:r>
            <a:r>
              <a:rPr lang="en-US" sz="2000" dirty="0" smtClean="0">
                <a:latin typeface="Arial" pitchFamily="-106" charset="0"/>
              </a:rPr>
              <a:t>+ Ribavirin (dose escalation)</a:t>
            </a:r>
            <a:r>
              <a:rPr lang="en-US" sz="2000" dirty="0">
                <a:latin typeface="Arial" pitchFamily="-106" charset="0"/>
              </a:rPr>
              <a:t/>
            </a:r>
            <a:br>
              <a:rPr lang="en-US" sz="2000" dirty="0">
                <a:latin typeface="Arial" pitchFamily="-106" charset="0"/>
              </a:rPr>
            </a:br>
            <a:r>
              <a:rPr lang="en-US" sz="2000" dirty="0" smtClean="0">
                <a:latin typeface="Arial" pitchFamily="-106" charset="0"/>
              </a:rPr>
              <a:t>- </a:t>
            </a:r>
            <a:r>
              <a:rPr lang="en-US" sz="2000" dirty="0">
                <a:latin typeface="Arial" pitchFamily="-106" charset="0"/>
              </a:rPr>
              <a:t>I</a:t>
            </a:r>
            <a:r>
              <a:rPr lang="en-US" sz="2000" dirty="0" smtClean="0">
                <a:latin typeface="Arial" pitchFamily="-106" charset="0"/>
              </a:rPr>
              <a:t>nterferon </a:t>
            </a:r>
            <a:r>
              <a:rPr lang="en-US" sz="2000" dirty="0">
                <a:latin typeface="Arial" pitchFamily="-106" charset="0"/>
              </a:rPr>
              <a:t>alfa-</a:t>
            </a:r>
            <a:r>
              <a:rPr lang="en-US" sz="2000" dirty="0" smtClean="0">
                <a:latin typeface="Arial" pitchFamily="-106" charset="0"/>
              </a:rPr>
              <a:t>2a: </a:t>
            </a:r>
            <a:r>
              <a:rPr lang="en-US" sz="2000" dirty="0">
                <a:latin typeface="Arial" pitchFamily="-106" charset="0"/>
              </a:rPr>
              <a:t>6</a:t>
            </a:r>
            <a:r>
              <a:rPr lang="en-US" sz="2000" dirty="0" smtClean="0">
                <a:latin typeface="Arial" pitchFamily="-106" charset="0"/>
              </a:rPr>
              <a:t> </a:t>
            </a:r>
            <a:r>
              <a:rPr lang="en-US" sz="2000" dirty="0">
                <a:latin typeface="Arial" pitchFamily="-106" charset="0"/>
              </a:rPr>
              <a:t>million </a:t>
            </a:r>
            <a:r>
              <a:rPr lang="en-US" sz="2000" dirty="0" smtClean="0">
                <a:latin typeface="Arial" pitchFamily="-106" charset="0"/>
              </a:rPr>
              <a:t>IU </a:t>
            </a:r>
            <a:r>
              <a:rPr lang="en-US" sz="2000" dirty="0">
                <a:latin typeface="Arial" pitchFamily="-106" charset="0"/>
              </a:rPr>
              <a:t>3x/</a:t>
            </a:r>
            <a:r>
              <a:rPr lang="en-US" sz="2000" dirty="0" smtClean="0">
                <a:latin typeface="Arial" pitchFamily="-106" charset="0"/>
              </a:rPr>
              <a:t>week, </a:t>
            </a:r>
            <a:r>
              <a:rPr lang="en-US" sz="2000" dirty="0">
                <a:latin typeface="Arial" pitchFamily="-106" charset="0"/>
              </a:rPr>
              <a:t>then </a:t>
            </a:r>
            <a:r>
              <a:rPr lang="en-US" sz="2000" dirty="0" smtClean="0">
                <a:latin typeface="Arial" pitchFamily="-106" charset="0"/>
              </a:rPr>
              <a:t>3 </a:t>
            </a:r>
            <a:r>
              <a:rPr lang="en-US" sz="2000" dirty="0">
                <a:latin typeface="Arial" pitchFamily="-106" charset="0"/>
              </a:rPr>
              <a:t>million IU 3x/week + </a:t>
            </a:r>
            <a:br>
              <a:rPr lang="en-US" sz="2000" dirty="0">
                <a:latin typeface="Arial" pitchFamily="-106" charset="0"/>
              </a:rPr>
            </a:br>
            <a:r>
              <a:rPr lang="en-US" sz="2000" dirty="0" smtClean="0">
                <a:latin typeface="Arial" pitchFamily="-106" charset="0"/>
              </a:rPr>
              <a:t>  </a:t>
            </a:r>
            <a:r>
              <a:rPr lang="en-US" sz="2000" dirty="0">
                <a:latin typeface="Arial" pitchFamily="-106" charset="0"/>
              </a:rPr>
              <a:t>Ribavirin (dose escalation</a:t>
            </a:r>
            <a:r>
              <a:rPr lang="en-US" sz="2000" dirty="0" smtClean="0">
                <a:latin typeface="Arial" pitchFamily="-106" charset="0"/>
              </a:rPr>
              <a:t>)</a:t>
            </a:r>
          </a:p>
          <a:p>
            <a:pPr marL="457200">
              <a:lnSpc>
                <a:spcPts val="2400"/>
              </a:lnSpc>
              <a:spcBef>
                <a:spcPts val="0"/>
              </a:spcBef>
              <a:spcAft>
                <a:spcPts val="1200"/>
              </a:spcAft>
              <a:buClr>
                <a:srgbClr val="2A66B0"/>
              </a:buClr>
              <a:buFont typeface="Arial" pitchFamily="-106" charset="0"/>
              <a:buChar char="•"/>
            </a:pPr>
            <a:r>
              <a:rPr lang="en-US" sz="2000" b="1" dirty="0" smtClean="0">
                <a:latin typeface="Arial" pitchFamily="-106" charset="0"/>
                <a:ea typeface="Arial" pitchFamily="-106" charset="0"/>
                <a:cs typeface="Arial" pitchFamily="-106" charset="0"/>
              </a:rPr>
              <a:t>Primary </a:t>
            </a:r>
            <a:r>
              <a:rPr lang="en-US" sz="2000" b="1" dirty="0">
                <a:latin typeface="Arial" pitchFamily="-106" charset="0"/>
                <a:ea typeface="Arial" pitchFamily="-106" charset="0"/>
                <a:cs typeface="Arial" pitchFamily="-106" charset="0"/>
              </a:rPr>
              <a:t>Endpoint</a:t>
            </a:r>
            <a:br>
              <a:rPr lang="en-US" sz="2000" b="1" dirty="0">
                <a:latin typeface="Arial" pitchFamily="-106" charset="0"/>
                <a:ea typeface="Arial" pitchFamily="-106" charset="0"/>
                <a:cs typeface="Arial" pitchFamily="-106" charset="0"/>
              </a:rPr>
            </a:br>
            <a:r>
              <a:rPr lang="en-US" sz="2000" dirty="0">
                <a:latin typeface="Arial" pitchFamily="-106" charset="0"/>
              </a:rPr>
              <a:t>- Undetectable </a:t>
            </a:r>
            <a:r>
              <a:rPr lang="en-US" sz="2000" dirty="0" smtClean="0">
                <a:latin typeface="Arial" pitchFamily="-106" charset="0"/>
              </a:rPr>
              <a:t>HCV </a:t>
            </a:r>
            <a:r>
              <a:rPr lang="en-US" sz="2000" dirty="0">
                <a:latin typeface="Arial" pitchFamily="-106" charset="0"/>
              </a:rPr>
              <a:t>RNA (&lt; 50 IU/ml</a:t>
            </a:r>
            <a:r>
              <a:rPr lang="en-US" sz="2000" dirty="0" smtClean="0">
                <a:latin typeface="Arial" pitchFamily="-106" charset="0"/>
              </a:rPr>
              <a:t>) </a:t>
            </a:r>
            <a:r>
              <a:rPr lang="en-US" sz="2000" dirty="0">
                <a:latin typeface="Arial" pitchFamily="-106" charset="0"/>
              </a:rPr>
              <a:t>24 weeks after </a:t>
            </a:r>
            <a:r>
              <a:rPr lang="en-US" sz="2000" smtClean="0">
                <a:latin typeface="Arial" pitchFamily="-106" charset="0"/>
              </a:rPr>
              <a:t>stopping Rx</a:t>
            </a:r>
            <a:endParaRPr lang="en-US" sz="2000" dirty="0">
              <a:latin typeface="Arial" pitchFamily="-106" charset="0"/>
            </a:endParaRPr>
          </a:p>
          <a:p>
            <a:pPr>
              <a:lnSpc>
                <a:spcPts val="2400"/>
              </a:lnSpc>
              <a:spcBef>
                <a:spcPts val="0"/>
              </a:spcBef>
              <a:spcAft>
                <a:spcPts val="1200"/>
              </a:spcAft>
            </a:pPr>
            <a:endParaRPr lang="en-US" sz="2000" dirty="0"/>
          </a:p>
        </p:txBody>
      </p:sp>
      <p:sp>
        <p:nvSpPr>
          <p:cNvPr id="12" name="Text Placeholder 11"/>
          <p:cNvSpPr>
            <a:spLocks noGrp="1"/>
          </p:cNvSpPr>
          <p:nvPr>
            <p:ph sz="quarter" idx="13"/>
          </p:nvPr>
        </p:nvSpPr>
        <p:spPr>
          <a:prstGeom prst="rect">
            <a:avLst/>
          </a:prstGeom>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 </a:t>
            </a:r>
            <a:endParaRPr lang="en-US" dirty="0"/>
          </a:p>
        </p:txBody>
      </p:sp>
    </p:spTree>
    <p:extLst>
      <p:ext uri="{BB962C8B-B14F-4D97-AF65-F5344CB8AC3E}">
        <p14:creationId xmlns:p14="http://schemas.microsoft.com/office/powerpoint/2010/main" val="161400080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6075600" y="2586260"/>
            <a:ext cx="15727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1340" y="1447800"/>
            <a:ext cx="9162288" cy="37566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17" name="Rectangle 2"/>
          <p:cNvSpPr>
            <a:spLocks noChangeArrowheads="1"/>
          </p:cNvSpPr>
          <p:nvPr/>
        </p:nvSpPr>
        <p:spPr bwMode="auto">
          <a:xfrm>
            <a:off x="2242579" y="2217960"/>
            <a:ext cx="3840265" cy="731520"/>
          </a:xfrm>
          <a:prstGeom prst="rect">
            <a:avLst/>
          </a:prstGeom>
          <a:solidFill>
            <a:schemeClr val="accent1">
              <a:lumMod val="40000"/>
              <a:lumOff val="60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algn="ctr"/>
            <a:r>
              <a:rPr lang="en-US" sz="1800" b="1" dirty="0" smtClean="0">
                <a:solidFill>
                  <a:srgbClr val="000000"/>
                </a:solidFill>
                <a:latin typeface="Arial" pitchFamily="-106" charset="0"/>
                <a:ea typeface="Arial" pitchFamily="-106" charset="0"/>
                <a:cs typeface="Arial" pitchFamily="-106" charset="0"/>
              </a:rPr>
              <a:t>Peginterferon alfa-2a</a:t>
            </a:r>
            <a:r>
              <a:rPr lang="en-US" sz="1800" dirty="0" smtClean="0">
                <a:solidFill>
                  <a:srgbClr val="000000"/>
                </a:solidFill>
                <a:latin typeface="Arial" pitchFamily="-106" charset="0"/>
                <a:ea typeface="Arial" pitchFamily="-106" charset="0"/>
                <a:cs typeface="Arial" pitchFamily="-106" charset="0"/>
              </a:rPr>
              <a:t> +</a:t>
            </a:r>
            <a:r>
              <a:rPr lang="en-US" sz="1800" dirty="0">
                <a:solidFill>
                  <a:srgbClr val="000000"/>
                </a:solidFill>
                <a:latin typeface="Arial" pitchFamily="-106" charset="0"/>
                <a:ea typeface="Arial" pitchFamily="-106" charset="0"/>
                <a:cs typeface="Arial" pitchFamily="-106" charset="0"/>
              </a:rPr>
              <a:t> </a:t>
            </a:r>
            <a:r>
              <a:rPr lang="en-US" sz="1800" b="1" dirty="0" smtClean="0">
                <a:solidFill>
                  <a:srgbClr val="000000"/>
                </a:solidFill>
                <a:latin typeface="Arial" pitchFamily="-106" charset="0"/>
                <a:ea typeface="Arial" pitchFamily="-106" charset="0"/>
                <a:cs typeface="Arial" pitchFamily="-106" charset="0"/>
              </a:rPr>
              <a:t>Ribavirin</a:t>
            </a:r>
            <a:endParaRPr lang="en-US" sz="1800" dirty="0">
              <a:solidFill>
                <a:srgbClr val="000000"/>
              </a:solidFill>
              <a:latin typeface="Arial" pitchFamily="-106" charset="0"/>
              <a:ea typeface="Arial" pitchFamily="-106" charset="0"/>
              <a:cs typeface="Arial" pitchFamily="-106" charset="0"/>
            </a:endParaRPr>
          </a:p>
        </p:txBody>
      </p:sp>
      <p:sp>
        <p:nvSpPr>
          <p:cNvPr id="18" name="Rectangle 3"/>
          <p:cNvSpPr>
            <a:spLocks noChangeArrowheads="1"/>
          </p:cNvSpPr>
          <p:nvPr/>
        </p:nvSpPr>
        <p:spPr bwMode="auto">
          <a:xfrm>
            <a:off x="2242579" y="3505200"/>
            <a:ext cx="3840265" cy="731520"/>
          </a:xfrm>
          <a:prstGeom prst="rect">
            <a:avLst/>
          </a:prstGeom>
          <a:solidFill>
            <a:schemeClr val="accent2">
              <a:lumMod val="40000"/>
              <a:lumOff val="60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algn="ctr"/>
            <a:r>
              <a:rPr lang="en-US" sz="1800" b="1" dirty="0" smtClean="0">
                <a:solidFill>
                  <a:srgbClr val="000000"/>
                </a:solidFill>
                <a:latin typeface="Arial" pitchFamily="-106" charset="0"/>
                <a:ea typeface="Arial" pitchFamily="-106" charset="0"/>
                <a:cs typeface="Arial" pitchFamily="-106" charset="0"/>
              </a:rPr>
              <a:t>Interferon alfa-2a</a:t>
            </a:r>
            <a:r>
              <a:rPr lang="en-US" sz="1800" dirty="0" smtClean="0">
                <a:solidFill>
                  <a:srgbClr val="000000"/>
                </a:solidFill>
                <a:latin typeface="Arial" pitchFamily="-106" charset="0"/>
                <a:ea typeface="Arial" pitchFamily="-106" charset="0"/>
                <a:cs typeface="Arial" pitchFamily="-106" charset="0"/>
              </a:rPr>
              <a:t> +</a:t>
            </a:r>
            <a:r>
              <a:rPr lang="en-US" sz="1800" dirty="0">
                <a:solidFill>
                  <a:srgbClr val="000000"/>
                </a:solidFill>
                <a:latin typeface="Arial" pitchFamily="-106" charset="0"/>
                <a:ea typeface="Arial" pitchFamily="-106" charset="0"/>
                <a:cs typeface="Arial" pitchFamily="-106" charset="0"/>
              </a:rPr>
              <a:t> </a:t>
            </a:r>
            <a:r>
              <a:rPr lang="en-US" sz="1800" b="1" dirty="0" smtClean="0">
                <a:solidFill>
                  <a:srgbClr val="000000"/>
                </a:solidFill>
                <a:latin typeface="Arial" pitchFamily="-106" charset="0"/>
                <a:ea typeface="Arial" pitchFamily="-106" charset="0"/>
                <a:cs typeface="Arial" pitchFamily="-106" charset="0"/>
              </a:rPr>
              <a:t>Ribavirin</a:t>
            </a:r>
            <a:endParaRPr lang="en-US" sz="1800" dirty="0">
              <a:solidFill>
                <a:srgbClr val="000000"/>
              </a:solidFill>
              <a:latin typeface="Arial" pitchFamily="-106" charset="0"/>
              <a:ea typeface="Arial" pitchFamily="-106" charset="0"/>
              <a:cs typeface="Arial" pitchFamily="-106" charset="0"/>
            </a:endParaRPr>
          </a:p>
        </p:txBody>
      </p:sp>
      <p:sp>
        <p:nvSpPr>
          <p:cNvPr id="30" name="Line 13"/>
          <p:cNvSpPr>
            <a:spLocks noChangeShapeType="1"/>
          </p:cNvSpPr>
          <p:nvPr/>
        </p:nvSpPr>
        <p:spPr bwMode="auto">
          <a:xfrm>
            <a:off x="2234755" y="18142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33" name="Text Box 20"/>
          <p:cNvSpPr txBox="1">
            <a:spLocks noChangeArrowheads="1"/>
          </p:cNvSpPr>
          <p:nvPr/>
        </p:nvSpPr>
        <p:spPr bwMode="auto">
          <a:xfrm>
            <a:off x="576444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48</a:t>
            </a:r>
            <a:endParaRPr lang="en-US" sz="1600" dirty="0">
              <a:solidFill>
                <a:schemeClr val="tx1"/>
              </a:solidFill>
              <a:latin typeface="Arial" pitchFamily="-106" charset="0"/>
              <a:ea typeface="Arial" pitchFamily="-106" charset="0"/>
              <a:cs typeface="Arial" pitchFamily="-106" charset="0"/>
            </a:endParaRPr>
          </a:p>
        </p:txBody>
      </p:sp>
      <p:sp>
        <p:nvSpPr>
          <p:cNvPr id="34" name="Text Box 20"/>
          <p:cNvSpPr txBox="1">
            <a:spLocks noChangeArrowheads="1"/>
          </p:cNvSpPr>
          <p:nvPr/>
        </p:nvSpPr>
        <p:spPr bwMode="auto">
          <a:xfrm>
            <a:off x="772614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72</a:t>
            </a:r>
            <a:endParaRPr lang="en-US" sz="1600" dirty="0">
              <a:solidFill>
                <a:schemeClr val="tx1"/>
              </a:solidFill>
              <a:latin typeface="Arial" pitchFamily="-106" charset="0"/>
              <a:ea typeface="Arial" pitchFamily="-106" charset="0"/>
              <a:cs typeface="Arial" pitchFamily="-106" charset="0"/>
            </a:endParaRPr>
          </a:p>
        </p:txBody>
      </p:sp>
      <p:sp>
        <p:nvSpPr>
          <p:cNvPr id="35" name="Text Box 20"/>
          <p:cNvSpPr txBox="1">
            <a:spLocks noChangeArrowheads="1"/>
          </p:cNvSpPr>
          <p:nvPr/>
        </p:nvSpPr>
        <p:spPr bwMode="auto">
          <a:xfrm>
            <a:off x="196398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0</a:t>
            </a:r>
            <a:endParaRPr lang="en-US" sz="1600" dirty="0">
              <a:solidFill>
                <a:schemeClr val="tx1"/>
              </a:solidFill>
              <a:latin typeface="Arial" pitchFamily="-106" charset="0"/>
              <a:ea typeface="Arial" pitchFamily="-106" charset="0"/>
              <a:cs typeface="Arial" pitchFamily="-106" charset="0"/>
            </a:endParaRPr>
          </a:p>
        </p:txBody>
      </p:sp>
      <p:sp>
        <p:nvSpPr>
          <p:cNvPr id="39" name="Line 13"/>
          <p:cNvSpPr>
            <a:spLocks noChangeShapeType="1"/>
          </p:cNvSpPr>
          <p:nvPr/>
        </p:nvSpPr>
        <p:spPr bwMode="auto">
          <a:xfrm>
            <a:off x="6064478" y="18142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41" name="Line 13"/>
          <p:cNvSpPr>
            <a:spLocks noChangeShapeType="1"/>
          </p:cNvSpPr>
          <p:nvPr/>
        </p:nvSpPr>
        <p:spPr bwMode="auto">
          <a:xfrm>
            <a:off x="8013018" y="18269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45" name="Text Box 20"/>
          <p:cNvSpPr txBox="1">
            <a:spLocks noChangeArrowheads="1"/>
          </p:cNvSpPr>
          <p:nvPr/>
        </p:nvSpPr>
        <p:spPr bwMode="auto">
          <a:xfrm>
            <a:off x="918702" y="1498600"/>
            <a:ext cx="1189038"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Week</a:t>
            </a:r>
            <a:endParaRPr lang="en-US" sz="1600" dirty="0">
              <a:solidFill>
                <a:schemeClr val="tx1"/>
              </a:solidFill>
              <a:latin typeface="Arial" pitchFamily="-106" charset="0"/>
              <a:ea typeface="Arial" pitchFamily="-106" charset="0"/>
              <a:cs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a:t>
            </a:r>
            <a:r>
              <a:rPr lang="en-US" dirty="0" smtClean="0">
                <a:latin typeface="Arial" pitchFamily="-106" charset="0"/>
              </a:rPr>
              <a:t>.</a:t>
            </a:r>
            <a:endParaRPr lang="en-US" dirty="0"/>
          </a:p>
        </p:txBody>
      </p:sp>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alfa-2a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IFN alfa-2a + RBV in HCV &amp;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a:solidFill>
                  <a:srgbClr val="FFFFFF"/>
                </a:solidFill>
                <a:latin typeface="Arial" pitchFamily="-106" charset="0"/>
              </a:rPr>
              <a:t>ACTG </a:t>
            </a:r>
            <a:r>
              <a:rPr lang="en-US" sz="2400" dirty="0" smtClean="0">
                <a:solidFill>
                  <a:srgbClr val="FFFFFF"/>
                </a:solidFill>
                <a:latin typeface="Arial" pitchFamily="-106" charset="0"/>
              </a:rPr>
              <a:t>5071 </a:t>
            </a:r>
            <a:r>
              <a:rPr lang="en-US" sz="2400" dirty="0">
                <a:solidFill>
                  <a:srgbClr val="FFFFFF"/>
                </a:solidFill>
                <a:latin typeface="Arial" pitchFamily="-106" charset="0"/>
              </a:rPr>
              <a:t>Study: Design</a:t>
            </a:r>
            <a:endParaRPr lang="en-US" sz="2400" dirty="0">
              <a:solidFill>
                <a:srgbClr val="FFFFFF"/>
              </a:solidFill>
            </a:endParaRPr>
          </a:p>
        </p:txBody>
      </p:sp>
      <p:sp>
        <p:nvSpPr>
          <p:cNvPr id="22" name="Rectangle 25"/>
          <p:cNvSpPr>
            <a:spLocks noChangeArrowheads="1"/>
          </p:cNvSpPr>
          <p:nvPr/>
        </p:nvSpPr>
        <p:spPr bwMode="auto">
          <a:xfrm>
            <a:off x="-12330" y="4648200"/>
            <a:ext cx="9180577" cy="1142989"/>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latin typeface="Arial" pitchFamily="-106" charset="0"/>
              </a:rPr>
              <a:t>Peginterferon </a:t>
            </a:r>
            <a:r>
              <a:rPr lang="en-US" sz="1400" dirty="0">
                <a:latin typeface="Arial" pitchFamily="-106" charset="0"/>
              </a:rPr>
              <a:t>alfa-2a 180 µg 1x/</a:t>
            </a:r>
            <a:r>
              <a:rPr lang="en-US" sz="1400" dirty="0" smtClean="0">
                <a:latin typeface="Arial" pitchFamily="-106" charset="0"/>
              </a:rPr>
              <a:t>week</a:t>
            </a:r>
            <a:r>
              <a:rPr lang="en-US" sz="1400" dirty="0">
                <a:latin typeface="Arial" pitchFamily="-106" charset="0"/>
              </a:rPr>
              <a:t> </a:t>
            </a:r>
            <a:r>
              <a:rPr lang="en-US" sz="1400" dirty="0" smtClean="0">
                <a:latin typeface="Arial" pitchFamily="-106" charset="0"/>
              </a:rPr>
              <a:t>x 48 weeks</a:t>
            </a:r>
            <a:br>
              <a:rPr lang="en-US" sz="1400" dirty="0" smtClean="0">
                <a:latin typeface="Arial" pitchFamily="-106" charset="0"/>
              </a:rPr>
            </a:br>
            <a:r>
              <a:rPr lang="en-US" sz="1400" dirty="0" smtClean="0">
                <a:latin typeface="Arial" pitchFamily="-106" charset="0"/>
              </a:rPr>
              <a:t>Interferon </a:t>
            </a:r>
            <a:r>
              <a:rPr lang="en-US" sz="1400" dirty="0">
                <a:latin typeface="Arial" pitchFamily="-106" charset="0"/>
              </a:rPr>
              <a:t>alfa-2a </a:t>
            </a:r>
            <a:r>
              <a:rPr lang="en-US" sz="1400" dirty="0" smtClean="0">
                <a:latin typeface="Arial" pitchFamily="-106" charset="0"/>
              </a:rPr>
              <a:t>6 </a:t>
            </a:r>
            <a:r>
              <a:rPr lang="en-US" sz="1400" dirty="0">
                <a:latin typeface="Arial" pitchFamily="-106" charset="0"/>
              </a:rPr>
              <a:t>million IU 3x/</a:t>
            </a:r>
            <a:r>
              <a:rPr lang="en-US" sz="1400" dirty="0" smtClean="0">
                <a:latin typeface="Arial" pitchFamily="-106" charset="0"/>
              </a:rPr>
              <a:t>week x 12 weeks, then </a:t>
            </a:r>
            <a:r>
              <a:rPr lang="en-US" sz="1400" dirty="0">
                <a:latin typeface="Arial" pitchFamily="-106" charset="0"/>
              </a:rPr>
              <a:t>6 million IU 3x/</a:t>
            </a:r>
            <a:r>
              <a:rPr lang="en-US" sz="1400" dirty="0" smtClean="0">
                <a:latin typeface="Arial" pitchFamily="-106" charset="0"/>
              </a:rPr>
              <a:t>week x 36 weeks  </a:t>
            </a:r>
            <a:r>
              <a:rPr lang="en-US" sz="1400" dirty="0" smtClean="0">
                <a:solidFill>
                  <a:srgbClr val="000000"/>
                </a:solidFill>
                <a:latin typeface="Arial" pitchFamily="22" charset="0"/>
              </a:rPr>
              <a:t/>
            </a:r>
            <a:br>
              <a:rPr lang="en-US" sz="1400" dirty="0" smtClean="0">
                <a:solidFill>
                  <a:srgbClr val="000000"/>
                </a:solidFill>
                <a:latin typeface="Arial" pitchFamily="22" charset="0"/>
              </a:rPr>
            </a:br>
            <a:r>
              <a:rPr lang="en-US" sz="1400" dirty="0" smtClean="0">
                <a:solidFill>
                  <a:srgbClr val="000000"/>
                </a:solidFill>
                <a:latin typeface="Arial" pitchFamily="22" charset="0"/>
              </a:rPr>
              <a:t>Ribavirin </a:t>
            </a:r>
            <a:r>
              <a:rPr lang="en-US" sz="1400" dirty="0">
                <a:solidFill>
                  <a:srgbClr val="000000"/>
                </a:solidFill>
                <a:latin typeface="Arial" pitchFamily="22" charset="0"/>
              </a:rPr>
              <a:t>(divided bid): 6</a:t>
            </a:r>
            <a:r>
              <a:rPr lang="en-US" sz="1400" dirty="0" smtClean="0">
                <a:solidFill>
                  <a:srgbClr val="000000"/>
                </a:solidFill>
                <a:latin typeface="Arial" pitchFamily="22" charset="0"/>
              </a:rPr>
              <a:t>00 </a:t>
            </a:r>
            <a:r>
              <a:rPr lang="en-US" sz="1400" dirty="0">
                <a:solidFill>
                  <a:srgbClr val="000000"/>
                </a:solidFill>
                <a:latin typeface="Arial" pitchFamily="22" charset="0"/>
              </a:rPr>
              <a:t>mg/</a:t>
            </a:r>
            <a:r>
              <a:rPr lang="en-US" sz="1400" dirty="0" smtClean="0">
                <a:solidFill>
                  <a:srgbClr val="000000"/>
                </a:solidFill>
                <a:latin typeface="Arial" pitchFamily="22" charset="0"/>
              </a:rPr>
              <a:t>day x 4 weeks</a:t>
            </a:r>
            <a:r>
              <a:rPr lang="en-US" sz="1400" dirty="0">
                <a:solidFill>
                  <a:srgbClr val="000000"/>
                </a:solidFill>
                <a:latin typeface="Arial" pitchFamily="22" charset="0"/>
              </a:rPr>
              <a:t>, then </a:t>
            </a:r>
            <a:r>
              <a:rPr lang="en-US" sz="1400" dirty="0" smtClean="0">
                <a:solidFill>
                  <a:srgbClr val="000000"/>
                </a:solidFill>
                <a:latin typeface="Arial" pitchFamily="22" charset="0"/>
              </a:rPr>
              <a:t>800 </a:t>
            </a:r>
            <a:r>
              <a:rPr lang="en-US" sz="1400" dirty="0">
                <a:solidFill>
                  <a:srgbClr val="000000"/>
                </a:solidFill>
                <a:latin typeface="Arial" pitchFamily="22" charset="0"/>
              </a:rPr>
              <a:t>mg/day x 4 </a:t>
            </a:r>
            <a:r>
              <a:rPr lang="en-US" sz="1400" dirty="0" smtClean="0">
                <a:solidFill>
                  <a:srgbClr val="000000"/>
                </a:solidFill>
                <a:latin typeface="Arial" pitchFamily="22" charset="0"/>
              </a:rPr>
              <a:t>weeks, then 1000 mg/day x 40 weeks </a:t>
            </a:r>
            <a:endParaRPr lang="en-US" sz="1400" dirty="0">
              <a:solidFill>
                <a:srgbClr val="000000"/>
              </a:solidFill>
              <a:latin typeface="Arial" pitchFamily="22" charset="0"/>
            </a:endParaRPr>
          </a:p>
        </p:txBody>
      </p:sp>
      <p:sp>
        <p:nvSpPr>
          <p:cNvPr id="23" name="Rectangle 22"/>
          <p:cNvSpPr/>
          <p:nvPr/>
        </p:nvSpPr>
        <p:spPr>
          <a:xfrm>
            <a:off x="7581900" y="237274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29" name="Straight Connector 28"/>
          <p:cNvCxnSpPr/>
          <p:nvPr/>
        </p:nvCxnSpPr>
        <p:spPr>
          <a:xfrm>
            <a:off x="6075600" y="3878040"/>
            <a:ext cx="15727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581900" y="366452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sp>
        <p:nvSpPr>
          <p:cNvPr id="32" name="Rectangle 31"/>
          <p:cNvSpPr/>
          <p:nvPr/>
        </p:nvSpPr>
        <p:spPr>
          <a:xfrm>
            <a:off x="927540" y="2368660"/>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N = 66</a:t>
            </a:r>
            <a:endParaRPr lang="en-US" sz="1800" dirty="0">
              <a:solidFill>
                <a:srgbClr val="000000"/>
              </a:solidFill>
            </a:endParaRPr>
          </a:p>
        </p:txBody>
      </p:sp>
      <p:sp>
        <p:nvSpPr>
          <p:cNvPr id="36" name="Rectangle 35"/>
          <p:cNvSpPr/>
          <p:nvPr/>
        </p:nvSpPr>
        <p:spPr>
          <a:xfrm>
            <a:off x="927540" y="3636400"/>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N = 67</a:t>
            </a:r>
            <a:endParaRPr lang="en-US" sz="1800" dirty="0">
              <a:solidFill>
                <a:srgbClr val="000000"/>
              </a:solidFill>
            </a:endParaRPr>
          </a:p>
        </p:txBody>
      </p:sp>
    </p:spTree>
    <p:extLst>
      <p:ext uri="{BB962C8B-B14F-4D97-AF65-F5344CB8AC3E}">
        <p14:creationId xmlns:p14="http://schemas.microsoft.com/office/powerpoint/2010/main" val="304965993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p:cNvGraphicFramePr>
          <p:nvPr>
            <p:extLst>
              <p:ext uri="{D42A27DB-BD31-4B8C-83A1-F6EECF244321}">
                <p14:modId xmlns:p14="http://schemas.microsoft.com/office/powerpoint/2010/main" val="4074712416"/>
              </p:ext>
            </p:extLst>
          </p:nvPr>
        </p:nvGraphicFramePr>
        <p:xfrm>
          <a:off x="439542" y="1905000"/>
          <a:ext cx="8264916" cy="4385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alfa-2a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IFN alfa-2a + RBV in HCV &amp;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a:solidFill>
                  <a:srgbClr val="FFFFFF"/>
                </a:solidFill>
                <a:latin typeface="Arial" pitchFamily="-106" charset="0"/>
              </a:rPr>
              <a:t>ACTG </a:t>
            </a:r>
            <a:r>
              <a:rPr lang="en-US" sz="2400" dirty="0" smtClean="0">
                <a:solidFill>
                  <a:srgbClr val="FFFFFF"/>
                </a:solidFill>
                <a:latin typeface="Arial" pitchFamily="-106" charset="0"/>
              </a:rPr>
              <a:t>5071 </a:t>
            </a:r>
            <a:r>
              <a:rPr lang="en-US" sz="2400" dirty="0">
                <a:solidFill>
                  <a:srgbClr val="FFFFFF"/>
                </a:solidFill>
                <a:latin typeface="Arial" pitchFamily="-106" charset="0"/>
              </a:rPr>
              <a:t>Study: </a:t>
            </a:r>
            <a:r>
              <a:rPr lang="en-US" sz="2400" dirty="0" smtClean="0">
                <a:latin typeface="Arial" pitchFamily="-106" charset="0"/>
              </a:rPr>
              <a:t>Results</a:t>
            </a:r>
            <a:endParaRPr lang="en-US" sz="2400" dirty="0">
              <a:solidFill>
                <a:srgbClr val="FFFFFF"/>
              </a:solidFill>
            </a:endParaRPr>
          </a:p>
        </p:txBody>
      </p:sp>
      <p:sp>
        <p:nvSpPr>
          <p:cNvPr id="7" name="Text Placeholder 6"/>
          <p:cNvSpPr>
            <a:spLocks noGrp="1"/>
          </p:cNvSpPr>
          <p:nvPr>
            <p:ph type="body" idx="10"/>
          </p:nvPr>
        </p:nvSpPr>
        <p:spPr/>
        <p:txBody>
          <a:bodyPr/>
          <a:lstStyle/>
          <a:p>
            <a:r>
              <a:rPr lang="en-US" dirty="0" smtClean="0">
                <a:solidFill>
                  <a:schemeClr val="bg1"/>
                </a:solidFill>
                <a:latin typeface="Arial" pitchFamily="-106" charset="0"/>
              </a:rPr>
              <a:t>ACTG 5071 Study: Virologic Responses by Treatment Regimen</a:t>
            </a:r>
            <a:endParaRPr lang="en-US" dirty="0">
              <a:solidFill>
                <a:schemeClr val="bg1"/>
              </a:solidFill>
              <a:latin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a:t>
            </a:r>
            <a:r>
              <a:rPr lang="en-US" dirty="0" smtClean="0">
                <a:latin typeface="Arial" pitchFamily="-106" charset="0"/>
              </a:rPr>
              <a:t>.</a:t>
            </a:r>
            <a:endParaRPr lang="en-US" dirty="0"/>
          </a:p>
        </p:txBody>
      </p:sp>
      <p:sp>
        <p:nvSpPr>
          <p:cNvPr id="10" name="Rectangle 9"/>
          <p:cNvSpPr/>
          <p:nvPr/>
        </p:nvSpPr>
        <p:spPr>
          <a:xfrm>
            <a:off x="3359333" y="549254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8</a:t>
            </a:r>
            <a:r>
              <a:rPr lang="en-US" sz="1400" dirty="0" smtClean="0">
                <a:solidFill>
                  <a:schemeClr val="bg1"/>
                </a:solidFill>
                <a:latin typeface="Arial"/>
                <a:cs typeface="Arial"/>
              </a:rPr>
              <a:t>/67</a:t>
            </a:r>
            <a:endParaRPr lang="en-US" sz="1400" dirty="0">
              <a:solidFill>
                <a:schemeClr val="bg1"/>
              </a:solidFill>
              <a:latin typeface="Arial"/>
              <a:cs typeface="Arial"/>
            </a:endParaRPr>
          </a:p>
        </p:txBody>
      </p:sp>
      <p:sp>
        <p:nvSpPr>
          <p:cNvPr id="15" name="Rectangle 14"/>
          <p:cNvSpPr/>
          <p:nvPr/>
        </p:nvSpPr>
        <p:spPr>
          <a:xfrm>
            <a:off x="2335320" y="549254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27/66</a:t>
            </a:r>
            <a:endParaRPr lang="en-US" sz="1400" dirty="0">
              <a:solidFill>
                <a:schemeClr val="bg1"/>
              </a:solidFill>
              <a:latin typeface="Arial"/>
              <a:cs typeface="Arial"/>
            </a:endParaRPr>
          </a:p>
        </p:txBody>
      </p:sp>
      <p:sp>
        <p:nvSpPr>
          <p:cNvPr id="16" name="Rectangle 15"/>
          <p:cNvSpPr/>
          <p:nvPr/>
        </p:nvSpPr>
        <p:spPr>
          <a:xfrm>
            <a:off x="6930623" y="549254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8</a:t>
            </a:r>
            <a:r>
              <a:rPr lang="en-US" sz="1400" dirty="0" smtClean="0">
                <a:solidFill>
                  <a:schemeClr val="bg1"/>
                </a:solidFill>
                <a:latin typeface="Arial"/>
                <a:cs typeface="Arial"/>
              </a:rPr>
              <a:t>/67</a:t>
            </a:r>
            <a:endParaRPr lang="en-US" sz="1400" dirty="0">
              <a:solidFill>
                <a:schemeClr val="bg1"/>
              </a:solidFill>
              <a:latin typeface="Arial"/>
              <a:cs typeface="Arial"/>
            </a:endParaRPr>
          </a:p>
        </p:txBody>
      </p:sp>
      <p:sp>
        <p:nvSpPr>
          <p:cNvPr id="17" name="Rectangle 16"/>
          <p:cNvSpPr/>
          <p:nvPr/>
        </p:nvSpPr>
        <p:spPr>
          <a:xfrm>
            <a:off x="5906610" y="549254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18/66</a:t>
            </a:r>
            <a:endParaRPr lang="en-US" sz="1400" dirty="0">
              <a:solidFill>
                <a:schemeClr val="bg1"/>
              </a:solidFill>
              <a:latin typeface="Arial"/>
              <a:cs typeface="Arial"/>
            </a:endParaRPr>
          </a:p>
        </p:txBody>
      </p:sp>
    </p:spTree>
    <p:extLst>
      <p:ext uri="{BB962C8B-B14F-4D97-AF65-F5344CB8AC3E}">
        <p14:creationId xmlns:p14="http://schemas.microsoft.com/office/powerpoint/2010/main" val="108822912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p:cNvGraphicFramePr>
          <p:nvPr>
            <p:extLst>
              <p:ext uri="{D42A27DB-BD31-4B8C-83A1-F6EECF244321}">
                <p14:modId xmlns:p14="http://schemas.microsoft.com/office/powerpoint/2010/main" val="2098441191"/>
              </p:ext>
            </p:extLst>
          </p:nvPr>
        </p:nvGraphicFramePr>
        <p:xfrm>
          <a:off x="439542" y="1905000"/>
          <a:ext cx="8228224" cy="4385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alfa-2a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IFN alfa-2a + RBV in HCV &amp;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a:solidFill>
                  <a:srgbClr val="FFFFFF"/>
                </a:solidFill>
                <a:latin typeface="Arial" pitchFamily="-106" charset="0"/>
              </a:rPr>
              <a:t>ACTG </a:t>
            </a:r>
            <a:r>
              <a:rPr lang="en-US" sz="2400" dirty="0" smtClean="0">
                <a:solidFill>
                  <a:srgbClr val="FFFFFF"/>
                </a:solidFill>
                <a:latin typeface="Arial" pitchFamily="-106" charset="0"/>
              </a:rPr>
              <a:t>5071 </a:t>
            </a:r>
            <a:r>
              <a:rPr lang="en-US" sz="2400" dirty="0">
                <a:solidFill>
                  <a:srgbClr val="FFFFFF"/>
                </a:solidFill>
                <a:latin typeface="Arial" pitchFamily="-106" charset="0"/>
              </a:rPr>
              <a:t>Study: </a:t>
            </a:r>
            <a:r>
              <a:rPr lang="en-US" sz="2400" dirty="0" smtClean="0">
                <a:latin typeface="Arial" pitchFamily="-106" charset="0"/>
              </a:rPr>
              <a:t>Results</a:t>
            </a:r>
            <a:endParaRPr lang="en-US" sz="2400" dirty="0"/>
          </a:p>
        </p:txBody>
      </p:sp>
      <p:sp>
        <p:nvSpPr>
          <p:cNvPr id="7" name="Text Placeholder 6"/>
          <p:cNvSpPr>
            <a:spLocks noGrp="1"/>
          </p:cNvSpPr>
          <p:nvPr>
            <p:ph type="body" idx="10"/>
          </p:nvPr>
        </p:nvSpPr>
        <p:spPr/>
        <p:txBody>
          <a:bodyPr/>
          <a:lstStyle/>
          <a:p>
            <a:r>
              <a:rPr lang="en-US" dirty="0">
                <a:solidFill>
                  <a:schemeClr val="bg1"/>
                </a:solidFill>
                <a:latin typeface="Arial" pitchFamily="-106" charset="0"/>
              </a:rPr>
              <a:t>ACTG </a:t>
            </a:r>
            <a:r>
              <a:rPr lang="en-US" dirty="0" smtClean="0">
                <a:solidFill>
                  <a:schemeClr val="bg1"/>
                </a:solidFill>
                <a:latin typeface="Arial" pitchFamily="-106" charset="0"/>
              </a:rPr>
              <a:t>5071 </a:t>
            </a:r>
            <a:r>
              <a:rPr lang="en-US" dirty="0">
                <a:solidFill>
                  <a:schemeClr val="bg1"/>
                </a:solidFill>
                <a:latin typeface="Arial" pitchFamily="-106" charset="0"/>
              </a:rPr>
              <a:t>Study: </a:t>
            </a:r>
            <a:r>
              <a:rPr lang="en-US" dirty="0" smtClean="0">
                <a:solidFill>
                  <a:schemeClr val="bg1"/>
                </a:solidFill>
                <a:latin typeface="Arial" pitchFamily="-106" charset="0"/>
              </a:rPr>
              <a:t>SVR24 by Treatment Regimen and Genotype</a:t>
            </a:r>
            <a:endParaRPr lang="en-US" dirty="0">
              <a:solidFill>
                <a:schemeClr val="bg1"/>
              </a:solidFill>
              <a:latin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a:t>
            </a:r>
            <a:r>
              <a:rPr lang="en-US" dirty="0" smtClean="0">
                <a:latin typeface="Arial" pitchFamily="-106" charset="0"/>
              </a:rPr>
              <a:t>.</a:t>
            </a:r>
            <a:endParaRPr lang="en-US" dirty="0"/>
          </a:p>
        </p:txBody>
      </p:sp>
      <p:sp>
        <p:nvSpPr>
          <p:cNvPr id="25" name="Rectangle 24"/>
          <p:cNvSpPr/>
          <p:nvPr/>
        </p:nvSpPr>
        <p:spPr>
          <a:xfrm>
            <a:off x="2691660"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8</a:t>
            </a:r>
            <a:r>
              <a:rPr lang="en-US" sz="1400" dirty="0" smtClean="0">
                <a:solidFill>
                  <a:schemeClr val="bg1"/>
                </a:solidFill>
                <a:latin typeface="Arial"/>
                <a:cs typeface="Arial"/>
              </a:rPr>
              <a:t>/67</a:t>
            </a:r>
            <a:endParaRPr lang="en-US" sz="1400" dirty="0">
              <a:solidFill>
                <a:schemeClr val="bg1"/>
              </a:solidFill>
              <a:latin typeface="Arial"/>
              <a:cs typeface="Arial"/>
            </a:endParaRPr>
          </a:p>
        </p:txBody>
      </p:sp>
      <p:sp>
        <p:nvSpPr>
          <p:cNvPr id="26" name="Rectangle 25"/>
          <p:cNvSpPr/>
          <p:nvPr/>
        </p:nvSpPr>
        <p:spPr>
          <a:xfrm>
            <a:off x="1777260"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18/66</a:t>
            </a:r>
            <a:endParaRPr lang="en-US" sz="1400" dirty="0">
              <a:solidFill>
                <a:schemeClr val="bg1"/>
              </a:solidFill>
              <a:latin typeface="Arial"/>
              <a:cs typeface="Arial"/>
            </a:endParaRPr>
          </a:p>
        </p:txBody>
      </p:sp>
      <p:sp>
        <p:nvSpPr>
          <p:cNvPr id="27" name="Rectangle 26"/>
          <p:cNvSpPr/>
          <p:nvPr/>
        </p:nvSpPr>
        <p:spPr>
          <a:xfrm>
            <a:off x="5045906"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3/52</a:t>
            </a:r>
            <a:endParaRPr lang="en-US" sz="1400" dirty="0">
              <a:solidFill>
                <a:schemeClr val="bg1"/>
              </a:solidFill>
              <a:latin typeface="Arial"/>
              <a:cs typeface="Arial"/>
            </a:endParaRPr>
          </a:p>
        </p:txBody>
      </p:sp>
      <p:sp>
        <p:nvSpPr>
          <p:cNvPr id="28" name="Rectangle 27"/>
          <p:cNvSpPr/>
          <p:nvPr/>
        </p:nvSpPr>
        <p:spPr>
          <a:xfrm>
            <a:off x="4131506"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7</a:t>
            </a:r>
            <a:r>
              <a:rPr lang="en-US" sz="1400" dirty="0" smtClean="0">
                <a:solidFill>
                  <a:schemeClr val="bg1"/>
                </a:solidFill>
                <a:latin typeface="Arial"/>
                <a:cs typeface="Arial"/>
              </a:rPr>
              <a:t>/51</a:t>
            </a:r>
            <a:endParaRPr lang="en-US" sz="1400" dirty="0">
              <a:solidFill>
                <a:schemeClr val="bg1"/>
              </a:solidFill>
              <a:latin typeface="Arial"/>
              <a:cs typeface="Arial"/>
            </a:endParaRPr>
          </a:p>
        </p:txBody>
      </p:sp>
      <p:sp>
        <p:nvSpPr>
          <p:cNvPr id="29" name="Rectangle 28"/>
          <p:cNvSpPr/>
          <p:nvPr/>
        </p:nvSpPr>
        <p:spPr>
          <a:xfrm>
            <a:off x="7416060"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5/15</a:t>
            </a:r>
            <a:endParaRPr lang="en-US" sz="1400" dirty="0">
              <a:solidFill>
                <a:schemeClr val="bg1"/>
              </a:solidFill>
              <a:latin typeface="Arial"/>
              <a:cs typeface="Arial"/>
            </a:endParaRPr>
          </a:p>
        </p:txBody>
      </p:sp>
      <p:sp>
        <p:nvSpPr>
          <p:cNvPr id="30" name="Rectangle 29"/>
          <p:cNvSpPr/>
          <p:nvPr/>
        </p:nvSpPr>
        <p:spPr>
          <a:xfrm>
            <a:off x="6501660"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11/15</a:t>
            </a:r>
            <a:endParaRPr lang="en-US" sz="1400" dirty="0">
              <a:solidFill>
                <a:schemeClr val="bg1"/>
              </a:solidFill>
              <a:latin typeface="Arial"/>
              <a:cs typeface="Arial"/>
            </a:endParaRPr>
          </a:p>
        </p:txBody>
      </p:sp>
    </p:spTree>
    <p:extLst>
      <p:ext uri="{BB962C8B-B14F-4D97-AF65-F5344CB8AC3E}">
        <p14:creationId xmlns:p14="http://schemas.microsoft.com/office/powerpoint/2010/main" val="271792939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69494" y="1661578"/>
            <a:ext cx="8178096" cy="4289943"/>
            <a:chOff x="269668" y="1539030"/>
            <a:chExt cx="8178096" cy="4289943"/>
          </a:xfrm>
        </p:grpSpPr>
        <p:cxnSp>
          <p:nvCxnSpPr>
            <p:cNvPr id="72" name="Straight Connector 71"/>
            <p:cNvCxnSpPr/>
            <p:nvPr/>
          </p:nvCxnSpPr>
          <p:spPr>
            <a:xfrm>
              <a:off x="1488871" y="3674534"/>
              <a:ext cx="21030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364596" y="1941124"/>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364596" y="2971800"/>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1" name="Subtitle 3"/>
            <p:cNvSpPr>
              <a:spLocks/>
            </p:cNvSpPr>
            <p:nvPr/>
          </p:nvSpPr>
          <p:spPr bwMode="auto">
            <a:xfrm>
              <a:off x="5351083" y="1539030"/>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rgbClr val="008000"/>
                  </a:solidFill>
                  <a:latin typeface="Arial" pitchFamily="-106" charset="0"/>
                </a:rPr>
                <a:t>SVR</a:t>
              </a:r>
              <a:endParaRPr lang="en-US" sz="1600" b="1" dirty="0">
                <a:solidFill>
                  <a:srgbClr val="008000"/>
                </a:solidFill>
                <a:latin typeface="Arial" pitchFamily="-112" charset="0"/>
              </a:endParaRPr>
            </a:p>
          </p:txBody>
        </p:sp>
        <p:sp>
          <p:nvSpPr>
            <p:cNvPr id="53" name="Rectangle 2"/>
            <p:cNvSpPr>
              <a:spLocks noChangeArrowheads="1"/>
            </p:cNvSpPr>
            <p:nvPr/>
          </p:nvSpPr>
          <p:spPr bwMode="auto">
            <a:xfrm>
              <a:off x="7290540" y="2628513"/>
              <a:ext cx="1157224" cy="689356"/>
            </a:xfrm>
            <a:prstGeom prst="rect">
              <a:avLst/>
            </a:prstGeom>
            <a:solidFill>
              <a:schemeClr val="accent6">
                <a:lumMod val="20000"/>
                <a:lumOff val="80000"/>
              </a:schemeClr>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21</a:t>
              </a: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(49%)</a:t>
              </a:r>
              <a:endParaRPr lang="en-US" sz="1800" dirty="0">
                <a:solidFill>
                  <a:srgbClr val="000000"/>
                </a:solidFill>
                <a:latin typeface="Arial" pitchFamily="-106" charset="0"/>
                <a:ea typeface="Arial" pitchFamily="-106" charset="0"/>
                <a:cs typeface="Arial" pitchFamily="-106" charset="0"/>
              </a:endParaRPr>
            </a:p>
          </p:txBody>
        </p:sp>
        <p:sp>
          <p:nvSpPr>
            <p:cNvPr id="54" name="Rectangle 2"/>
            <p:cNvSpPr>
              <a:spLocks noChangeArrowheads="1"/>
            </p:cNvSpPr>
            <p:nvPr/>
          </p:nvSpPr>
          <p:spPr bwMode="auto">
            <a:xfrm>
              <a:off x="7290540" y="1595580"/>
              <a:ext cx="1157224" cy="689356"/>
            </a:xfrm>
            <a:prstGeom prst="rect">
              <a:avLst/>
            </a:prstGeom>
            <a:solidFill>
              <a:schemeClr val="accent2">
                <a:lumMod val="60000"/>
                <a:lumOff val="40000"/>
              </a:schemeClr>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22</a:t>
              </a: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(51%)</a:t>
              </a:r>
              <a:endParaRPr lang="en-US" sz="1800" dirty="0">
                <a:solidFill>
                  <a:srgbClr val="000000"/>
                </a:solidFill>
                <a:latin typeface="Arial" pitchFamily="-106" charset="0"/>
                <a:ea typeface="Arial" pitchFamily="-106" charset="0"/>
                <a:cs typeface="Arial" pitchFamily="-106" charset="0"/>
              </a:endParaRPr>
            </a:p>
          </p:txBody>
        </p:sp>
        <p:cxnSp>
          <p:nvCxnSpPr>
            <p:cNvPr id="55" name="Straight Connector 54"/>
            <p:cNvCxnSpPr/>
            <p:nvPr/>
          </p:nvCxnSpPr>
          <p:spPr>
            <a:xfrm>
              <a:off x="5364596" y="4455724"/>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364596" y="5486400"/>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4826681" y="2457316"/>
              <a:ext cx="105460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4826681" y="4971122"/>
              <a:ext cx="105460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795695" y="2476112"/>
              <a:ext cx="255727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795695" y="4990712"/>
              <a:ext cx="255727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1517345" y="3729062"/>
              <a:ext cx="253288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3671995" y="4533512"/>
              <a:ext cx="1478280" cy="914400"/>
            </a:xfrm>
            <a:prstGeom prst="ellipse">
              <a:avLst/>
            </a:prstGeom>
            <a:solidFill>
              <a:schemeClr val="accent1">
                <a:lumMod val="40000"/>
                <a:lumOff val="60000"/>
              </a:schemeClr>
            </a:solidFill>
            <a:ln>
              <a:solidFill>
                <a:schemeClr val="tx1"/>
              </a:solidFill>
            </a:ln>
            <a:effectLst>
              <a:outerShdw blurRad="38100" dist="381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latin typeface="Arial"/>
                  <a:cs typeface="Arial"/>
                </a:rPr>
                <a:t>N = 63</a:t>
              </a:r>
              <a:br>
                <a:rPr lang="en-US" sz="1800" dirty="0" smtClean="0">
                  <a:solidFill>
                    <a:srgbClr val="000000"/>
                  </a:solidFill>
                  <a:latin typeface="Arial"/>
                  <a:cs typeface="Arial"/>
                </a:rPr>
              </a:br>
              <a:r>
                <a:rPr lang="en-US" sz="1800" dirty="0" smtClean="0">
                  <a:solidFill>
                    <a:srgbClr val="000000"/>
                  </a:solidFill>
                  <a:latin typeface="Arial"/>
                  <a:cs typeface="Arial"/>
                </a:rPr>
                <a:t>(59%)</a:t>
              </a:r>
              <a:endParaRPr lang="en-US" sz="1800" dirty="0">
                <a:solidFill>
                  <a:srgbClr val="000000"/>
                </a:solidFill>
                <a:latin typeface="Arial"/>
                <a:cs typeface="Arial"/>
              </a:endParaRPr>
            </a:p>
          </p:txBody>
        </p:sp>
        <p:sp>
          <p:nvSpPr>
            <p:cNvPr id="65" name="Oval 64"/>
            <p:cNvSpPr/>
            <p:nvPr/>
          </p:nvSpPr>
          <p:spPr>
            <a:xfrm>
              <a:off x="3671995" y="2018912"/>
              <a:ext cx="1478280" cy="914400"/>
            </a:xfrm>
            <a:prstGeom prst="ellipse">
              <a:avLst/>
            </a:prstGeom>
            <a:solidFill>
              <a:schemeClr val="accent1">
                <a:lumMod val="40000"/>
                <a:lumOff val="60000"/>
              </a:schemeClr>
            </a:solidFill>
            <a:ln>
              <a:solidFill>
                <a:schemeClr val="tx1"/>
              </a:solidFill>
            </a:ln>
            <a:effectLst>
              <a:outerShdw blurRad="38100" dist="381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latin typeface="Arial"/>
                  <a:cs typeface="Arial"/>
                </a:rPr>
                <a:t>N = 43</a:t>
              </a:r>
              <a:br>
                <a:rPr lang="en-US" sz="1800" dirty="0" smtClean="0">
                  <a:solidFill>
                    <a:srgbClr val="000000"/>
                  </a:solidFill>
                  <a:latin typeface="Arial"/>
                  <a:cs typeface="Arial"/>
                </a:rPr>
              </a:br>
              <a:r>
                <a:rPr lang="en-US" sz="1800" dirty="0" smtClean="0">
                  <a:solidFill>
                    <a:srgbClr val="000000"/>
                  </a:solidFill>
                  <a:latin typeface="Arial"/>
                  <a:cs typeface="Arial"/>
                </a:rPr>
                <a:t>(42%)</a:t>
              </a:r>
              <a:endParaRPr lang="en-US" sz="1800" dirty="0">
                <a:solidFill>
                  <a:srgbClr val="000000"/>
                </a:solidFill>
                <a:latin typeface="Arial"/>
                <a:cs typeface="Arial"/>
              </a:endParaRPr>
            </a:p>
          </p:txBody>
        </p:sp>
        <p:sp>
          <p:nvSpPr>
            <p:cNvPr id="66" name="Oval 65"/>
            <p:cNvSpPr>
              <a:spLocks/>
            </p:cNvSpPr>
            <p:nvPr/>
          </p:nvSpPr>
          <p:spPr>
            <a:xfrm>
              <a:off x="1707731" y="3086100"/>
              <a:ext cx="2140457" cy="1216152"/>
            </a:xfrm>
            <a:prstGeom prst="ellipse">
              <a:avLst/>
            </a:prstGeom>
            <a:solidFill>
              <a:schemeClr val="bg1">
                <a:lumMod val="75000"/>
              </a:schemeClr>
            </a:solidFill>
            <a:ln>
              <a:solidFill>
                <a:schemeClr val="tx1"/>
              </a:solidFill>
            </a:ln>
            <a:effectLst>
              <a:outerShdw blurRad="38100" dist="381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latin typeface="Arial"/>
                  <a:cs typeface="Arial"/>
                </a:rPr>
                <a:t>2-log drop or undetectable HCV RNA</a:t>
              </a:r>
              <a:endParaRPr lang="en-US" sz="1800" dirty="0">
                <a:solidFill>
                  <a:srgbClr val="000000"/>
                </a:solidFill>
                <a:latin typeface="Arial"/>
                <a:cs typeface="Arial"/>
              </a:endParaRPr>
            </a:p>
          </p:txBody>
        </p:sp>
        <p:sp>
          <p:nvSpPr>
            <p:cNvPr id="67" name="Subtitle 3"/>
            <p:cNvSpPr>
              <a:spLocks/>
            </p:cNvSpPr>
            <p:nvPr/>
          </p:nvSpPr>
          <p:spPr bwMode="auto">
            <a:xfrm>
              <a:off x="2867324" y="1981554"/>
              <a:ext cx="728471" cy="606546"/>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800" dirty="0" smtClean="0">
                  <a:solidFill>
                    <a:srgbClr val="000000"/>
                  </a:solidFill>
                  <a:latin typeface="Arial" pitchFamily="-106" charset="0"/>
                </a:rPr>
                <a:t>Yes</a:t>
              </a:r>
              <a:endParaRPr lang="en-US" sz="1800" dirty="0">
                <a:solidFill>
                  <a:srgbClr val="000000"/>
                </a:solidFill>
                <a:latin typeface="Arial" pitchFamily="-112" charset="0"/>
              </a:endParaRPr>
            </a:p>
          </p:txBody>
        </p:sp>
        <p:sp>
          <p:nvSpPr>
            <p:cNvPr id="68" name="Subtitle 3"/>
            <p:cNvSpPr>
              <a:spLocks/>
            </p:cNvSpPr>
            <p:nvPr/>
          </p:nvSpPr>
          <p:spPr bwMode="auto">
            <a:xfrm>
              <a:off x="2867324" y="4909706"/>
              <a:ext cx="728471" cy="606546"/>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800" dirty="0" smtClean="0">
                  <a:solidFill>
                    <a:srgbClr val="000000"/>
                  </a:solidFill>
                  <a:latin typeface="Arial" pitchFamily="-106" charset="0"/>
                </a:rPr>
                <a:t>No</a:t>
              </a:r>
              <a:endParaRPr lang="en-US" sz="1800" dirty="0">
                <a:solidFill>
                  <a:srgbClr val="000000"/>
                </a:solidFill>
                <a:latin typeface="Arial" pitchFamily="-112" charset="0"/>
              </a:endParaRPr>
            </a:p>
          </p:txBody>
        </p:sp>
        <p:sp>
          <p:nvSpPr>
            <p:cNvPr id="69" name="Subtitle 3"/>
            <p:cNvSpPr>
              <a:spLocks/>
            </p:cNvSpPr>
            <p:nvPr/>
          </p:nvSpPr>
          <p:spPr bwMode="auto">
            <a:xfrm>
              <a:off x="269668" y="2900685"/>
              <a:ext cx="1271016" cy="1539240"/>
            </a:xfrm>
            <a:prstGeom prst="rect">
              <a:avLst/>
            </a:prstGeom>
            <a:solidFill>
              <a:schemeClr val="bg1">
                <a:lumMod val="75000"/>
              </a:schemeClr>
            </a:solidFill>
            <a:ln w="15875" cap="flat" cmpd="sng" algn="ctr">
              <a:solidFill>
                <a:schemeClr val="tx1"/>
              </a:solidFill>
              <a:prstDash val="solid"/>
              <a:miter lim="800000"/>
              <a:headEnd type="none" w="med" len="med"/>
              <a:tailEnd type="none" w="med" len="med"/>
            </a:ln>
            <a:effectLst>
              <a:outerShdw blurRad="50800" dist="38100" dir="2700000">
                <a:srgbClr val="000000">
                  <a:alpha val="43000"/>
                </a:srgbClr>
              </a:outerShdw>
            </a:effectLst>
            <a:scene3d>
              <a:camera prst="orthographicFront"/>
              <a:lightRig rig="threePt" dir="t"/>
            </a:scene3d>
            <a:sp3d>
              <a:bevelT/>
            </a:sp3d>
          </p:spPr>
          <p:txBody>
            <a:bodyPr anchor="ctr">
              <a:prstTxWarp prst="textNoShape">
                <a:avLst/>
              </a:prstTxWarp>
            </a:bodyPr>
            <a:lstStyle/>
            <a:p>
              <a:pPr marL="342900" indent="-342900" algn="ctr" defTabSz="457200">
                <a:lnSpc>
                  <a:spcPct val="90000"/>
                </a:lnSpc>
                <a:spcBef>
                  <a:spcPct val="20000"/>
                </a:spcBef>
                <a:buClr>
                  <a:srgbClr val="7592A4"/>
                </a:buClr>
              </a:pPr>
              <a:r>
                <a:rPr lang="en-US" sz="1800" b="1" dirty="0" smtClean="0">
                  <a:latin typeface="Arial" pitchFamily="-106" charset="0"/>
                </a:rPr>
                <a:t>Week 12</a:t>
              </a:r>
              <a:br>
                <a:rPr lang="en-US" sz="1800" b="1" dirty="0" smtClean="0">
                  <a:latin typeface="Arial" pitchFamily="-106" charset="0"/>
                </a:rPr>
              </a:br>
              <a:endParaRPr lang="en-US" sz="1800" b="1" dirty="0" smtClean="0">
                <a:latin typeface="Arial" pitchFamily="-106" charset="0"/>
              </a:endParaRPr>
            </a:p>
            <a:p>
              <a:pPr marL="342900" indent="-342900" algn="ctr" defTabSz="457200">
                <a:lnSpc>
                  <a:spcPct val="90000"/>
                </a:lnSpc>
                <a:spcBef>
                  <a:spcPct val="20000"/>
                </a:spcBef>
                <a:buClr>
                  <a:srgbClr val="7592A4"/>
                </a:buClr>
              </a:pPr>
              <a:r>
                <a:rPr lang="en-US" sz="1800" dirty="0" smtClean="0">
                  <a:latin typeface="Arial" pitchFamily="-106" charset="0"/>
                </a:rPr>
                <a:t>HCV RNA</a:t>
              </a:r>
            </a:p>
            <a:p>
              <a:pPr marL="342900" indent="-342900" algn="ctr" defTabSz="457200">
                <a:lnSpc>
                  <a:spcPct val="90000"/>
                </a:lnSpc>
                <a:spcBef>
                  <a:spcPct val="20000"/>
                </a:spcBef>
                <a:buClr>
                  <a:srgbClr val="7592A4"/>
                </a:buClr>
              </a:pPr>
              <a:r>
                <a:rPr lang="en-US" sz="1800" dirty="0" smtClean="0">
                  <a:latin typeface="Arial" pitchFamily="-106" charset="0"/>
                </a:rPr>
                <a:t>(N =</a:t>
              </a:r>
              <a:r>
                <a:rPr lang="en-US" sz="1800" dirty="0">
                  <a:latin typeface="Arial" pitchFamily="-106" charset="0"/>
                </a:rPr>
                <a:t> </a:t>
              </a:r>
              <a:r>
                <a:rPr lang="en-US" sz="1800" dirty="0" smtClean="0">
                  <a:latin typeface="Arial" pitchFamily="-106" charset="0"/>
                </a:rPr>
                <a:t>106)</a:t>
              </a:r>
              <a:endParaRPr lang="en-US" sz="1800" dirty="0">
                <a:latin typeface="Arial" pitchFamily="-112" charset="0"/>
              </a:endParaRPr>
            </a:p>
          </p:txBody>
        </p:sp>
        <p:sp>
          <p:nvSpPr>
            <p:cNvPr id="70" name="Rectangle 2"/>
            <p:cNvSpPr>
              <a:spLocks noChangeArrowheads="1"/>
            </p:cNvSpPr>
            <p:nvPr/>
          </p:nvSpPr>
          <p:spPr bwMode="auto">
            <a:xfrm>
              <a:off x="7290540" y="5139617"/>
              <a:ext cx="1157224" cy="689356"/>
            </a:xfrm>
            <a:prstGeom prst="rect">
              <a:avLst/>
            </a:prstGeom>
            <a:solidFill>
              <a:srgbClr val="EFD1D1"/>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63</a:t>
              </a: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(100%)</a:t>
              </a:r>
              <a:endParaRPr lang="en-US" sz="1800" dirty="0">
                <a:solidFill>
                  <a:srgbClr val="000000"/>
                </a:solidFill>
                <a:latin typeface="Arial" pitchFamily="-106" charset="0"/>
                <a:ea typeface="Arial" pitchFamily="-106" charset="0"/>
                <a:cs typeface="Arial" pitchFamily="-106" charset="0"/>
              </a:endParaRPr>
            </a:p>
          </p:txBody>
        </p:sp>
        <p:sp>
          <p:nvSpPr>
            <p:cNvPr id="71" name="Rectangle 2"/>
            <p:cNvSpPr>
              <a:spLocks noChangeArrowheads="1"/>
            </p:cNvSpPr>
            <p:nvPr/>
          </p:nvSpPr>
          <p:spPr bwMode="auto">
            <a:xfrm>
              <a:off x="7290540" y="4115151"/>
              <a:ext cx="1157224" cy="689356"/>
            </a:xfrm>
            <a:prstGeom prst="rect">
              <a:avLst/>
            </a:prstGeom>
            <a:solidFill>
              <a:schemeClr val="accent2">
                <a:lumMod val="60000"/>
                <a:lumOff val="40000"/>
              </a:schemeClr>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0</a:t>
              </a: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(0%)</a:t>
              </a:r>
              <a:endParaRPr lang="en-US" sz="1800" dirty="0">
                <a:solidFill>
                  <a:srgbClr val="000000"/>
                </a:solidFill>
                <a:latin typeface="Arial" pitchFamily="-106" charset="0"/>
                <a:ea typeface="Arial" pitchFamily="-106" charset="0"/>
                <a:cs typeface="Arial" pitchFamily="-106" charset="0"/>
              </a:endParaRPr>
            </a:p>
          </p:txBody>
        </p:sp>
        <p:sp>
          <p:nvSpPr>
            <p:cNvPr id="30" name="Subtitle 3"/>
            <p:cNvSpPr>
              <a:spLocks/>
            </p:cNvSpPr>
            <p:nvPr/>
          </p:nvSpPr>
          <p:spPr bwMode="auto">
            <a:xfrm>
              <a:off x="5351083" y="2581439"/>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chemeClr val="accent6"/>
                  </a:solidFill>
                  <a:latin typeface="Arial" pitchFamily="-106" charset="0"/>
                </a:rPr>
                <a:t>No SVR</a:t>
              </a:r>
              <a:endParaRPr lang="en-US" sz="1600" b="1" dirty="0">
                <a:solidFill>
                  <a:schemeClr val="accent6"/>
                </a:solidFill>
                <a:latin typeface="Arial" pitchFamily="-112" charset="0"/>
              </a:endParaRPr>
            </a:p>
          </p:txBody>
        </p:sp>
        <p:sp>
          <p:nvSpPr>
            <p:cNvPr id="31" name="Subtitle 3"/>
            <p:cNvSpPr>
              <a:spLocks/>
            </p:cNvSpPr>
            <p:nvPr/>
          </p:nvSpPr>
          <p:spPr bwMode="auto">
            <a:xfrm>
              <a:off x="5351083" y="4066226"/>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rgbClr val="008000"/>
                  </a:solidFill>
                  <a:latin typeface="Arial" pitchFamily="-106" charset="0"/>
                </a:rPr>
                <a:t>SVR</a:t>
              </a:r>
              <a:endParaRPr lang="en-US" sz="1600" b="1" dirty="0">
                <a:solidFill>
                  <a:srgbClr val="008000"/>
                </a:solidFill>
                <a:latin typeface="Arial" pitchFamily="-112" charset="0"/>
              </a:endParaRPr>
            </a:p>
          </p:txBody>
        </p:sp>
        <p:sp>
          <p:nvSpPr>
            <p:cNvPr id="32" name="Subtitle 3"/>
            <p:cNvSpPr>
              <a:spLocks/>
            </p:cNvSpPr>
            <p:nvPr/>
          </p:nvSpPr>
          <p:spPr bwMode="auto">
            <a:xfrm>
              <a:off x="5351083" y="5108635"/>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chemeClr val="accent6"/>
                  </a:solidFill>
                  <a:latin typeface="Arial" pitchFamily="-106" charset="0"/>
                </a:rPr>
                <a:t>No SVR</a:t>
              </a:r>
              <a:endParaRPr lang="en-US" sz="1600" b="1" dirty="0">
                <a:solidFill>
                  <a:schemeClr val="accent6"/>
                </a:solidFill>
                <a:latin typeface="Arial" pitchFamily="-112" charset="0"/>
              </a:endParaRPr>
            </a:p>
          </p:txBody>
        </p:sp>
      </p:grpSp>
      <p:sp>
        <p:nvSpPr>
          <p:cNvPr id="7" name="Content Placeholder 6"/>
          <p:cNvSpPr>
            <a:spLocks noGrp="1"/>
          </p:cNvSpPr>
          <p:nvPr>
            <p:ph sz="quarter" idx="13"/>
          </p:nvPr>
        </p:nvSpPr>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a:t>
            </a:r>
            <a:endParaRPr lang="en-US" dirty="0"/>
          </a:p>
        </p:txBody>
      </p:sp>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alfa-2a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IFN alfa-2a + RBV in HCV &amp;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a:solidFill>
                  <a:srgbClr val="FFFFFF"/>
                </a:solidFill>
                <a:latin typeface="Arial" pitchFamily="-106" charset="0"/>
              </a:rPr>
              <a:t>ACTG </a:t>
            </a:r>
            <a:r>
              <a:rPr lang="en-US" sz="2400" dirty="0" smtClean="0">
                <a:solidFill>
                  <a:srgbClr val="FFFFFF"/>
                </a:solidFill>
                <a:latin typeface="Arial" pitchFamily="-106" charset="0"/>
              </a:rPr>
              <a:t>5071: </a:t>
            </a:r>
            <a:r>
              <a:rPr lang="en-US" sz="2400" dirty="0" smtClean="0">
                <a:solidFill>
                  <a:srgbClr val="FFFFFF"/>
                </a:solidFill>
                <a:latin typeface="Arial" pitchFamily="-112" charset="0"/>
                <a:cs typeface="ＭＳ Ｐゴシック" pitchFamily="-112" charset="-128"/>
              </a:rPr>
              <a:t>Predictive Value of Early Virologic Response</a:t>
            </a:r>
            <a:endParaRPr lang="en-US" sz="2400" dirty="0">
              <a:solidFill>
                <a:srgbClr val="FFFFFF"/>
              </a:solidFill>
            </a:endParaRPr>
          </a:p>
        </p:txBody>
      </p:sp>
    </p:spTree>
    <p:extLst>
      <p:ext uri="{BB962C8B-B14F-4D97-AF65-F5344CB8AC3E}">
        <p14:creationId xmlns:p14="http://schemas.microsoft.com/office/powerpoint/2010/main" val="315082711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a:prstGeom prst="rect">
            <a:avLst/>
          </a:prstGeom>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a:t>
            </a:r>
            <a:r>
              <a:rPr lang="en-US" dirty="0" smtClean="0">
                <a:latin typeface="Arial" pitchFamily="-106" charset="0"/>
              </a:rPr>
              <a:t>.</a:t>
            </a:r>
            <a:endParaRPr lang="en-US" dirty="0"/>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latin typeface="Arial" pitchFamily="-106" charset="0"/>
              </a:rPr>
              <a:t>PEG alfa-2a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IFN alfa-2a + RBV in HCV &amp;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a:solidFill>
                  <a:srgbClr val="FFFFFF"/>
                </a:solidFill>
                <a:latin typeface="Arial" pitchFamily="-106" charset="0"/>
              </a:rPr>
              <a:t>ACTG </a:t>
            </a:r>
            <a:r>
              <a:rPr lang="en-US" sz="2400" dirty="0" smtClean="0">
                <a:solidFill>
                  <a:srgbClr val="FFFFFF"/>
                </a:solidFill>
                <a:latin typeface="Arial" pitchFamily="-106" charset="0"/>
              </a:rPr>
              <a:t>5071 </a:t>
            </a:r>
            <a:r>
              <a:rPr lang="en-US" sz="2400" dirty="0">
                <a:solidFill>
                  <a:srgbClr val="FFFFFF"/>
                </a:solidFill>
                <a:latin typeface="Arial" pitchFamily="-106" charset="0"/>
              </a:rPr>
              <a:t>Study: </a:t>
            </a:r>
            <a:r>
              <a:rPr lang="en-US" sz="2400" dirty="0" smtClean="0">
                <a:solidFill>
                  <a:srgbClr val="F3F3F3"/>
                </a:solidFill>
                <a:latin typeface="Arial" pitchFamily="-106" charset="0"/>
              </a:rPr>
              <a:t>Conclusions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3465828599"/>
              </p:ext>
            </p:extLst>
          </p:nvPr>
        </p:nvGraphicFramePr>
        <p:xfrm>
          <a:off x="0" y="2362200"/>
          <a:ext cx="9144000" cy="2854960"/>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2800"/>
                        </a:lnSpc>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dirty="0" smtClean="0">
                          <a:solidFill>
                            <a:schemeClr val="tx1"/>
                          </a:solidFill>
                          <a:latin typeface="Arial"/>
                          <a:cs typeface="Arial"/>
                        </a:rPr>
                        <a:t>“</a:t>
                      </a:r>
                      <a:r>
                        <a:rPr lang="en-US" sz="2000" b="0" i="0" u="none" strike="noStrike" kern="1200" baseline="0" dirty="0" smtClean="0">
                          <a:solidFill>
                            <a:schemeClr val="tx1"/>
                          </a:solidFill>
                          <a:latin typeface="Arial"/>
                          <a:ea typeface="+mn-ea"/>
                          <a:cs typeface="Arial"/>
                        </a:rPr>
                        <a:t>In persons infected with HIV, the combination of peginterferon and ribavirin is superior to the combination of interferon and ribavirin in the treatment of chronic hepatitis C. These regimens may provide clinical benefit even in the absence of virologic clearance. The marked discrepancy in the rates of sustained virologic response between HCV genotypes indicates that strategies are needed to improve the outcome in persons infected with HCV genotype 1</a:t>
                      </a:r>
                      <a:r>
                        <a:rPr lang="en-US" sz="2000" b="0" dirty="0" smtClean="0">
                          <a:solidFill>
                            <a:schemeClr val="tx1"/>
                          </a:solidFill>
                          <a:latin typeface="Arial"/>
                          <a:cs typeface="Arial"/>
                        </a:rPr>
                        <a:t>.”</a:t>
                      </a:r>
                      <a:endParaRPr lang="en-US" sz="2000" b="0" dirty="0">
                        <a:solidFill>
                          <a:schemeClr val="tx1"/>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250691277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Rectangle 2"/>
          <p:cNvSpPr/>
          <p:nvPr/>
        </p:nvSpPr>
        <p:spPr>
          <a:xfrm>
            <a:off x="369660" y="1295400"/>
            <a:ext cx="8432465" cy="4382993"/>
          </a:xfrm>
          <a:prstGeom prst="rect">
            <a:avLst/>
          </a:prstGeom>
          <a:solidFill>
            <a:schemeClr val="tx1">
              <a:alpha val="50000"/>
            </a:schemeClr>
          </a:solidFill>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lnSpc>
                <a:spcPts val="2800"/>
              </a:lnSpc>
              <a:spcBef>
                <a:spcPts val="600"/>
              </a:spcBef>
            </a:pPr>
            <a:r>
              <a:rPr lang="en-US" dirty="0" smtClean="0"/>
              <a:t>This slide deck is from the University of Washington’s </a:t>
            </a:r>
            <a:r>
              <a:rPr lang="en-US" i="1" dirty="0" smtClean="0"/>
              <a:t>Hepatitis C Online </a:t>
            </a:r>
            <a:r>
              <a:rPr lang="en-US" dirty="0" smtClean="0"/>
              <a:t>and </a:t>
            </a:r>
            <a:r>
              <a:rPr lang="en-US" i="1" dirty="0" smtClean="0"/>
              <a:t>Hepatitis Web Study</a:t>
            </a:r>
            <a:r>
              <a:rPr lang="en-US" dirty="0" smtClean="0"/>
              <a:t> projects. </a:t>
            </a:r>
            <a:br>
              <a:rPr lang="en-US" dirty="0" smtClean="0"/>
            </a:br>
            <a:endParaRPr lang="en-US" sz="2000" dirty="0" smtClean="0"/>
          </a:p>
          <a:p>
            <a:pPr algn="ctr">
              <a:lnSpc>
                <a:spcPts val="2800"/>
              </a:lnSpc>
              <a:spcBef>
                <a:spcPts val="600"/>
              </a:spcBef>
            </a:pPr>
            <a:r>
              <a:rPr lang="en-US" sz="2000" dirty="0" smtClean="0">
                <a:solidFill>
                  <a:schemeClr val="accent5">
                    <a:lumMod val="20000"/>
                    <a:lumOff val="80000"/>
                  </a:schemeClr>
                </a:solidFill>
              </a:rPr>
              <a:t>Hepatitis C Online</a:t>
            </a:r>
            <a:br>
              <a:rPr lang="en-US" sz="2000" dirty="0" smtClean="0">
                <a:solidFill>
                  <a:schemeClr val="accent5">
                    <a:lumMod val="20000"/>
                    <a:lumOff val="80000"/>
                  </a:schemeClr>
                </a:solidFill>
              </a:rPr>
            </a:br>
            <a:r>
              <a:rPr lang="en-US" sz="2000" dirty="0" smtClean="0">
                <a:solidFill>
                  <a:srgbClr val="FCF5E6"/>
                </a:solidFill>
                <a:hlinkClick r:id="rId2"/>
              </a:rPr>
              <a:t>www.hepatitisc.uw.edu</a:t>
            </a:r>
            <a:endParaRPr lang="en-US" sz="2000" dirty="0" smtClean="0">
              <a:solidFill>
                <a:srgbClr val="FCF5E6"/>
              </a:solidFill>
            </a:endParaRPr>
          </a:p>
          <a:p>
            <a:pPr algn="ctr">
              <a:lnSpc>
                <a:spcPts val="2800"/>
              </a:lnSpc>
              <a:spcBef>
                <a:spcPts val="600"/>
              </a:spcBef>
            </a:pPr>
            <a:endParaRPr lang="en-US" sz="2000" dirty="0">
              <a:solidFill>
                <a:schemeClr val="accent5">
                  <a:lumMod val="20000"/>
                  <a:lumOff val="80000"/>
                </a:schemeClr>
              </a:solidFill>
            </a:endParaRPr>
          </a:p>
          <a:p>
            <a:pPr algn="ctr">
              <a:lnSpc>
                <a:spcPts val="2800"/>
              </a:lnSpc>
              <a:spcBef>
                <a:spcPts val="600"/>
              </a:spcBef>
            </a:pPr>
            <a:r>
              <a:rPr lang="en-US" sz="2000" dirty="0" smtClean="0">
                <a:solidFill>
                  <a:schemeClr val="accent5">
                    <a:lumMod val="20000"/>
                    <a:lumOff val="80000"/>
                  </a:schemeClr>
                </a:solidFill>
              </a:rPr>
              <a:t>Hepatitis </a:t>
            </a:r>
            <a:r>
              <a:rPr lang="en-US" sz="2000" dirty="0">
                <a:solidFill>
                  <a:schemeClr val="accent5">
                    <a:lumMod val="20000"/>
                    <a:lumOff val="80000"/>
                  </a:schemeClr>
                </a:solidFill>
              </a:rPr>
              <a:t>Web </a:t>
            </a:r>
            <a:r>
              <a:rPr lang="en-US" sz="2000" dirty="0" smtClean="0">
                <a:solidFill>
                  <a:schemeClr val="accent5">
                    <a:lumMod val="20000"/>
                    <a:lumOff val="80000"/>
                  </a:schemeClr>
                </a:solidFill>
              </a:rPr>
              <a:t>Study</a:t>
            </a:r>
            <a:br>
              <a:rPr lang="en-US" sz="2000" dirty="0" smtClean="0">
                <a:solidFill>
                  <a:schemeClr val="accent5">
                    <a:lumMod val="20000"/>
                    <a:lumOff val="80000"/>
                  </a:schemeClr>
                </a:solidFill>
              </a:rPr>
            </a:br>
            <a:r>
              <a:rPr lang="en-US" sz="2000" dirty="0" smtClean="0">
                <a:solidFill>
                  <a:schemeClr val="accent5">
                    <a:lumMod val="20000"/>
                    <a:lumOff val="80000"/>
                  </a:schemeClr>
                </a:solidFill>
                <a:hlinkClick r:id="rId3"/>
              </a:rPr>
              <a:t>http</a:t>
            </a:r>
            <a:r>
              <a:rPr lang="en-US" sz="2000" dirty="0">
                <a:solidFill>
                  <a:schemeClr val="accent5">
                    <a:lumMod val="20000"/>
                    <a:lumOff val="80000"/>
                  </a:schemeClr>
                </a:solidFill>
                <a:hlinkClick r:id="rId3"/>
              </a:rPr>
              <a:t>://depts.washington.edu/hepstudy</a:t>
            </a:r>
            <a:r>
              <a:rPr lang="en-US" sz="2000" dirty="0" smtClean="0">
                <a:solidFill>
                  <a:schemeClr val="accent5">
                    <a:lumMod val="20000"/>
                    <a:lumOff val="80000"/>
                  </a:schemeClr>
                </a:solidFill>
                <a:hlinkClick r:id="rId3"/>
              </a:rPr>
              <a:t>/</a:t>
            </a:r>
            <a:endParaRPr lang="en-US" sz="2000" dirty="0" smtClean="0">
              <a:solidFill>
                <a:schemeClr val="accent5">
                  <a:lumMod val="20000"/>
                  <a:lumOff val="80000"/>
                </a:schemeClr>
              </a:solidFill>
            </a:endParaRPr>
          </a:p>
          <a:p>
            <a:pPr algn="ctr">
              <a:lnSpc>
                <a:spcPts val="2800"/>
              </a:lnSpc>
              <a:spcBef>
                <a:spcPts val="600"/>
              </a:spcBef>
            </a:pPr>
            <a:endParaRPr lang="en-US" sz="2000" dirty="0" smtClean="0">
              <a:solidFill>
                <a:schemeClr val="accent5">
                  <a:lumMod val="20000"/>
                  <a:lumOff val="80000"/>
                </a:schemeClr>
              </a:solidFill>
            </a:endParaRPr>
          </a:p>
          <a:p>
            <a:pPr algn="ctr">
              <a:lnSpc>
                <a:spcPts val="2800"/>
              </a:lnSpc>
              <a:spcBef>
                <a:spcPts val="600"/>
              </a:spcBef>
            </a:pPr>
            <a:r>
              <a:rPr lang="en-US" sz="1800" dirty="0" smtClean="0">
                <a:solidFill>
                  <a:schemeClr val="bg1"/>
                </a:solidFill>
              </a:rPr>
              <a:t>Funded </a:t>
            </a:r>
            <a:r>
              <a:rPr lang="en-US" sz="1800" dirty="0">
                <a:solidFill>
                  <a:schemeClr val="bg1"/>
                </a:solidFill>
              </a:rPr>
              <a:t>by a grant from  the Centers for Disease Control and Prevention</a:t>
            </a:r>
            <a:r>
              <a:rPr lang="en-US" sz="1800" dirty="0">
                <a:solidFill>
                  <a:schemeClr val="accent5">
                    <a:lumMod val="20000"/>
                    <a:lumOff val="80000"/>
                  </a:schemeClr>
                </a:solidFill>
              </a:rPr>
              <a:t>. </a:t>
            </a:r>
            <a:endParaRPr lang="en-US" sz="1800" dirty="0" smtClean="0">
              <a:solidFill>
                <a:schemeClr val="accent5">
                  <a:lumMod val="20000"/>
                  <a:lumOff val="80000"/>
                </a:schemeClr>
              </a:solidFill>
            </a:endParaRPr>
          </a:p>
        </p:txBody>
      </p:sp>
    </p:spTree>
    <p:extLst>
      <p:ext uri="{BB962C8B-B14F-4D97-AF65-F5344CB8AC3E}">
        <p14:creationId xmlns:p14="http://schemas.microsoft.com/office/powerpoint/2010/main" val="48567732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54034</TotalTime>
  <Words>404</Words>
  <Application>Microsoft Office PowerPoint</Application>
  <PresentationFormat>On-screen Show (4:3)</PresentationFormat>
  <Paragraphs>72</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Ｐゴシック</vt:lpstr>
      <vt:lpstr>Arial</vt:lpstr>
      <vt:lpstr>Geneva</vt:lpstr>
      <vt:lpstr>Myriad Pro</vt:lpstr>
      <vt:lpstr>Times New Roman</vt:lpstr>
      <vt:lpstr>AETC_Master_Template_061510</vt:lpstr>
      <vt:lpstr>Peginterferon alfa-2a + RBV versus Interferon alfa-2a + RBV  ACTG 5071</vt:lpstr>
      <vt:lpstr>PEG alfa-2a + RBV versus IFN alfa-2a + RBV in HCV &amp; HIV  ACTG 5071 Study: Features</vt:lpstr>
      <vt:lpstr>PEG alfa-2a + RBV versus IFN alfa-2a + RBV in HCV &amp; HIV  ACTG 5071 Study: Design</vt:lpstr>
      <vt:lpstr>PEG alfa-2a + RBV versus IFN alfa-2a + RBV in HCV &amp; HIV  ACTG 5071 Study: Results</vt:lpstr>
      <vt:lpstr>PEG alfa-2a + RBV versus IFN alfa-2a + RBV in HCV &amp; HIV  ACTG 5071 Study: Results</vt:lpstr>
      <vt:lpstr>PEG alfa-2a + RBV versus IFN alfa-2a + RBV in HCV &amp; HIV  ACTG 5071: Predictive Value of Early Virologic Response</vt:lpstr>
      <vt:lpstr>PEG alfa-2a + RBV versus IFN alfa-2a + RBV in HCV &amp; HIV  ACTG 5071 Study: Conclusions</vt:lpstr>
      <vt:lpstr>PowerPoint Presentation</vt:lpstr>
    </vt:vector>
  </TitlesOfParts>
  <Company>HMC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Kent Unruh</cp:lastModifiedBy>
  <cp:revision>2512</cp:revision>
  <cp:lastPrinted>2011-04-18T21:48:04Z</cp:lastPrinted>
  <dcterms:created xsi:type="dcterms:W3CDTF">2014-02-13T16:46:47Z</dcterms:created>
  <dcterms:modified xsi:type="dcterms:W3CDTF">2014-02-15T00:50:57Z</dcterms:modified>
</cp:coreProperties>
</file>