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11" r:id="rId2"/>
    <p:sldId id="613" r:id="rId3"/>
    <p:sldId id="614" r:id="rId4"/>
    <p:sldId id="617" r:id="rId5"/>
    <p:sldId id="615" r:id="rId6"/>
    <p:sldId id="624" r:id="rId7"/>
    <p:sldId id="616" r:id="rId8"/>
    <p:sldId id="631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3EE"/>
    <a:srgbClr val="EEEEF2"/>
    <a:srgbClr val="454545"/>
    <a:srgbClr val="725D30"/>
    <a:srgbClr val="D8BC97"/>
    <a:srgbClr val="CBAF8C"/>
    <a:srgbClr val="E29F78"/>
    <a:srgbClr val="C77858"/>
    <a:srgbClr val="B59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1140" y="108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001"/>
          <c:y val="2.6685198054204301E-2"/>
          <c:w val="0.85971223021582699"/>
          <c:h val="0.86501299568269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+ Ribavirin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Response-24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Peginterferon + Placebo</c:v>
                </c:pt>
              </c:strCache>
            </c:strRef>
          </c:tx>
          <c:spPr>
            <a:solidFill>
              <a:srgbClr val="85628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Response-24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31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Interferon + Ribavirin</c:v>
                </c:pt>
              </c:strCache>
            </c:strRef>
          </c:tx>
          <c:spPr>
            <a:solidFill>
              <a:srgbClr val="A6714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Response-24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14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766800"/>
        <c:axId val="301767360"/>
      </c:barChart>
      <c:catAx>
        <c:axId val="3017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3017673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767360"/>
        <c:scaling>
          <c:orientation val="minMax"/>
          <c:max val="8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Patients (%)</a:t>
                </a:r>
              </a:p>
            </c:rich>
          </c:tx>
          <c:layout>
            <c:manualLayout>
              <c:xMode val="edge"/>
              <c:yMode val="edge"/>
              <c:x val="9.8102655611984908E-3"/>
              <c:y val="0.33228674768676802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01766800"/>
        <c:crosses val="autoZero"/>
        <c:crossBetween val="between"/>
        <c:maj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1798522816202806"/>
          <c:y val="4.5747490851778698E-2"/>
          <c:w val="0.35761948457794401"/>
          <c:h val="0.251077857473814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001"/>
          <c:y val="2.6685198054204301E-2"/>
          <c:w val="0.85971223021582699"/>
          <c:h val="0.86501299568269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+ Ribavirin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1</c:v>
                </c:pt>
                <c:pt idx="2">
                  <c:v>Genotype 2 or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40</c:v>
                </c:pt>
                <c:pt idx="1">
                  <c:v>29</c:v>
                </c:pt>
                <c:pt idx="2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Peginterferon + Placebo</c:v>
                </c:pt>
              </c:strCache>
            </c:strRef>
          </c:tx>
          <c:spPr>
            <a:solidFill>
              <a:srgbClr val="85628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1</c:v>
                </c:pt>
                <c:pt idx="2">
                  <c:v>Genotype 2 or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</c:v>
                </c:pt>
                <c:pt idx="1">
                  <c:v>14</c:v>
                </c:pt>
                <c:pt idx="2">
                  <c:v>36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Interferon + Ribavirin</c:v>
                </c:pt>
              </c:strCache>
            </c:strRef>
          </c:tx>
          <c:spPr>
            <a:solidFill>
              <a:srgbClr val="A6714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1</c:v>
                </c:pt>
                <c:pt idx="2">
                  <c:v>Genotype 2 or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9582176"/>
        <c:axId val="177118240"/>
      </c:barChart>
      <c:catAx>
        <c:axId val="29958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771182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711824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Patients with SVR  </a:t>
                </a:r>
                <a:r>
                  <a:rPr lang="en-US" b="1" dirty="0"/>
                  <a:t>(%)</a:t>
                </a:r>
              </a:p>
            </c:rich>
          </c:tx>
          <c:layout>
            <c:manualLayout>
              <c:xMode val="edge"/>
              <c:yMode val="edge"/>
              <c:x val="9.8102579608916798E-3"/>
              <c:y val="0.21355601301728999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99582176"/>
        <c:crosses val="autoZero"/>
        <c:crossBetween val="between"/>
        <c:maj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1604946583855702"/>
          <c:y val="4.2851618222746003E-2"/>
          <c:w val="0.35761948457794401"/>
          <c:h val="0.210535640667355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21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2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61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33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771525"/>
            <a:ext cx="5143500" cy="3857625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325"/>
            <a:ext cx="5029200" cy="4629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19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206732104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-106" charset="0"/>
              </a:rPr>
              <a:t>PEG alfa-2a + </a:t>
            </a:r>
            <a:r>
              <a:rPr lang="en-US" sz="2400" dirty="0">
                <a:latin typeface="Arial" pitchFamily="-106" charset="0"/>
              </a:rPr>
              <a:t>RBV </a:t>
            </a:r>
            <a:r>
              <a:rPr lang="en-US" sz="2400" i="1" dirty="0" smtClean="0">
                <a:latin typeface="Arial" pitchFamily="-106" charset="0"/>
              </a:rPr>
              <a:t>versus</a:t>
            </a:r>
            <a:r>
              <a:rPr lang="en-US" sz="2400" dirty="0" smtClean="0">
                <a:latin typeface="Arial" pitchFamily="-106" charset="0"/>
              </a:rPr>
              <a:t> </a:t>
            </a:r>
            <a:r>
              <a:rPr lang="en-US" sz="2400" dirty="0">
                <a:latin typeface="Arial" pitchFamily="-106" charset="0"/>
              </a:rPr>
              <a:t>PEG alfa-</a:t>
            </a:r>
            <a:r>
              <a:rPr lang="en-US" sz="2400" dirty="0" smtClean="0">
                <a:latin typeface="Arial" pitchFamily="-106" charset="0"/>
              </a:rPr>
              <a:t>2a </a:t>
            </a:r>
            <a:r>
              <a:rPr lang="en-US" sz="2400" i="1" dirty="0" smtClean="0">
                <a:latin typeface="Arial" pitchFamily="-106" charset="0"/>
              </a:rPr>
              <a:t>versus</a:t>
            </a:r>
            <a:r>
              <a:rPr lang="en-US" sz="2400" dirty="0" smtClean="0">
                <a:latin typeface="Arial" pitchFamily="-106" charset="0"/>
              </a:rPr>
              <a:t> INF + RBV 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dirty="0" smtClean="0">
                <a:latin typeface="Arial" pitchFamily="-106" charset="0"/>
              </a:rPr>
              <a:t>APRICOT STUDY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 and HIV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-106" charset="0"/>
              </a:rPr>
              <a:t>Torriani</a:t>
            </a:r>
            <a:r>
              <a:rPr lang="en-US" sz="1400" dirty="0" smtClean="0">
                <a:latin typeface="Arial" pitchFamily="-106" charset="0"/>
              </a:rPr>
              <a:t> FJ, </a:t>
            </a:r>
            <a:r>
              <a:rPr lang="en-US" sz="1400" dirty="0">
                <a:latin typeface="Arial" pitchFamily="-106" charset="0"/>
              </a:rPr>
              <a:t>et. al. N </a:t>
            </a:r>
            <a:r>
              <a:rPr lang="en-US" sz="1400" dirty="0" err="1">
                <a:latin typeface="Arial" pitchFamily="-106" charset="0"/>
              </a:rPr>
              <a:t>Engl</a:t>
            </a:r>
            <a:r>
              <a:rPr lang="en-US" sz="1400" dirty="0">
                <a:latin typeface="Arial" pitchFamily="-106" charset="0"/>
              </a:rPr>
              <a:t> J Med. </a:t>
            </a:r>
            <a:r>
              <a:rPr lang="en-US" sz="1400" dirty="0" smtClean="0">
                <a:latin typeface="Arial" pitchFamily="-106" charset="0"/>
              </a:rPr>
              <a:t>2004;351:438-50. 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623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 </a:t>
            </a:r>
            <a:r>
              <a:rPr lang="en-US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INF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RBV in HCV &amp; HIV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APRICOT Study: Features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b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R</a:t>
            </a:r>
            <a:r>
              <a:rPr lang="en-US" sz="2000" dirty="0" smtClean="0">
                <a:latin typeface="Arial" pitchFamily="-106" charset="0"/>
              </a:rPr>
              <a:t>andomized, placebo-controlled trial</a:t>
            </a:r>
            <a:br>
              <a:rPr lang="en-US" sz="2000" dirty="0" smtClean="0">
                <a:latin typeface="Arial" pitchFamily="-106" charset="0"/>
              </a:rPr>
            </a:br>
            <a:r>
              <a:rPr lang="en-US" sz="2000" dirty="0" smtClean="0">
                <a:latin typeface="Arial" pitchFamily="-106" charset="0"/>
              </a:rPr>
              <a:t>- Conducted at 95 centers in 19 countries in U.S., Canada, &amp; Europe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b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N = </a:t>
            </a:r>
            <a:r>
              <a:rPr lang="en-US" sz="2000" dirty="0" smtClean="0">
                <a:latin typeface="Arial" pitchFamily="-106" charset="0"/>
              </a:rPr>
              <a:t>868 chronically infected with both HCV and HIV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Treatment naïve; </a:t>
            </a:r>
            <a:r>
              <a:rPr lang="en-US" sz="2000" dirty="0" smtClean="0">
                <a:latin typeface="Arial" pitchFamily="-106" charset="0"/>
              </a:rPr>
              <a:t>61% </a:t>
            </a:r>
            <a:r>
              <a:rPr lang="en-US" sz="2000" dirty="0">
                <a:latin typeface="Arial" pitchFamily="-106" charset="0"/>
              </a:rPr>
              <a:t>genotype </a:t>
            </a:r>
            <a:r>
              <a:rPr lang="en-US" sz="2000" dirty="0" smtClean="0">
                <a:latin typeface="Arial" pitchFamily="-106" charset="0"/>
              </a:rPr>
              <a:t>1</a:t>
            </a:r>
            <a:br>
              <a:rPr lang="en-US" sz="2000" dirty="0" smtClean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</a:t>
            </a:r>
            <a:r>
              <a:rPr lang="en-US" sz="2000" dirty="0" smtClean="0">
                <a:latin typeface="Arial" pitchFamily="-106" charset="0"/>
              </a:rPr>
              <a:t>CD4  &gt;200 cells/mm</a:t>
            </a:r>
            <a:r>
              <a:rPr lang="en-US" sz="2000" baseline="30000" dirty="0" smtClean="0">
                <a:latin typeface="Arial" pitchFamily="-106" charset="0"/>
              </a:rPr>
              <a:t>3</a:t>
            </a:r>
            <a:r>
              <a:rPr lang="en-US" sz="2000" dirty="0" smtClean="0">
                <a:latin typeface="Arial" pitchFamily="-106" charset="0"/>
              </a:rPr>
              <a:t> or </a:t>
            </a:r>
            <a:br>
              <a:rPr lang="en-US" sz="2000" dirty="0" smtClean="0">
                <a:latin typeface="Arial" pitchFamily="-106" charset="0"/>
              </a:rPr>
            </a:br>
            <a:r>
              <a:rPr lang="en-US" sz="2000" dirty="0" smtClean="0">
                <a:latin typeface="Arial" pitchFamily="-106" charset="0"/>
              </a:rPr>
              <a:t>  CD4 = 100-</a:t>
            </a:r>
            <a:r>
              <a:rPr lang="en-US" sz="2000" dirty="0">
                <a:latin typeface="Arial" pitchFamily="-106" charset="0"/>
              </a:rPr>
              <a:t>200 cells/</a:t>
            </a:r>
            <a:r>
              <a:rPr lang="en-US" sz="2000" dirty="0" smtClean="0">
                <a:latin typeface="Arial" pitchFamily="-106" charset="0"/>
              </a:rPr>
              <a:t>mm</a:t>
            </a:r>
            <a:r>
              <a:rPr lang="en-US" sz="2000" baseline="30000" dirty="0" smtClean="0">
                <a:latin typeface="Arial" pitchFamily="-106" charset="0"/>
              </a:rPr>
              <a:t>3</a:t>
            </a:r>
            <a:r>
              <a:rPr lang="en-US" sz="2000" dirty="0" smtClean="0">
                <a:latin typeface="Arial" pitchFamily="-106" charset="0"/>
              </a:rPr>
              <a:t> +</a:t>
            </a:r>
            <a:r>
              <a:rPr lang="en-US" sz="2000" dirty="0">
                <a:latin typeface="Arial" pitchFamily="-106" charset="0"/>
              </a:rPr>
              <a:t> </a:t>
            </a:r>
            <a:r>
              <a:rPr lang="en-US" sz="2000" dirty="0" smtClean="0">
                <a:latin typeface="Arial" pitchFamily="-106" charset="0"/>
              </a:rPr>
              <a:t>HIV RNA level &lt;5,000 copies/ml</a:t>
            </a:r>
            <a:endParaRPr lang="en-US" sz="2000" dirty="0">
              <a:latin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(48 Week Treatment)</a:t>
            </a: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Peginterferon alfa-2a 180 µg 1x/week </a:t>
            </a:r>
            <a:r>
              <a:rPr lang="en-US" sz="2000" dirty="0" smtClean="0">
                <a:latin typeface="Arial" pitchFamily="-106" charset="0"/>
              </a:rPr>
              <a:t>+ Ribavirin 800 mg/day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 smtClean="0">
                <a:latin typeface="Arial" pitchFamily="-106" charset="0"/>
              </a:rPr>
              <a:t>- </a:t>
            </a:r>
            <a:r>
              <a:rPr lang="en-US" sz="2000" dirty="0">
                <a:latin typeface="Arial" pitchFamily="-106" charset="0"/>
              </a:rPr>
              <a:t>Peginterferon alfa-2a 180 µg 1x/week + </a:t>
            </a:r>
            <a:r>
              <a:rPr lang="en-US" sz="2000" dirty="0" smtClean="0">
                <a:latin typeface="Arial" pitchFamily="-106" charset="0"/>
              </a:rPr>
              <a:t>Placebo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I</a:t>
            </a:r>
            <a:r>
              <a:rPr lang="en-US" sz="2000" dirty="0" smtClean="0">
                <a:latin typeface="Arial" pitchFamily="-106" charset="0"/>
              </a:rPr>
              <a:t>nterferon </a:t>
            </a:r>
            <a:r>
              <a:rPr lang="en-US" sz="2000" dirty="0">
                <a:latin typeface="Arial" pitchFamily="-106" charset="0"/>
              </a:rPr>
              <a:t>alfa-</a:t>
            </a:r>
            <a:r>
              <a:rPr lang="en-US" sz="2000" dirty="0" smtClean="0">
                <a:latin typeface="Arial" pitchFamily="-106" charset="0"/>
              </a:rPr>
              <a:t>2a: </a:t>
            </a:r>
            <a:r>
              <a:rPr lang="en-US" sz="2000" dirty="0">
                <a:latin typeface="Arial" pitchFamily="-106" charset="0"/>
              </a:rPr>
              <a:t>3 million </a:t>
            </a:r>
            <a:r>
              <a:rPr lang="en-US" sz="2000" dirty="0" smtClean="0">
                <a:latin typeface="Arial" pitchFamily="-106" charset="0"/>
              </a:rPr>
              <a:t>IU </a:t>
            </a:r>
            <a:r>
              <a:rPr lang="en-US" sz="2000" dirty="0">
                <a:latin typeface="Arial" pitchFamily="-106" charset="0"/>
              </a:rPr>
              <a:t>3x/week + </a:t>
            </a:r>
            <a:r>
              <a:rPr lang="en-US" sz="2000" dirty="0" smtClean="0">
                <a:latin typeface="Arial" pitchFamily="-106" charset="0"/>
              </a:rPr>
              <a:t>Ribavirin 800 mg/day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b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Undetectable </a:t>
            </a:r>
            <a:r>
              <a:rPr lang="en-US" sz="2000" dirty="0" smtClean="0">
                <a:latin typeface="Arial" pitchFamily="-106" charset="0"/>
              </a:rPr>
              <a:t>HCV RNA (&lt; 50 IU/ml) </a:t>
            </a:r>
            <a:r>
              <a:rPr lang="en-US" sz="2000" dirty="0">
                <a:latin typeface="Arial" pitchFamily="-106" charset="0"/>
              </a:rPr>
              <a:t>24 weeks after </a:t>
            </a:r>
            <a:r>
              <a:rPr lang="en-US" sz="2000" dirty="0" smtClean="0">
                <a:latin typeface="Arial" pitchFamily="-106" charset="0"/>
              </a:rPr>
              <a:t>stopping Rx</a:t>
            </a:r>
            <a:endParaRPr lang="en-US" sz="2000" dirty="0">
              <a:latin typeface="Arial" pitchFamily="-106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Torriani</a:t>
            </a:r>
            <a:r>
              <a:rPr lang="en-US" dirty="0">
                <a:latin typeface="Arial" pitchFamily="-106" charset="0"/>
              </a:rPr>
              <a:t> FJ,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2004;351:438-50.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16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75600" y="258626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42579" y="2217960"/>
            <a:ext cx="3840265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42579" y="4046760"/>
            <a:ext cx="3840265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alfa-2a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42579" y="3132360"/>
            <a:ext cx="3840265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Placebo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2234755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644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7261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96398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4478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01301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918702" y="1498600"/>
            <a:ext cx="1189038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Torriani</a:t>
            </a:r>
            <a:r>
              <a:rPr lang="en-US" dirty="0">
                <a:latin typeface="Arial" pitchFamily="-106" charset="0"/>
              </a:rPr>
              <a:t> FJ,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2004;351:438-50.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PEG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INF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RBV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in HCV &amp;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APRICOT Study: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-12330" y="5181600"/>
            <a:ext cx="9180577" cy="1051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alfa-2a 180 µg 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Interferon </a:t>
            </a:r>
            <a:r>
              <a:rPr lang="en-US" sz="1400" dirty="0">
                <a:latin typeface="Arial" pitchFamily="-106" charset="0"/>
              </a:rPr>
              <a:t>alfa-</a:t>
            </a:r>
            <a:r>
              <a:rPr lang="en-US" sz="1400" dirty="0" smtClean="0">
                <a:latin typeface="Arial" pitchFamily="-106" charset="0"/>
              </a:rPr>
              <a:t>2a </a:t>
            </a:r>
            <a:r>
              <a:rPr lang="en-US" sz="1400" dirty="0">
                <a:latin typeface="Arial" pitchFamily="-106" charset="0"/>
              </a:rPr>
              <a:t>3 million </a:t>
            </a:r>
            <a:r>
              <a:rPr lang="en-US" sz="1400" dirty="0" smtClean="0">
                <a:latin typeface="Arial" pitchFamily="-106" charset="0"/>
              </a:rPr>
              <a:t>IU </a:t>
            </a:r>
            <a:r>
              <a:rPr lang="en-US" sz="1400" dirty="0">
                <a:latin typeface="Arial" pitchFamily="-106" charset="0"/>
              </a:rPr>
              <a:t>3x/</a:t>
            </a:r>
            <a:r>
              <a:rPr lang="en-US" sz="1400" dirty="0" smtClean="0">
                <a:latin typeface="Arial" pitchFamily="-106" charset="0"/>
              </a:rPr>
              <a:t>week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1900" y="237274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75600" y="350520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81900" y="32916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75600" y="441960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81900" y="42060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7540" y="3296604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286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7540" y="236866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289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7540" y="417796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285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61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040336"/>
              </p:ext>
            </p:extLst>
          </p:nvPr>
        </p:nvGraphicFramePr>
        <p:xfrm>
          <a:off x="439542" y="1905000"/>
          <a:ext cx="8264916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PEG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INF + RBV in HCV &amp; HIV </a:t>
            </a:r>
            <a:r>
              <a:rPr lang="en-US" sz="2400" dirty="0" smtClean="0">
                <a:latin typeface="Arial" pitchFamily="-106" charset="0"/>
              </a:rPr>
              <a:t>APRICOT </a:t>
            </a:r>
            <a:r>
              <a:rPr lang="en-US" sz="2400" dirty="0">
                <a:latin typeface="Arial" pitchFamily="-106" charset="0"/>
              </a:rPr>
              <a:t>Study: 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APRICOT Study: Virologic Responses by Treatment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Torriani</a:t>
            </a:r>
            <a:r>
              <a:rPr lang="en-US" dirty="0">
                <a:latin typeface="Arial" pitchFamily="-106" charset="0"/>
              </a:rPr>
              <a:t> FJ,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2004;351:438-50.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3103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90/286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507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136/289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93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40/285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483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58/286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612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116/289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498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33/285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080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429342"/>
              </p:ext>
            </p:extLst>
          </p:nvPr>
        </p:nvGraphicFramePr>
        <p:xfrm>
          <a:off x="439542" y="1905000"/>
          <a:ext cx="8228224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PEG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INF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RBV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HCV &amp;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HIV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latin typeface="Arial" pitchFamily="-106" charset="0"/>
              </a:rPr>
              <a:t>APRICOT Study: Results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APRICOT Study: SVR24 by Treatment Regimen and Genotype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Torriani</a:t>
            </a:r>
            <a:r>
              <a:rPr lang="en-US" dirty="0">
                <a:latin typeface="Arial" pitchFamily="-106" charset="0"/>
              </a:rPr>
              <a:t> FJ,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2004;351:438-50.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75042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58/286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31118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116/289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0239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33/285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24/175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7060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51/176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3397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12/171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24950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32/90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3810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59/95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90147" y="5492547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18/89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832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69494" y="1882257"/>
            <a:ext cx="8178096" cy="4289943"/>
            <a:chOff x="269668" y="1539030"/>
            <a:chExt cx="8178096" cy="4289943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1488871" y="3674534"/>
              <a:ext cx="210307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364596" y="1941124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364596" y="2971800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ubtitle 3"/>
            <p:cNvSpPr>
              <a:spLocks/>
            </p:cNvSpPr>
            <p:nvPr/>
          </p:nvSpPr>
          <p:spPr bwMode="auto">
            <a:xfrm>
              <a:off x="5351083" y="1539030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rgbClr val="008000"/>
                  </a:solidFill>
                  <a:latin typeface="Arial" pitchFamily="-106" charset="0"/>
                </a:rPr>
                <a:t>SVR</a:t>
              </a:r>
              <a:endParaRPr lang="en-US" sz="1600" b="1" dirty="0">
                <a:solidFill>
                  <a:srgbClr val="008000"/>
                </a:solidFill>
                <a:latin typeface="Arial" pitchFamily="-112" charset="0"/>
              </a:endParaRPr>
            </a:p>
          </p:txBody>
        </p:sp>
        <p:sp>
          <p:nvSpPr>
            <p:cNvPr id="53" name="Rectangle 2"/>
            <p:cNvSpPr>
              <a:spLocks noChangeArrowheads="1"/>
            </p:cNvSpPr>
            <p:nvPr/>
          </p:nvSpPr>
          <p:spPr bwMode="auto">
            <a:xfrm>
              <a:off x="7290540" y="2628513"/>
              <a:ext cx="1157224" cy="6893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90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(44%)</a:t>
              </a:r>
              <a:endPara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54" name="Rectangle 2"/>
            <p:cNvSpPr>
              <a:spLocks noChangeArrowheads="1"/>
            </p:cNvSpPr>
            <p:nvPr/>
          </p:nvSpPr>
          <p:spPr bwMode="auto">
            <a:xfrm>
              <a:off x="7290540" y="1595580"/>
              <a:ext cx="1157224" cy="6893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114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(56%)</a:t>
              </a:r>
              <a:endPara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364596" y="4455724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64596" y="5486400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826681" y="2457316"/>
              <a:ext cx="105460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826681" y="4971122"/>
              <a:ext cx="105460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795695" y="2476112"/>
              <a:ext cx="255727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795695" y="4990712"/>
              <a:ext cx="255727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517345" y="3729062"/>
              <a:ext cx="253288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671995" y="4533512"/>
              <a:ext cx="1478280" cy="914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N = 85</a:t>
              </a:r>
              <a:b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(</a:t>
              </a:r>
              <a:r>
                <a:rPr lang="en-US" sz="1800" dirty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9%)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671995" y="2018912"/>
              <a:ext cx="1478280" cy="914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N = 204</a:t>
              </a:r>
              <a:b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(71%)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Oval 65"/>
            <p:cNvSpPr>
              <a:spLocks/>
            </p:cNvSpPr>
            <p:nvPr/>
          </p:nvSpPr>
          <p:spPr>
            <a:xfrm>
              <a:off x="1707731" y="3086100"/>
              <a:ext cx="2140457" cy="1216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2-log drop or undetectable HCV RNA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7" name="Subtitle 3"/>
            <p:cNvSpPr>
              <a:spLocks/>
            </p:cNvSpPr>
            <p:nvPr/>
          </p:nvSpPr>
          <p:spPr bwMode="auto">
            <a:xfrm>
              <a:off x="2867324" y="1981554"/>
              <a:ext cx="728471" cy="60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</a:rPr>
                <a:t>Yes</a:t>
              </a:r>
              <a:endParaRPr lang="en-US" sz="1800" dirty="0">
                <a:solidFill>
                  <a:srgbClr val="000000"/>
                </a:solidFill>
                <a:latin typeface="Arial" pitchFamily="-112" charset="0"/>
              </a:endParaRPr>
            </a:p>
          </p:txBody>
        </p:sp>
        <p:sp>
          <p:nvSpPr>
            <p:cNvPr id="68" name="Subtitle 3"/>
            <p:cNvSpPr>
              <a:spLocks/>
            </p:cNvSpPr>
            <p:nvPr/>
          </p:nvSpPr>
          <p:spPr bwMode="auto">
            <a:xfrm>
              <a:off x="2867324" y="4909706"/>
              <a:ext cx="728471" cy="60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</a:rPr>
                <a:t>No</a:t>
              </a:r>
              <a:endParaRPr lang="en-US" sz="1800" dirty="0">
                <a:solidFill>
                  <a:srgbClr val="000000"/>
                </a:solidFill>
                <a:latin typeface="Arial" pitchFamily="-112" charset="0"/>
              </a:endParaRPr>
            </a:p>
          </p:txBody>
        </p:sp>
        <p:sp>
          <p:nvSpPr>
            <p:cNvPr id="69" name="Subtitle 3"/>
            <p:cNvSpPr>
              <a:spLocks/>
            </p:cNvSpPr>
            <p:nvPr/>
          </p:nvSpPr>
          <p:spPr bwMode="auto">
            <a:xfrm>
              <a:off x="269668" y="2900685"/>
              <a:ext cx="1271016" cy="1539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b="1" dirty="0" smtClean="0">
                  <a:latin typeface="Arial" pitchFamily="-106" charset="0"/>
                </a:rPr>
                <a:t>Week 12</a:t>
              </a:r>
              <a:br>
                <a:rPr lang="en-US" sz="1800" b="1" dirty="0" smtClean="0">
                  <a:latin typeface="Arial" pitchFamily="-106" charset="0"/>
                </a:rPr>
              </a:br>
              <a:endParaRPr lang="en-US" sz="1800" b="1" dirty="0" smtClean="0">
                <a:latin typeface="Arial" pitchFamily="-106" charset="0"/>
              </a:endParaRPr>
            </a:p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latin typeface="Arial" pitchFamily="-106" charset="0"/>
                </a:rPr>
                <a:t>HCV RNA</a:t>
              </a:r>
            </a:p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latin typeface="Arial" pitchFamily="-106" charset="0"/>
                </a:rPr>
                <a:t>(N =</a:t>
              </a:r>
              <a:r>
                <a:rPr lang="en-US" sz="1800" dirty="0">
                  <a:latin typeface="Arial" pitchFamily="-106" charset="0"/>
                </a:rPr>
                <a:t> </a:t>
              </a:r>
              <a:r>
                <a:rPr lang="en-US" sz="1800" dirty="0" smtClean="0">
                  <a:latin typeface="Arial" pitchFamily="-106" charset="0"/>
                </a:rPr>
                <a:t>289)</a:t>
              </a:r>
              <a:endParaRPr lang="en-US" sz="1800" dirty="0">
                <a:latin typeface="Arial" pitchFamily="-112" charset="0"/>
              </a:endParaRPr>
            </a:p>
          </p:txBody>
        </p:sp>
        <p:sp>
          <p:nvSpPr>
            <p:cNvPr id="70" name="Rectangle 2"/>
            <p:cNvSpPr>
              <a:spLocks noChangeArrowheads="1"/>
            </p:cNvSpPr>
            <p:nvPr/>
          </p:nvSpPr>
          <p:spPr bwMode="auto">
            <a:xfrm>
              <a:off x="7290540" y="5139617"/>
              <a:ext cx="1157224" cy="689356"/>
            </a:xfrm>
            <a:prstGeom prst="rect">
              <a:avLst/>
            </a:prstGeom>
            <a:solidFill>
              <a:srgbClr val="EFD1D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</a:t>
              </a: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8</a:t>
              </a: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3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(98%)</a:t>
              </a:r>
              <a:endPara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7290540" y="4115151"/>
              <a:ext cx="1157224" cy="6893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</a:t>
              </a: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2</a:t>
              </a:r>
              <a:endPara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(2%)</a:t>
              </a:r>
              <a:endPara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30" name="Subtitle 3"/>
            <p:cNvSpPr>
              <a:spLocks/>
            </p:cNvSpPr>
            <p:nvPr/>
          </p:nvSpPr>
          <p:spPr bwMode="auto">
            <a:xfrm>
              <a:off x="5351083" y="2581439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chemeClr val="accent6"/>
                  </a:solidFill>
                  <a:latin typeface="Arial" pitchFamily="-106" charset="0"/>
                </a:rPr>
                <a:t>No SVR</a:t>
              </a:r>
              <a:endParaRPr lang="en-US" sz="1600" b="1" dirty="0">
                <a:solidFill>
                  <a:schemeClr val="accent6"/>
                </a:solidFill>
                <a:latin typeface="Arial" pitchFamily="-112" charset="0"/>
              </a:endParaRPr>
            </a:p>
          </p:txBody>
        </p:sp>
        <p:sp>
          <p:nvSpPr>
            <p:cNvPr id="31" name="Subtitle 3"/>
            <p:cNvSpPr>
              <a:spLocks/>
            </p:cNvSpPr>
            <p:nvPr/>
          </p:nvSpPr>
          <p:spPr bwMode="auto">
            <a:xfrm>
              <a:off x="5351083" y="4066226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rgbClr val="008000"/>
                  </a:solidFill>
                  <a:latin typeface="Arial" pitchFamily="-106" charset="0"/>
                </a:rPr>
                <a:t>SVR</a:t>
              </a:r>
              <a:endParaRPr lang="en-US" sz="1600" b="1" dirty="0">
                <a:solidFill>
                  <a:srgbClr val="008000"/>
                </a:solidFill>
                <a:latin typeface="Arial" pitchFamily="-112" charset="0"/>
              </a:endParaRPr>
            </a:p>
          </p:txBody>
        </p:sp>
        <p:sp>
          <p:nvSpPr>
            <p:cNvPr id="32" name="Subtitle 3"/>
            <p:cNvSpPr>
              <a:spLocks/>
            </p:cNvSpPr>
            <p:nvPr/>
          </p:nvSpPr>
          <p:spPr bwMode="auto">
            <a:xfrm>
              <a:off x="5351083" y="5108635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chemeClr val="accent6"/>
                  </a:solidFill>
                  <a:latin typeface="Arial" pitchFamily="-106" charset="0"/>
                </a:rPr>
                <a:t>No SVR</a:t>
              </a:r>
              <a:endParaRPr lang="en-US" sz="1600" b="1" dirty="0">
                <a:solidFill>
                  <a:schemeClr val="accent6"/>
                </a:solidFill>
                <a:latin typeface="Arial" pitchFamily="-11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PEG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INF + RBV in HCV &amp; HIV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APRICOT: </a:t>
            </a:r>
            <a:r>
              <a:rPr lang="en-US" sz="2400" dirty="0" smtClean="0">
                <a:solidFill>
                  <a:srgbClr val="FFFFFF"/>
                </a:solidFill>
                <a:latin typeface="Arial" pitchFamily="-112" charset="0"/>
                <a:cs typeface="ＭＳ Ｐゴシック" pitchFamily="-112" charset="-128"/>
              </a:rPr>
              <a:t>Predictive Value of Early Virologic Response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Peginterferon alfa-2a + Ribavirin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Torriani</a:t>
            </a:r>
            <a:r>
              <a:rPr lang="en-US" dirty="0">
                <a:latin typeface="Arial" pitchFamily="-106" charset="0"/>
              </a:rPr>
              <a:t> FJ,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2004;351:438-50.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37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Torriani</a:t>
            </a:r>
            <a:r>
              <a:rPr lang="en-US" dirty="0">
                <a:latin typeface="Arial" pitchFamily="-106" charset="0"/>
              </a:rPr>
              <a:t> FJ,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2004;351:438-50.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 + RBV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PEG 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versus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INF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RBV in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&amp; HIV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APRICOT Study: Conclusions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34551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Among patients infected with both HIV and HCV, the combination of peginterferon alfa-2a plus ribavirin was significantly more effective than either interferon alfa-2a plus ribavirin or peginterferon alfa-2a monotherapy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44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54053</TotalTime>
  <Words>383</Words>
  <Application>Microsoft Office PowerPoint</Application>
  <PresentationFormat>On-screen Show (4:3)</PresentationFormat>
  <Paragraphs>81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 alfa-2a + RBV versus PEG alfa-2a versus INF + RBV  APRICOT STUDY</vt:lpstr>
      <vt:lpstr>PEG + RBV versus PEG versus INF + RBV in HCV &amp; HIV  APRICOT Study: Features</vt:lpstr>
      <vt:lpstr>PEG + RBV versus PEG versus INF + RBV in HCV &amp; HIV APRICOT Study: Design</vt:lpstr>
      <vt:lpstr>PEG + RBV versus PEG versus INF + RBV in HCV &amp; HIV APRICOT Study: Results</vt:lpstr>
      <vt:lpstr>PEG + RBV versus PEG versus INF + RBV in HCV &amp; HIV APRICOT Study: Results</vt:lpstr>
      <vt:lpstr>PEG + RBV versus PEG versus INF + RBV in HCV &amp; HIV  APRICOT: Predictive Value of Early Virologic Response</vt:lpstr>
      <vt:lpstr>PEG + RBV versus PEG versus INF + RBV in HCV &amp; HIV  APRICOT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2514</cp:revision>
  <cp:lastPrinted>2011-04-18T21:48:04Z</cp:lastPrinted>
  <dcterms:created xsi:type="dcterms:W3CDTF">2014-02-13T16:46:47Z</dcterms:created>
  <dcterms:modified xsi:type="dcterms:W3CDTF">2014-02-14T20:15:01Z</dcterms:modified>
</cp:coreProperties>
</file>