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36" r:id="rId2"/>
    <p:sldId id="593" r:id="rId3"/>
    <p:sldId id="594" r:id="rId4"/>
    <p:sldId id="595" r:id="rId5"/>
    <p:sldId id="600" r:id="rId6"/>
    <p:sldId id="596" r:id="rId7"/>
    <p:sldId id="63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3EE"/>
    <a:srgbClr val="EEEEF2"/>
    <a:srgbClr val="454545"/>
    <a:srgbClr val="725D30"/>
    <a:srgbClr val="D8BC97"/>
    <a:srgbClr val="CBAF8C"/>
    <a:srgbClr val="E29F78"/>
    <a:srgbClr val="C77858"/>
    <a:srgbClr val="B5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alfa-2a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Interferon alfa-2a</c:v>
                </c:pt>
              </c:strCache>
            </c:strRef>
          </c:tx>
          <c:spPr>
            <a:solidFill>
              <a:srgbClr val="718E25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28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628768"/>
        <c:axId val="547627648"/>
      </c:barChart>
      <c:catAx>
        <c:axId val="54762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547627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4762764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Patients (%)</a:t>
                </a:r>
              </a:p>
            </c:rich>
          </c:tx>
          <c:layout>
            <c:manualLayout>
              <c:xMode val="edge"/>
              <c:yMode val="edge"/>
              <c:x val="9.8102655611984908E-3"/>
              <c:y val="0.33228674768676802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7628768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179380538503003"/>
          <c:y val="4.5747490851778698E-2"/>
          <c:w val="0.362474956958662"/>
          <c:h val="0.15551406071573201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4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59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20673210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Peginterferon </a:t>
            </a:r>
            <a:r>
              <a:rPr lang="en-US" sz="2800" dirty="0"/>
              <a:t>alfa-2a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versus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Interferon </a:t>
            </a:r>
            <a:r>
              <a:rPr lang="en-US" sz="2800" dirty="0"/>
              <a:t>alfa-2a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Zeuzem</a:t>
            </a:r>
            <a:r>
              <a:rPr lang="en-US" sz="1400" dirty="0">
                <a:latin typeface="Arial" pitchFamily="22" charset="0"/>
              </a:rPr>
              <a:t> S,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2000;343:1666-72.</a:t>
            </a:r>
          </a:p>
        </p:txBody>
      </p:sp>
    </p:spTree>
    <p:extLst>
      <p:ext uri="{BB962C8B-B14F-4D97-AF65-F5344CB8AC3E}">
        <p14:creationId xmlns:p14="http://schemas.microsoft.com/office/powerpoint/2010/main" val="2185963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Zeuzem</a:t>
            </a:r>
            <a:r>
              <a:rPr lang="en-US" dirty="0" smtClean="0">
                <a:latin typeface="Arial" pitchFamily="22" charset="0"/>
              </a:rPr>
              <a:t> S,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Engl J Med.  2000;343:1666-72.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alfa-2a versus Interferon alfa-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Study Features</a:t>
            </a:r>
            <a:endParaRPr lang="en-US" sz="2400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b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Randomized, open label, parallel dose, phase 3 trial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- 36 international centers</a:t>
            </a:r>
            <a:endParaRPr lang="en-US" sz="1800" dirty="0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b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N = 531 with chronic hepatitis C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Treatment </a:t>
            </a:r>
            <a:r>
              <a:rPr lang="en-US" sz="1800" dirty="0" smtClean="0">
                <a:latin typeface="Arial" pitchFamily="-106" charset="0"/>
              </a:rPr>
              <a:t>naïve 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Any </a:t>
            </a:r>
            <a:r>
              <a:rPr lang="en-US" sz="1800" dirty="0" smtClean="0">
                <a:latin typeface="Arial" pitchFamily="-106" charset="0"/>
              </a:rPr>
              <a:t>genotype (62% with genotype 1)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- 18 years of age or older</a:t>
            </a:r>
            <a:endParaRPr lang="en-US" sz="1800" dirty="0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</a:t>
            </a:r>
            <a:b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Peginterferon alfa-2a: 180 µg 1x/</a:t>
            </a:r>
            <a:r>
              <a:rPr lang="en-US" sz="1800" dirty="0" smtClean="0">
                <a:latin typeface="Arial" pitchFamily="-106" charset="0"/>
              </a:rPr>
              <a:t>week x 48 weeks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I</a:t>
            </a:r>
            <a:r>
              <a:rPr lang="en-US" sz="1800" dirty="0" smtClean="0">
                <a:latin typeface="Arial" pitchFamily="-106" charset="0"/>
              </a:rPr>
              <a:t>nterferon alfa-2a: 6 million units 3x/week x 12 weeks, then 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  6 </a:t>
            </a:r>
            <a:r>
              <a:rPr lang="en-US" sz="1800" dirty="0">
                <a:latin typeface="Arial" pitchFamily="-106" charset="0"/>
              </a:rPr>
              <a:t>million units 3x/week x </a:t>
            </a:r>
            <a:r>
              <a:rPr lang="en-US" sz="1800" dirty="0" smtClean="0">
                <a:latin typeface="Arial" pitchFamily="-106" charset="0"/>
              </a:rPr>
              <a:t>36 </a:t>
            </a:r>
            <a:r>
              <a:rPr lang="en-US" sz="1800" dirty="0">
                <a:latin typeface="Arial" pitchFamily="-106" charset="0"/>
              </a:rPr>
              <a:t>weeks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Endpoint: Sustained Virologic Response (SVR24)</a:t>
            </a:r>
            <a:br>
              <a:rPr lang="en-US" sz="18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SVR = undetectable serum HCV RNA 24 weeks after 48-week treatment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</a:t>
            </a:r>
            <a:r>
              <a:rPr lang="en-US" sz="1800" dirty="0" smtClean="0">
                <a:latin typeface="Arial" pitchFamily="-106" charset="0"/>
              </a:rPr>
              <a:t>ndetectable </a:t>
            </a:r>
            <a:r>
              <a:rPr lang="en-US" sz="1800" dirty="0">
                <a:latin typeface="Arial" pitchFamily="-106" charset="0"/>
              </a:rPr>
              <a:t>serum HCV RNA </a:t>
            </a:r>
            <a:r>
              <a:rPr lang="en-US" sz="1800" dirty="0" smtClean="0">
                <a:latin typeface="Arial" pitchFamily="-106" charset="0"/>
              </a:rPr>
              <a:t>= less than 100 copies/ml</a:t>
            </a:r>
            <a:br>
              <a:rPr lang="en-US" sz="1800" dirty="0" smtClean="0">
                <a:latin typeface="Arial" pitchFamily="-106" charset="0"/>
              </a:rPr>
            </a:br>
            <a:endParaRPr lang="en-US" sz="1800" dirty="0" smtClean="0">
              <a:latin typeface="Arial" pitchFamily="-106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9008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7200" y="1529331"/>
            <a:ext cx="8267700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Zeuzem</a:t>
            </a:r>
            <a:r>
              <a:rPr lang="en-US" dirty="0">
                <a:latin typeface="Arial" pitchFamily="22" charset="0"/>
              </a:rPr>
              <a:t> S,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2000;343:1666-72.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897034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661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72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16002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89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7967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238" y="3651505"/>
            <a:ext cx="104648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N =264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512" y="2494961"/>
            <a:ext cx="104648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N =267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02259" y="36840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alfa-2a versus Interferon alfa-2a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46800" y="38989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51000" y="3525072"/>
            <a:ext cx="4499166" cy="7695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Interferon alfa-2a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4953000"/>
            <a:ext cx="9180577" cy="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latin typeface="Arial" pitchFamily="-106" charset="0"/>
              </a:rPr>
              <a:t>Interferon alfa-2a: 6 million units 3x/week x 12 weeks, then </a:t>
            </a:r>
            <a:r>
              <a:rPr lang="en-US" sz="1400" dirty="0" smtClean="0">
                <a:latin typeface="Arial" pitchFamily="-106" charset="0"/>
              </a:rPr>
              <a:t>6 </a:t>
            </a:r>
            <a:r>
              <a:rPr lang="en-US" sz="1400" dirty="0">
                <a:latin typeface="Arial" pitchFamily="-106" charset="0"/>
              </a:rPr>
              <a:t>million units 3x/week x 36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2259" y="252114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146800" y="2736028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51000" y="2362200"/>
            <a:ext cx="449916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Peginterferon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alfa-2a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469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005161"/>
              </p:ext>
            </p:extLst>
          </p:nvPr>
        </p:nvGraphicFramePr>
        <p:xfrm>
          <a:off x="919968" y="1905000"/>
          <a:ext cx="7310414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alfa-2a versus Interferon alfa-2a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R</a:t>
            </a:r>
            <a:r>
              <a:rPr lang="en-US" sz="2400" dirty="0" smtClean="0"/>
              <a:t>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 by Treatment Regimen (ITT Analysis)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Zeuzem</a:t>
            </a:r>
            <a:r>
              <a:rPr lang="en-US" dirty="0">
                <a:latin typeface="Arial" pitchFamily="22" charset="0"/>
              </a:rPr>
              <a:t> S,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2000;343:1666-72.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281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185/267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232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103/267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352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73/264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38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0/264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45938" y="2443380"/>
            <a:ext cx="1045459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17341" y="3535682"/>
            <a:ext cx="1045459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351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alfa-2a versus Interferon alfa-2a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R</a:t>
            </a:r>
            <a:r>
              <a:rPr lang="en-US" sz="2400" dirty="0" smtClean="0"/>
              <a:t>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Independent Factors Associated with SVR, Multiple Regression Analysis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Zeuzem</a:t>
            </a:r>
            <a:r>
              <a:rPr lang="en-US" dirty="0">
                <a:latin typeface="Arial" pitchFamily="22" charset="0"/>
              </a:rPr>
              <a:t> S,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2000;343:1666-72.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281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185/267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232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103/267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352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73/264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380" y="5439236"/>
            <a:ext cx="838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0/264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4" name="Picture 13" descr="HCV_Predictor_SV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0" y="2054728"/>
            <a:ext cx="9059550" cy="41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5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Zeuzem</a:t>
            </a:r>
            <a:r>
              <a:rPr lang="en-US" dirty="0">
                <a:latin typeface="Arial" pitchFamily="22" charset="0"/>
              </a:rPr>
              <a:t> S,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2000;343:1666-72.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alfa-2a versus Interferon alfa-2a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84228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patients with chronic hepatitis C, a regimen of peginterferon alfa-2a given once weekly is more effective than a regimen of interferon alfa-2a given three times weekly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11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54049</TotalTime>
  <Words>226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alfa-2a  versus  Interferon alfa-2a</vt:lpstr>
      <vt:lpstr>Peginterferon alfa-2a versus Interferon alfa-2a Study Features</vt:lpstr>
      <vt:lpstr>Peginterferon alfa-2a versus Interferon alfa-2a Study Design</vt:lpstr>
      <vt:lpstr>Peginterferon alfa-2a versus Interferon alfa-2a Study Results</vt:lpstr>
      <vt:lpstr>Peginterferon alfa-2a versus Interferon alfa-2a Study Results</vt:lpstr>
      <vt:lpstr>Peginterferon alfa-2a versus Interferon alfa-2a Study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2510</cp:revision>
  <cp:lastPrinted>2011-04-18T21:48:04Z</cp:lastPrinted>
  <dcterms:created xsi:type="dcterms:W3CDTF">2014-02-13T16:46:47Z</dcterms:created>
  <dcterms:modified xsi:type="dcterms:W3CDTF">2014-02-14T20:16:58Z</dcterms:modified>
</cp:coreProperties>
</file>