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90" r:id="rId2"/>
    <p:sldId id="541" r:id="rId3"/>
    <p:sldId id="542" r:id="rId4"/>
    <p:sldId id="543" r:id="rId5"/>
    <p:sldId id="544" r:id="rId6"/>
    <p:sldId id="545" r:id="rId7"/>
    <p:sldId id="622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E"/>
    <a:srgbClr val="114B6A"/>
    <a:srgbClr val="A7A07F"/>
    <a:srgbClr val="676C81"/>
    <a:srgbClr val="676C73"/>
    <a:srgbClr val="7E785F"/>
    <a:srgbClr val="737373"/>
    <a:srgbClr val="EEEEF2"/>
    <a:srgbClr val="454545"/>
    <a:srgbClr val="72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4538" autoAdjust="0"/>
  </p:normalViewPr>
  <p:slideViewPr>
    <p:cSldViewPr showGuides="1">
      <p:cViewPr varScale="1">
        <p:scale>
          <a:sx n="78" d="100"/>
          <a:sy n="78" d="100"/>
        </p:scale>
        <p:origin x="1206" y="5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51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2.6711614929763299E-2"/>
          <c:w val="0.87943872795228895"/>
          <c:h val="0.84202863765638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Standard-dose Peginterferon alfa-2b + Ribavirin 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53.2</c:v>
                </c:pt>
                <c:pt idx="1">
                  <c:v>39.799999999999997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Low-dose Peginterferon alfa-2b + Ribavirin</c:v>
                </c:pt>
              </c:strCache>
            </c:strRef>
          </c:tx>
          <c:spPr>
            <a:solidFill>
              <a:srgbClr val="7F7FC6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lang="en-US"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49.2</c:v>
                </c:pt>
                <c:pt idx="1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alfa-2a + Ribavirin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64.400000000000006</c:v>
                </c:pt>
                <c:pt idx="1">
                  <c:v>40.9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402209968"/>
        <c:axId val="402213328"/>
      </c:barChart>
      <c:catAx>
        <c:axId val="40220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2213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0221332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5.5372188242168901E-3"/>
              <c:y val="0.325170382026400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2209968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696475001938"/>
          <c:y val="4.30438179960329E-2"/>
          <c:w val="0.57342396403085105"/>
          <c:h val="0.202433117748698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2.6711614929763299E-2"/>
          <c:w val="0.87943872795228895"/>
          <c:h val="0.7992689390435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Standard-dose Peginterferon alfa-2b + Ribavirin 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3.9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Low-dose Peginterferon alfa-2b + Ribavirin</c:v>
                </c:pt>
              </c:strCache>
            </c:strRef>
          </c:tx>
          <c:spPr>
            <a:solidFill>
              <a:srgbClr val="7F7FC6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4.4000000000000004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alfa-2a + Ribavirin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9651312"/>
        <c:axId val="399651872"/>
      </c:barChart>
      <c:catAx>
        <c:axId val="39965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96518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9651872"/>
        <c:scaling>
          <c:orientation val="minMax"/>
          <c:max val="1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5.5372188242168901E-3"/>
              <c:y val="0.325170382026400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9651312"/>
        <c:crosses val="autoZero"/>
        <c:crossBetween val="between"/>
        <c:majorUnit val="2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696475001938"/>
          <c:y val="4.30438179960329E-2"/>
          <c:w val="0.57342396403085105"/>
          <c:h val="0.202433117748698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76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0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77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02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6" r:id="rId3"/>
    <p:sldLayoutId id="2147483691" r:id="rId4"/>
    <p:sldLayoutId id="2147483695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000000"/>
                </a:solidFill>
                <a:latin typeface="Arial" pitchFamily="-10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-106" charset="0"/>
              </a:rPr>
              <a:t>alfa</a:t>
            </a:r>
            <a:r>
              <a:rPr lang="en-US" sz="2400" dirty="0">
                <a:solidFill>
                  <a:srgbClr val="000000"/>
                </a:solidFill>
                <a:latin typeface="Arial" pitchFamily="-106" charset="0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Arial" pitchFamily="-106" charset="0"/>
              </a:rPr>
              <a:t>2b </a:t>
            </a:r>
            <a:r>
              <a:rPr lang="en-US" sz="2400" dirty="0">
                <a:solidFill>
                  <a:srgbClr val="000000"/>
                </a:solidFill>
                <a:latin typeface="Arial" pitchFamily="-106" charset="0"/>
              </a:rPr>
              <a:t>+ RBV vs. </a:t>
            </a:r>
            <a:r>
              <a:rPr lang="en-US" sz="2400" dirty="0" smtClean="0">
                <a:solidFill>
                  <a:srgbClr val="000000"/>
                </a:solidFill>
                <a:latin typeface="Arial" pitchFamily="-106" charset="0"/>
              </a:rPr>
              <a:t>Peginterferon alfa-2a </a:t>
            </a:r>
            <a:r>
              <a:rPr lang="en-US" sz="2400" dirty="0">
                <a:solidFill>
                  <a:srgbClr val="000000"/>
                </a:solidFill>
                <a:latin typeface="Arial" pitchFamily="-106" charset="0"/>
              </a:rPr>
              <a:t>+ RBV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>
                <a:latin typeface="Arial" pitchFamily="-106" charset="0"/>
              </a:rPr>
              <a:t>IDEAL </a:t>
            </a:r>
            <a:r>
              <a:rPr lang="en-US" sz="2800" dirty="0" smtClean="0">
                <a:latin typeface="Arial" pitchFamily="-106" charset="0"/>
              </a:rPr>
              <a:t>STUDY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-106" charset="0"/>
              </a:rPr>
              <a:t>McHutchison</a:t>
            </a:r>
            <a:r>
              <a:rPr lang="en-US" sz="1400" dirty="0">
                <a:latin typeface="Arial" pitchFamily="-106" charset="0"/>
              </a:rPr>
              <a:t> JG, et. al. N </a:t>
            </a:r>
            <a:r>
              <a:rPr lang="en-US" sz="1400" dirty="0" err="1">
                <a:latin typeface="Arial" pitchFamily="-106" charset="0"/>
              </a:rPr>
              <a:t>Engl</a:t>
            </a:r>
            <a:r>
              <a:rPr lang="en-US" sz="1400" dirty="0">
                <a:latin typeface="Arial" pitchFamily="-106" charset="0"/>
              </a:rPr>
              <a:t> J Med. 2009;361:580-93. 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976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>
            <a:spLocks/>
          </p:cNvSpPr>
          <p:nvPr/>
        </p:nvSpPr>
        <p:spPr bwMode="auto">
          <a:xfrm>
            <a:off x="344426" y="57150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*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dosing:  40-65 kg: 800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&gt;65-85 kg: 1000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&gt;85-105 kg: 1200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&gt;105-120 kg: 1400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endParaRPr lang="en-US" sz="1200" dirty="0" smtClean="0">
              <a:solidFill>
                <a:schemeClr val="tx1"/>
              </a:solidFill>
              <a:latin typeface="Arial" pitchFamily="-106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^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dosing:  &lt; 75 kg: 1000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</a:t>
            </a:r>
            <a:r>
              <a:rPr lang="en-US" sz="12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75 kg: 1200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endParaRPr lang="en-US" sz="12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638800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alfa-2b + Ribavirin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alfa-2a +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Ribavirin</a:t>
            </a:r>
            <a:r>
              <a:rPr lang="en-US" sz="2000" dirty="0" smtClean="0">
                <a:latin typeface="Arial" pitchFamily="-106" charset="0"/>
              </a:rPr>
              <a:t/>
            </a:r>
            <a:br>
              <a:rPr lang="en-US" sz="2000" dirty="0" smtClean="0">
                <a:latin typeface="Arial" pitchFamily="-106" charset="0"/>
              </a:rPr>
            </a:br>
            <a:r>
              <a:rPr lang="en-US" sz="2400" dirty="0">
                <a:latin typeface="Arial" pitchFamily="-106" charset="0"/>
              </a:rPr>
              <a:t>IDEAL Study: </a:t>
            </a:r>
            <a:r>
              <a:rPr lang="en-US" sz="2400" dirty="0" smtClean="0">
                <a:latin typeface="Arial" pitchFamily="-106" charset="0"/>
              </a:rPr>
              <a:t>Design 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Randomized comparative trial 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- 118 </a:t>
            </a:r>
            <a:r>
              <a:rPr lang="en-US" sz="1800" dirty="0">
                <a:latin typeface="Arial" pitchFamily="-106" charset="0"/>
              </a:rPr>
              <a:t>centers in United States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N = 3070 with chronic hepatitis C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All genotype 1 (other genotypes excluded)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Treatment naïve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Subjects </a:t>
            </a:r>
            <a:r>
              <a:rPr lang="en-US" sz="1800" dirty="0">
                <a:latin typeface="Arial" pitchFamily="-106" charset="0"/>
              </a:rPr>
              <a:t>were 18 years of age or older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(Ribavirin Dosed by Weight)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Arial" pitchFamily="-106" charset="0"/>
              </a:rPr>
              <a:t>Peginterferon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 alfa-2b: 1.5 µg/kg 1x/week + Ribavirin 800-1400 mg/day*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Arial" pitchFamily="-106" charset="0"/>
              </a:rPr>
              <a:t>Peginterferon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 alfa-2b: 1.0 µg/kg 1x/week + Ribavirin 800-1400 mg/day*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Arial" pitchFamily="-106" charset="0"/>
              </a:rPr>
              <a:t>Peginterferon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alfa-2a: 180 µg 1x/week + Ribavirin 1000-1200 mg/day^</a:t>
            </a: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Endpoint (Sustained </a:t>
            </a:r>
            <a:r>
              <a:rPr lang="en-US" sz="1800" b="1" dirty="0" err="1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Virologic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Response [SVR])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SVR </a:t>
            </a:r>
            <a:r>
              <a:rPr lang="en-US" sz="1800" dirty="0">
                <a:latin typeface="Arial" pitchFamily="-106" charset="0"/>
              </a:rPr>
              <a:t>= Undetectable serum HCV RNA 24 weeks after 48-week treatments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</p:spTree>
    <p:extLst>
      <p:ext uri="{BB962C8B-B14F-4D97-AF65-F5344CB8AC3E}">
        <p14:creationId xmlns:p14="http://schemas.microsoft.com/office/powerpoint/2010/main" val="1561454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1200605" y="2212334"/>
            <a:ext cx="4937730" cy="987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Standard-Dose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alfa-2b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alfa-2b: 1.5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/kg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Ribavirin: 800-1400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1200605" y="4914894"/>
            <a:ext cx="4937730" cy="9875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alfa-2a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alfa-2a: 180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1000-1200 mg/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410" name="Rectangle 2"/>
          <p:cNvSpPr>
            <a:spLocks noChangeArrowheads="1"/>
          </p:cNvSpPr>
          <p:nvPr/>
        </p:nvSpPr>
        <p:spPr bwMode="auto">
          <a:xfrm>
            <a:off x="1200605" y="3543294"/>
            <a:ext cx="4937730" cy="987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alpha val="68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500"/>
              </a:lnSpc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Low-Dose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alfa-2b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2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alfa-2b: 1.0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g/kg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Ribavirin: 800-1400 mg/d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Peginterferon alfa-2a + Ribavirin 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IDEAL </a:t>
            </a:r>
            <a:r>
              <a:rPr lang="en-US" sz="2400" dirty="0" smtClean="0">
                <a:latin typeface="Arial" pitchFamily="-106" charset="0"/>
              </a:rPr>
              <a:t>Study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: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562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3343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991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13092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60808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-3179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53600" y="2680040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91500" y="24384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53600" y="3989532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91500" y="374789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153600" y="5338452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91500" y="509681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" y="379007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475387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" y="515694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1035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117999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66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54004"/>
              </p:ext>
            </p:extLst>
          </p:nvPr>
        </p:nvGraphicFramePr>
        <p:xfrm>
          <a:off x="458808" y="1905000"/>
          <a:ext cx="8226383" cy="45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2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 Peginterferon alfa-2a + Ribavirin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700" dirty="0" smtClean="0">
                <a:solidFill>
                  <a:srgbClr val="FFFFFF"/>
                </a:solidFill>
                <a:latin typeface="Arial" pitchFamily="-106" charset="0"/>
              </a:rPr>
              <a:t>IDEAL Study: Results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IDEAL Study: Virologic Responses by </a:t>
            </a:r>
            <a:r>
              <a:rPr lang="en-US" smtClean="0">
                <a:solidFill>
                  <a:schemeClr val="bg1"/>
                </a:solidFill>
                <a:latin typeface="Arial" pitchFamily="-106" charset="0"/>
              </a:rPr>
              <a:t>Treatment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940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542/1019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5947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500/1016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8427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667/1035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8550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406/1019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9237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386/1016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7837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423/1035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20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55390"/>
              </p:ext>
            </p:extLst>
          </p:nvPr>
        </p:nvGraphicFramePr>
        <p:xfrm>
          <a:off x="666492" y="19050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Interferon alfa-2a + Ribavirin</a:t>
            </a:r>
            <a:r>
              <a:rPr lang="en-US" sz="2400" dirty="0">
                <a:latin typeface="Arial" pitchFamily="-106" charset="0"/>
              </a:rPr>
              <a:t> </a:t>
            </a:r>
            <a:br>
              <a:rPr lang="en-US" sz="2400" dirty="0">
                <a:latin typeface="Arial" pitchFamily="-106" charset="0"/>
              </a:rPr>
            </a:br>
            <a:r>
              <a:rPr lang="en-US" sz="2700" dirty="0">
                <a:solidFill>
                  <a:srgbClr val="FFFFFF"/>
                </a:solidFill>
                <a:latin typeface="Arial" pitchFamily="-106" charset="0"/>
              </a:rPr>
              <a:t>IDEAL </a:t>
            </a:r>
            <a:r>
              <a:rPr lang="en-US" sz="2700" dirty="0" smtClean="0">
                <a:solidFill>
                  <a:srgbClr val="FFFFFF"/>
                </a:solidFill>
                <a:latin typeface="Arial" pitchFamily="-106" charset="0"/>
              </a:rPr>
              <a:t>Study: Results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IDEAL Study: Serious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Adverse Event 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</p:spTree>
    <p:extLst>
      <p:ext uri="{BB962C8B-B14F-4D97-AF65-F5344CB8AC3E}">
        <p14:creationId xmlns:p14="http://schemas.microsoft.com/office/powerpoint/2010/main" val="1116572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0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 Peginterferon alfa-2a + Ribavirin </a:t>
            </a:r>
            <a:r>
              <a:rPr lang="en-US" sz="2000" dirty="0">
                <a:solidFill>
                  <a:srgbClr val="F0EADC"/>
                </a:solidFill>
              </a:rPr>
              <a:t/>
            </a:r>
            <a:br>
              <a:rPr lang="en-US" sz="2000" dirty="0">
                <a:solidFill>
                  <a:srgbClr val="F0EAD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IDEAL Study: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20231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“In patients infected with HCV genotype 1, the rates of sustained virologic response and tolerability did not differ significantly between the two available peginterferon-ribavirin regimens or between the two doses of peginterferon alfa-2b.”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35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53519</TotalTime>
  <Words>329</Words>
  <Application>Microsoft Office PowerPoint</Application>
  <PresentationFormat>On-screen Show (4:3)</PresentationFormat>
  <Paragraphs>54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alfa-2b + RBV vs. Peginterferon alfa-2a + RBV IDEAL STUDY</vt:lpstr>
      <vt:lpstr>Peginterferon alfa-2b + Ribavirin vs Peginterferon alfa-2a + Ribavirin IDEAL Study: Design </vt:lpstr>
      <vt:lpstr>Peginterferon alfa-2b + Ribavirin vs Peginterferon alfa-2a + Ribavirin IDEAL Study: Design</vt:lpstr>
      <vt:lpstr>Peginterferon alfa-2b + Ribavirin vs Peginterferon alfa-2a + Ribavirin  IDEAL Study: Results</vt:lpstr>
      <vt:lpstr>Peginterferon alfa-2b + Ribavirin vs Interferon alfa-2a + Ribavirin  IDEAL Study: Results</vt:lpstr>
      <vt:lpstr>Peginterferon alfa-2b + Ribavirin vs Peginterferon alfa-2a + Ribavirin  IDEAL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2529</cp:revision>
  <cp:lastPrinted>2011-04-18T21:48:04Z</cp:lastPrinted>
  <dcterms:created xsi:type="dcterms:W3CDTF">2010-11-28T05:36:22Z</dcterms:created>
  <dcterms:modified xsi:type="dcterms:W3CDTF">2014-02-15T19:05:11Z</dcterms:modified>
</cp:coreProperties>
</file>