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611" r:id="rId2"/>
    <p:sldId id="612" r:id="rId3"/>
    <p:sldId id="613" r:id="rId4"/>
    <p:sldId id="614" r:id="rId5"/>
    <p:sldId id="616" r:id="rId6"/>
    <p:sldId id="622" r:id="rId7"/>
  </p:sldIdLst>
  <p:sldSz cx="9144000" cy="6858000" type="screen4x3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4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E3EE"/>
    <a:srgbClr val="114B6A"/>
    <a:srgbClr val="A7A07F"/>
    <a:srgbClr val="676C81"/>
    <a:srgbClr val="676C73"/>
    <a:srgbClr val="7E785F"/>
    <a:srgbClr val="737373"/>
    <a:srgbClr val="EEEEF2"/>
    <a:srgbClr val="454545"/>
    <a:srgbClr val="725D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662" autoAdjust="0"/>
    <p:restoredTop sz="84538" autoAdjust="0"/>
  </p:normalViewPr>
  <p:slideViewPr>
    <p:cSldViewPr showGuides="1">
      <p:cViewPr varScale="1">
        <p:scale>
          <a:sx n="78" d="100"/>
          <a:sy n="78" d="100"/>
        </p:scale>
        <p:origin x="1206" y="54"/>
      </p:cViewPr>
      <p:guideLst>
        <p:guide orient="horz" pos="431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7" d="100"/>
        <a:sy n="167" d="100"/>
      </p:scale>
      <p:origin x="0" y="512"/>
    </p:cViewPr>
  </p:sorterViewPr>
  <p:notesViewPr>
    <p:cSldViewPr showGuides="1">
      <p:cViewPr varScale="1">
        <p:scale>
          <a:sx n="76" d="100"/>
          <a:sy n="76" d="100"/>
        </p:scale>
        <p:origin x="-1416" y="-112"/>
      </p:cViewPr>
      <p:guideLst>
        <p:guide orient="horz" pos="324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589928057554001"/>
          <c:y val="8.5717829819370497E-2"/>
          <c:w val="0.85971223021582699"/>
          <c:h val="0.818678925708781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 Standard 24-Weeks</c:v>
                </c:pt>
              </c:strCache>
            </c:strRef>
          </c:tx>
          <c:spPr>
            <a:solidFill>
              <a:srgbClr val="3C7EB7"/>
            </a:solidFill>
            <a:ln w="12906">
              <a:solidFill>
                <a:schemeClr val="tx1"/>
              </a:solidFill>
              <a:prstDash val="solid"/>
            </a:ln>
            <a:effectLst>
              <a:outerShdw blurRad="38100" dist="38100" dir="2700000" algn="br">
                <a:srgbClr val="000000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All</c:v>
                </c:pt>
                <c:pt idx="1">
                  <c:v>Genotype 2</c:v>
                </c:pt>
                <c:pt idx="2">
                  <c:v>Genotype 3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76</c:v>
                </c:pt>
                <c:pt idx="1">
                  <c:v>76</c:v>
                </c:pt>
                <c:pt idx="2">
                  <c:v>76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 Variable 12-Weeks</c:v>
                </c:pt>
              </c:strCache>
            </c:strRef>
          </c:tx>
          <c:spPr>
            <a:solidFill>
              <a:srgbClr val="B59452"/>
            </a:solidFill>
            <a:ln w="12906">
              <a:solidFill>
                <a:schemeClr val="tx1"/>
              </a:solidFill>
              <a:prstDash val="solid"/>
            </a:ln>
            <a:effectLst>
              <a:outerShdw blurRad="38100" dist="38100" dir="2700000" algn="br">
                <a:srgbClr val="000000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All</c:v>
                </c:pt>
                <c:pt idx="1">
                  <c:v>Genotype 2</c:v>
                </c:pt>
                <c:pt idx="2">
                  <c:v>Genotype 3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85</c:v>
                </c:pt>
                <c:pt idx="1">
                  <c:v>87</c:v>
                </c:pt>
                <c:pt idx="2">
                  <c:v>77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 Variable 24-Weeks</c:v>
                </c:pt>
              </c:strCache>
            </c:strRef>
          </c:tx>
          <c:spPr>
            <a:solidFill>
              <a:srgbClr val="7E785F"/>
            </a:solidFill>
            <a:ln w="12700">
              <a:solidFill>
                <a:srgbClr val="000000"/>
              </a:solidFill>
            </a:ln>
            <a:effectLst>
              <a:outerShdw blurRad="38100" dist="38100" dir="27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All</c:v>
                </c:pt>
                <c:pt idx="1">
                  <c:v>Genotype 2</c:v>
                </c:pt>
                <c:pt idx="2">
                  <c:v>Genotype 3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64</c:v>
                </c:pt>
                <c:pt idx="1">
                  <c:v>72</c:v>
                </c:pt>
                <c:pt idx="2">
                  <c:v>41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228833904"/>
        <c:axId val="228834464"/>
      </c:barChart>
      <c:catAx>
        <c:axId val="228833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905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="1"/>
            </a:pPr>
            <a:endParaRPr lang="en-US"/>
          </a:p>
        </c:txPr>
        <c:crossAx val="228834464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228834464"/>
        <c:scaling>
          <c:orientation val="minMax"/>
          <c:max val="100"/>
        </c:scaling>
        <c:delete val="0"/>
        <c:axPos val="l"/>
        <c:title>
          <c:tx>
            <c:rich>
              <a:bodyPr/>
              <a:lstStyle/>
              <a:p>
                <a:pPr>
                  <a:defRPr b="1"/>
                </a:pPr>
                <a:r>
                  <a:rPr lang="en-US" b="1" dirty="0" smtClean="0"/>
                  <a:t>Patients with SVR  </a:t>
                </a:r>
                <a:r>
                  <a:rPr lang="en-US" b="1" dirty="0"/>
                  <a:t>(%)</a:t>
                </a:r>
              </a:p>
            </c:rich>
          </c:tx>
          <c:layout>
            <c:manualLayout>
              <c:xMode val="edge"/>
              <c:yMode val="edge"/>
              <c:x val="9.8102579608916798E-3"/>
              <c:y val="0.21355601301728999"/>
            </c:manualLayout>
          </c:layout>
          <c:overlay val="0"/>
          <c:spPr>
            <a:noFill/>
            <a:ln w="2581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1905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228833904"/>
        <c:crosses val="autoZero"/>
        <c:crossBetween val="between"/>
        <c:maj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50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123683190929173"/>
          <c:y val="2.3094014162869398E-3"/>
          <c:w val="0.85933866166015904"/>
          <c:h val="7.4398616183321997E-2"/>
        </c:manualLayout>
      </c:layout>
      <c:overlay val="0"/>
      <c:spPr>
        <a:solidFill>
          <a:schemeClr val="bg1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</c:spPr>
    </c:legend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7510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857250"/>
            <a:ext cx="5024438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solidFill>
                <a:schemeClr val="hlink"/>
              </a:solidFill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94011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z="2400" dirty="0">
              <a:solidFill>
                <a:schemeClr val="hlink"/>
              </a:solidFill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58678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z="2400" dirty="0">
              <a:solidFill>
                <a:schemeClr val="hlink"/>
              </a:solidFill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57669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microsoft.com/office/2007/relationships/hdphoto" Target="../media/hdphoto3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Relationship Id="rId9" Type="http://schemas.microsoft.com/office/2007/relationships/hdphoto" Target="../media/hdphoto4.wdp"/></Relationships>
</file>

<file path=ppt/slideLayouts/_rels/slideLayout11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microsoft.com/office/2007/relationships/hdphoto" Target="../media/hdphoto3.wdp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7.png"/><Relationship Id="rId7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10" Type="http://schemas.microsoft.com/office/2007/relationships/hdphoto" Target="../media/hdphoto4.wdp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1" y="3276600"/>
            <a:ext cx="8077200" cy="123825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ctr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1" y="2476500"/>
            <a:ext cx="8077200" cy="790576"/>
          </a:xfrm>
          <a:prstGeom prst="rect">
            <a:avLst/>
          </a:prstGeom>
        </p:spPr>
        <p:txBody>
          <a:bodyPr bIns="0" anchor="b"/>
          <a:lstStyle>
            <a:lvl1pPr marL="0" indent="0" algn="ctr">
              <a:buNone/>
              <a:defRPr sz="20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HEADER TEXT</a:t>
            </a: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1" name="Rectangle 10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-5856" y="2819400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5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8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4575138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62288" cy="1773934"/>
          </a:xfrm>
          <a:prstGeom prst="rect">
            <a:avLst/>
          </a:prstGeom>
          <a:gradFill flip="none" rotWithShape="1">
            <a:gsLst>
              <a:gs pos="14000">
                <a:srgbClr val="DAE4DF">
                  <a:alpha val="30000"/>
                </a:srgbClr>
              </a:gs>
              <a:gs pos="95000">
                <a:srgbClr val="757A78">
                  <a:alpha val="3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5856" y="1905001"/>
            <a:ext cx="9162288" cy="4980431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1752600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7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7106873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two line title: click to add title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654219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1295401"/>
            <a:ext cx="9162288" cy="5590031"/>
          </a:xfrm>
          <a:prstGeom prst="rect">
            <a:avLst/>
          </a:prstGeom>
          <a:gradFill>
            <a:gsLst>
              <a:gs pos="0">
                <a:srgbClr val="194A5A"/>
              </a:gs>
              <a:gs pos="80000">
                <a:srgbClr val="24708B"/>
              </a:gs>
              <a:gs pos="100000">
                <a:srgbClr val="2E84AA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27498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13818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64" name="Rectangle 63"/>
          <p:cNvSpPr/>
          <p:nvPr userDrawn="1"/>
        </p:nvSpPr>
        <p:spPr>
          <a:xfrm>
            <a:off x="-5856" y="2832089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65" descr="Nucleus.png"/>
          <p:cNvPicPr>
            <a:picLocks noChangeAspect="1"/>
          </p:cNvPicPr>
          <p:nvPr userDrawn="1"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4486" y="4673600"/>
            <a:ext cx="9388705" cy="2221990"/>
          </a:xfrm>
          <a:prstGeom prst="rect">
            <a:avLst/>
          </a:prstGeom>
        </p:spPr>
      </p:pic>
      <p:grpSp>
        <p:nvGrpSpPr>
          <p:cNvPr id="67" name="Group 66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68" name="Picture 67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69" name="Picture 68" descr="Membrane_Light.png"/>
            <p:cNvPicPr>
              <a:picLocks noChangeAspect="1"/>
            </p:cNvPicPr>
            <p:nvPr/>
          </p:nvPicPr>
          <p:blipFill rotWithShape="1">
            <a:blip r:embed="rId6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70" name="Picture 69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71" name="Picture 70" descr="Membrane_Light.png"/>
            <p:cNvPicPr>
              <a:picLocks noChangeAspect="1"/>
            </p:cNvPicPr>
            <p:nvPr/>
          </p:nvPicPr>
          <p:blipFill rotWithShape="1">
            <a:blip r:embed="rId9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9366962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600325"/>
            <a:ext cx="3657600" cy="68580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l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2028825"/>
            <a:ext cx="3657600" cy="533400"/>
          </a:xfrm>
          <a:prstGeom prst="rect">
            <a:avLst/>
          </a:prstGeom>
        </p:spPr>
        <p:txBody>
          <a:bodyPr bIns="0" anchor="b"/>
          <a:lstStyle>
            <a:lvl1pPr marL="0" indent="0" algn="l">
              <a:buNone/>
              <a:defRPr sz="24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5" y="3429002"/>
            <a:ext cx="4572001" cy="1612899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88933" y="1828800"/>
            <a:ext cx="4572001" cy="1581150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76800" y="3581400"/>
            <a:ext cx="3962400" cy="1219200"/>
          </a:xfrm>
          <a:prstGeom prst="rect">
            <a:avLst/>
          </a:prstGeom>
        </p:spPr>
        <p:txBody>
          <a:bodyPr/>
          <a:lstStyle>
            <a:lvl1pPr marL="228600" indent="-228600">
              <a:defRPr sz="2000">
                <a:solidFill>
                  <a:srgbClr val="003A78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18" name="Picture 1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1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6" name="Rectangle 15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Dodecagon 37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Dodecagon 38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Dodecagon 39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Dodecagon 40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Dodecagon 41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Dodecagon 42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806700"/>
            <a:ext cx="8686800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487319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45770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3600"/>
              </a:lnSpc>
              <a:spcBef>
                <a:spcPts val="80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5" name="Title 1"/>
          <p:cNvSpPr txBox="1">
            <a:spLocks/>
          </p:cNvSpPr>
          <p:nvPr userDrawn="1"/>
        </p:nvSpPr>
        <p:spPr>
          <a:xfrm>
            <a:off x="228600" y="-4763"/>
            <a:ext cx="8610600" cy="309563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>
              <a:solidFill>
                <a:srgbClr val="D3E5FF"/>
              </a:solidFill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444224999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64058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2800"/>
              </a:lnSpc>
              <a:spcBef>
                <a:spcPts val="180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Two-Line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1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179923076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85153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ta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and Data/Image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40957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260036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6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386845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386843"/>
            <a:ext cx="9144000" cy="3596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52933" y="6349672"/>
            <a:chExt cx="1399539" cy="494594"/>
          </a:xfrm>
        </p:grpSpPr>
        <p:sp>
          <p:nvSpPr>
            <p:cNvPr id="5" name="Rectangle 4"/>
            <p:cNvSpPr/>
            <p:nvPr/>
          </p:nvSpPr>
          <p:spPr>
            <a:xfrm>
              <a:off x="8006814" y="63496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1B2328"/>
                  </a:solidFill>
                  <a:latin typeface="Myriad Pro"/>
                  <a:cs typeface="Myriad Pro"/>
                </a:rPr>
                <a:t>Hepatitis</a:t>
              </a:r>
              <a:endParaRPr lang="en-US" sz="1800" dirty="0">
                <a:solidFill>
                  <a:srgbClr val="1B2328"/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115309" y="65394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E3729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E3729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752933" y="6426246"/>
              <a:ext cx="354457" cy="350649"/>
              <a:chOff x="7752933" y="6426246"/>
              <a:chExt cx="354457" cy="350649"/>
            </a:xfrm>
          </p:grpSpPr>
          <p:sp>
            <p:nvSpPr>
              <p:cNvPr id="8" name="Dodecagon 7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Dodecagon 8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Dodecagon 9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Dodecagon 10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Dodecagon 11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86" r:id="rId3"/>
    <p:sldLayoutId id="2147483691" r:id="rId4"/>
    <p:sldLayoutId id="2147483695" r:id="rId5"/>
    <p:sldLayoutId id="2147483665" r:id="rId6"/>
    <p:sldLayoutId id="2147483689" r:id="rId7"/>
    <p:sldLayoutId id="2147483666" r:id="rId8"/>
    <p:sldLayoutId id="2147483668" r:id="rId9"/>
    <p:sldLayoutId id="2147483692" r:id="rId10"/>
    <p:sldLayoutId id="2147483694" r:id="rId11"/>
    <p:sldLayoutId id="2147483688" r:id="rId12"/>
    <p:sldLayoutId id="2147483687" r:id="rId13"/>
    <p:sldLayoutId id="2147483690" r:id="rId14"/>
    <p:sldLayoutId id="2147483693" r:id="rId15"/>
  </p:sldLayoutIdLst>
  <p:transition spd="slow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depts.washington.edu/hepstudy/" TargetMode="External"/><Relationship Id="rId2" Type="http://schemas.openxmlformats.org/officeDocument/2006/relationships/hyperlink" Target="http://www.hepatitisc.uw.edu" TargetMode="Externa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rial" pitchFamily="-106" charset="0"/>
              </a:rPr>
              <a:t>Peginterferon alfa-2b + Ribavirin for 12 or 24 Weeks in GT 2,3 </a:t>
            </a:r>
            <a:endParaRPr lang="en-US" sz="24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3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800" dirty="0" smtClean="0">
                <a:solidFill>
                  <a:schemeClr val="bg1"/>
                </a:solidFill>
              </a:rPr>
              <a:t>Treatment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smtClean="0">
                <a:solidFill>
                  <a:schemeClr val="bg1"/>
                </a:solidFill>
              </a:rPr>
              <a:t>Naïve, Chronic HCV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err="1" smtClean="0">
                <a:latin typeface="Arial" pitchFamily="-106" charset="0"/>
              </a:rPr>
              <a:t>Mangia</a:t>
            </a:r>
            <a:r>
              <a:rPr lang="en-US" sz="1400" dirty="0" smtClean="0">
                <a:latin typeface="Arial" pitchFamily="-106" charset="0"/>
              </a:rPr>
              <a:t> A, et</a:t>
            </a:r>
            <a:r>
              <a:rPr lang="en-US" sz="1400" dirty="0">
                <a:latin typeface="Arial" pitchFamily="-106" charset="0"/>
              </a:rPr>
              <a:t> </a:t>
            </a:r>
            <a:r>
              <a:rPr lang="en-US" sz="1400" dirty="0" smtClean="0">
                <a:latin typeface="Arial" pitchFamily="-106" charset="0"/>
              </a:rPr>
              <a:t>al.  N </a:t>
            </a:r>
            <a:r>
              <a:rPr lang="en-US" sz="1400" dirty="0" err="1" smtClean="0">
                <a:latin typeface="Arial" pitchFamily="-106" charset="0"/>
              </a:rPr>
              <a:t>Engl</a:t>
            </a:r>
            <a:r>
              <a:rPr lang="en-US" sz="1400" dirty="0" smtClean="0">
                <a:latin typeface="Arial" pitchFamily="-106" charset="0"/>
              </a:rPr>
              <a:t> J Med. 2005;352:1609-17. </a:t>
            </a:r>
            <a:endParaRPr lang="en-US" sz="1400" dirty="0">
              <a:latin typeface="Arial" pitchFamily="-10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5001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3"/>
          <p:cNvSpPr>
            <a:spLocks/>
          </p:cNvSpPr>
          <p:nvPr/>
        </p:nvSpPr>
        <p:spPr bwMode="auto">
          <a:xfrm>
            <a:off x="494190" y="5870450"/>
            <a:ext cx="8153400" cy="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buClr>
                <a:srgbClr val="7592A4"/>
              </a:buClr>
              <a:buFont typeface="Arial" pitchFamily="-106" charset="0"/>
              <a:buNone/>
            </a:pPr>
            <a:r>
              <a:rPr lang="en-US" sz="1400" dirty="0" smtClean="0">
                <a:solidFill>
                  <a:schemeClr val="tx1"/>
                </a:solidFill>
                <a:latin typeface="Arial" pitchFamily="-106" charset="0"/>
              </a:rPr>
              <a:t>*Duration based on whether week 4 HCV RNA negative (12 weeks) or positive (24 weeks)</a:t>
            </a:r>
            <a:endParaRPr lang="en-US" sz="1400" dirty="0">
              <a:solidFill>
                <a:schemeClr val="tx1"/>
              </a:solidFill>
              <a:latin typeface="Arial" pitchFamily="-106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5789612"/>
            <a:ext cx="9144000" cy="1588"/>
          </a:xfrm>
          <a:prstGeom prst="line">
            <a:avLst/>
          </a:prstGeom>
          <a:ln w="12700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4B5560">
                <a:alpha val="5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F0EADC"/>
                </a:solidFill>
                <a:latin typeface="Arial" pitchFamily="-106" charset="0"/>
              </a:rPr>
              <a:t>Peginterferon </a:t>
            </a:r>
            <a:r>
              <a:rPr lang="en-US" sz="2400" dirty="0">
                <a:solidFill>
                  <a:srgbClr val="F0EADC"/>
                </a:solidFill>
                <a:latin typeface="Arial" pitchFamily="-106" charset="0"/>
              </a:rPr>
              <a:t>alfa-2b + </a:t>
            </a:r>
            <a:r>
              <a:rPr lang="en-US" sz="2400" dirty="0" smtClean="0">
                <a:solidFill>
                  <a:srgbClr val="F0EADC"/>
                </a:solidFill>
                <a:latin typeface="Arial" pitchFamily="-106" charset="0"/>
              </a:rPr>
              <a:t>RBV for 12 </a:t>
            </a:r>
            <a:r>
              <a:rPr lang="en-US" sz="2400" dirty="0">
                <a:solidFill>
                  <a:srgbClr val="F0EADC"/>
                </a:solidFill>
                <a:latin typeface="Arial" pitchFamily="-106" charset="0"/>
              </a:rPr>
              <a:t>or 24 Weeks in GT 2 or 3</a:t>
            </a:r>
            <a:br>
              <a:rPr lang="en-US" sz="2400" dirty="0">
                <a:solidFill>
                  <a:srgbClr val="F0EADC"/>
                </a:solidFill>
                <a:latin typeface="Arial" pitchFamily="-106" charset="0"/>
              </a:rPr>
            </a:br>
            <a:r>
              <a:rPr lang="en-US" sz="2800" dirty="0" smtClean="0">
                <a:solidFill>
                  <a:srgbClr val="FFFFFF"/>
                </a:solidFill>
                <a:latin typeface="Arial" pitchFamily="-106" charset="0"/>
              </a:rPr>
              <a:t>Study Design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76200" y="1371600"/>
            <a:ext cx="8915400" cy="4419600"/>
          </a:xfrm>
        </p:spPr>
        <p:txBody>
          <a:bodyPr>
            <a:noAutofit/>
          </a:bodyPr>
          <a:lstStyle/>
          <a:p>
            <a:pPr marL="457200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Clr>
                <a:srgbClr val="2A66B0"/>
              </a:buClr>
              <a:buFont typeface="Arial" pitchFamily="-106" charset="0"/>
              <a:buChar char="•"/>
            </a:pPr>
            <a:r>
              <a:rPr lang="en-US" sz="1800" b="1" dirty="0">
                <a:latin typeface="Arial" pitchFamily="-106" charset="0"/>
                <a:ea typeface="Arial" pitchFamily="-106" charset="0"/>
                <a:cs typeface="Arial" pitchFamily="-106" charset="0"/>
              </a:rPr>
              <a:t>Study</a:t>
            </a:r>
            <a:r>
              <a:rPr lang="en-US" sz="1800" b="1" dirty="0">
                <a:solidFill>
                  <a:srgbClr val="8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/>
            </a:r>
            <a:br>
              <a:rPr lang="en-US" sz="1800" b="1" dirty="0">
                <a:solidFill>
                  <a:srgbClr val="8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1800" dirty="0">
                <a:latin typeface="Arial" pitchFamily="-106" charset="0"/>
              </a:rPr>
              <a:t>- Randomized, </a:t>
            </a:r>
            <a:r>
              <a:rPr lang="en-US" sz="1800" dirty="0" smtClean="0">
                <a:latin typeface="Arial" pitchFamily="-106" charset="0"/>
              </a:rPr>
              <a:t>open-label trial</a:t>
            </a:r>
            <a:br>
              <a:rPr lang="en-US" sz="1800" dirty="0" smtClean="0">
                <a:latin typeface="Arial" pitchFamily="-106" charset="0"/>
              </a:rPr>
            </a:br>
            <a:r>
              <a:rPr lang="en-US" sz="1800" dirty="0" smtClean="0">
                <a:latin typeface="Arial" pitchFamily="-106" charset="0"/>
              </a:rPr>
              <a:t>- Conducted in 12 centers in Italy </a:t>
            </a:r>
            <a:endParaRPr lang="en-US" sz="1800" dirty="0">
              <a:latin typeface="Arial" pitchFamily="-106" charset="0"/>
              <a:ea typeface="Arial" pitchFamily="-106" charset="0"/>
              <a:cs typeface="Arial" pitchFamily="-106" charset="0"/>
            </a:endParaRPr>
          </a:p>
          <a:p>
            <a:pPr marL="457200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Clr>
                <a:srgbClr val="2A66B0"/>
              </a:buClr>
              <a:buFont typeface="Arial" pitchFamily="-106" charset="0"/>
              <a:buChar char="•"/>
            </a:pPr>
            <a:r>
              <a:rPr lang="en-US" sz="1800" b="1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Subjects</a:t>
            </a:r>
            <a:r>
              <a:rPr lang="en-US" sz="1800" b="1" dirty="0">
                <a:solidFill>
                  <a:srgbClr val="8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/>
            </a:r>
            <a:br>
              <a:rPr lang="en-US" sz="1800" b="1" dirty="0">
                <a:solidFill>
                  <a:srgbClr val="8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1800" dirty="0">
                <a:latin typeface="Arial" pitchFamily="-106" charset="0"/>
              </a:rPr>
              <a:t>- N = </a:t>
            </a:r>
            <a:r>
              <a:rPr lang="en-US" sz="1800" dirty="0" smtClean="0">
                <a:latin typeface="Arial" pitchFamily="-106" charset="0"/>
              </a:rPr>
              <a:t>283 with </a:t>
            </a:r>
            <a:r>
              <a:rPr lang="en-US" sz="1800" dirty="0">
                <a:latin typeface="Arial" pitchFamily="-106" charset="0"/>
              </a:rPr>
              <a:t>chronic hepatitis </a:t>
            </a:r>
            <a:r>
              <a:rPr lang="en-US" sz="1800" dirty="0" smtClean="0">
                <a:latin typeface="Arial" pitchFamily="-106" charset="0"/>
              </a:rPr>
              <a:t>C</a:t>
            </a:r>
            <a:br>
              <a:rPr lang="en-US" sz="1800" dirty="0" smtClean="0">
                <a:latin typeface="Arial" pitchFamily="-106" charset="0"/>
              </a:rPr>
            </a:br>
            <a:r>
              <a:rPr lang="en-US" sz="1800" dirty="0" smtClean="0">
                <a:latin typeface="Arial" pitchFamily="-106" charset="0"/>
              </a:rPr>
              <a:t>- </a:t>
            </a:r>
            <a:r>
              <a:rPr lang="en-US" sz="1800" dirty="0">
                <a:latin typeface="Arial" pitchFamily="-106" charset="0"/>
              </a:rPr>
              <a:t>Treatment naïve adult </a:t>
            </a:r>
            <a:r>
              <a:rPr lang="en-US" sz="1800" dirty="0" smtClean="0">
                <a:latin typeface="Arial" pitchFamily="-106" charset="0"/>
              </a:rPr>
              <a:t>patients</a:t>
            </a:r>
            <a:r>
              <a:rPr lang="en-US" sz="1800" dirty="0">
                <a:latin typeface="Arial" pitchFamily="-106" charset="0"/>
              </a:rPr>
              <a:t/>
            </a:r>
            <a:br>
              <a:rPr lang="en-US" sz="1800" dirty="0">
                <a:latin typeface="Arial" pitchFamily="-106" charset="0"/>
              </a:rPr>
            </a:br>
            <a:r>
              <a:rPr lang="en-US" sz="1800" dirty="0" smtClean="0">
                <a:latin typeface="Arial" pitchFamily="-106" charset="0"/>
              </a:rPr>
              <a:t>- </a:t>
            </a:r>
            <a:r>
              <a:rPr lang="en-US" sz="1800" dirty="0">
                <a:latin typeface="Arial" pitchFamily="-106" charset="0"/>
              </a:rPr>
              <a:t>G</a:t>
            </a:r>
            <a:r>
              <a:rPr lang="en-US" sz="1800" dirty="0" smtClean="0">
                <a:latin typeface="Arial" pitchFamily="-106" charset="0"/>
              </a:rPr>
              <a:t>enotype 2 or 3</a:t>
            </a:r>
            <a:endParaRPr lang="en-US" sz="1800" dirty="0">
              <a:latin typeface="Arial" pitchFamily="-106" charset="0"/>
            </a:endParaRPr>
          </a:p>
          <a:p>
            <a:pPr marL="457200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Clr>
                <a:srgbClr val="2A66B0"/>
              </a:buClr>
              <a:buFont typeface="Arial" pitchFamily="-106" charset="0"/>
              <a:buChar char="•"/>
            </a:pPr>
            <a:r>
              <a:rPr lang="en-US" sz="18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Regimens </a:t>
            </a:r>
            <a:r>
              <a:rPr lang="en-US" sz="1800" dirty="0">
                <a:latin typeface="Arial" pitchFamily="-106" charset="0"/>
                <a:ea typeface="Arial" pitchFamily="-106" charset="0"/>
                <a:cs typeface="Arial" pitchFamily="-106" charset="0"/>
              </a:rPr>
              <a:t/>
            </a:r>
            <a:br>
              <a:rPr lang="en-US" sz="1800" dirty="0"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1800" dirty="0">
                <a:latin typeface="Arial" pitchFamily="-106" charset="0"/>
              </a:rPr>
              <a:t>- Peginterferon alfa-</a:t>
            </a:r>
            <a:r>
              <a:rPr lang="en-US" sz="1800" dirty="0" smtClean="0">
                <a:latin typeface="Arial" pitchFamily="-106" charset="0"/>
              </a:rPr>
              <a:t>2b: 1.0 </a:t>
            </a:r>
            <a:r>
              <a:rPr lang="en-US" sz="1800" dirty="0">
                <a:latin typeface="Arial" pitchFamily="-106" charset="0"/>
              </a:rPr>
              <a:t>µg</a:t>
            </a:r>
            <a:r>
              <a:rPr lang="en-US" sz="1800" dirty="0" smtClean="0">
                <a:latin typeface="Arial" pitchFamily="-106" charset="0"/>
              </a:rPr>
              <a:t>/kg/</a:t>
            </a:r>
            <a:r>
              <a:rPr lang="en-US" sz="1800" dirty="0" err="1" smtClean="0">
                <a:latin typeface="Arial" pitchFamily="-106" charset="0"/>
              </a:rPr>
              <a:t>wk</a:t>
            </a:r>
            <a:r>
              <a:rPr lang="en-US" sz="1800" dirty="0" smtClean="0">
                <a:latin typeface="Arial" pitchFamily="-106" charset="0"/>
              </a:rPr>
              <a:t> </a:t>
            </a:r>
            <a:r>
              <a:rPr lang="en-US" sz="1800" dirty="0">
                <a:latin typeface="Arial" pitchFamily="-106" charset="0"/>
              </a:rPr>
              <a:t>+ Ribavirin: 1000-1200 mg/</a:t>
            </a:r>
            <a:r>
              <a:rPr lang="en-US" sz="1800" dirty="0" smtClean="0">
                <a:latin typeface="Arial" pitchFamily="-106" charset="0"/>
              </a:rPr>
              <a:t>d </a:t>
            </a:r>
            <a:r>
              <a:rPr lang="en-US" sz="1800" dirty="0">
                <a:latin typeface="Arial" pitchFamily="-106" charset="0"/>
              </a:rPr>
              <a:t>x 24 wks </a:t>
            </a:r>
            <a:r>
              <a:rPr lang="en-US" sz="1800" dirty="0" smtClean="0">
                <a:latin typeface="Arial" pitchFamily="-106" charset="0"/>
              </a:rPr>
              <a:t/>
            </a:r>
            <a:br>
              <a:rPr lang="en-US" sz="1800" dirty="0" smtClean="0">
                <a:latin typeface="Arial" pitchFamily="-106" charset="0"/>
              </a:rPr>
            </a:br>
            <a:r>
              <a:rPr lang="en-US" sz="1800" dirty="0">
                <a:latin typeface="Arial" pitchFamily="-106" charset="0"/>
              </a:rPr>
              <a:t>-</a:t>
            </a:r>
            <a:r>
              <a:rPr lang="en-US" sz="1800" dirty="0" smtClean="0">
                <a:latin typeface="Arial" pitchFamily="-106" charset="0"/>
              </a:rPr>
              <a:t> </a:t>
            </a:r>
            <a:r>
              <a:rPr lang="en-US" sz="1800" dirty="0">
                <a:latin typeface="Arial" pitchFamily="-106" charset="0"/>
              </a:rPr>
              <a:t>Peginterferon alfa-2b: 1.0 µg/kg/</a:t>
            </a:r>
            <a:r>
              <a:rPr lang="en-US" sz="1800" dirty="0" err="1">
                <a:latin typeface="Arial" pitchFamily="-106" charset="0"/>
              </a:rPr>
              <a:t>wk</a:t>
            </a:r>
            <a:r>
              <a:rPr lang="en-US" sz="1800" dirty="0">
                <a:latin typeface="Arial" pitchFamily="-106" charset="0"/>
              </a:rPr>
              <a:t> + Ribavirin: 1000-1200 mg/</a:t>
            </a:r>
            <a:r>
              <a:rPr lang="en-US" sz="1800" dirty="0" smtClean="0">
                <a:latin typeface="Arial" pitchFamily="-106" charset="0"/>
              </a:rPr>
              <a:t>d </a:t>
            </a:r>
            <a:r>
              <a:rPr lang="en-US" sz="1800" dirty="0">
                <a:latin typeface="Arial" pitchFamily="-106" charset="0"/>
              </a:rPr>
              <a:t>x </a:t>
            </a:r>
            <a:r>
              <a:rPr lang="en-US" sz="1800" dirty="0" smtClean="0">
                <a:latin typeface="Arial" pitchFamily="-106" charset="0"/>
              </a:rPr>
              <a:t>12 or 24 wks* </a:t>
            </a:r>
            <a:endParaRPr lang="en-US" sz="1800" dirty="0">
              <a:latin typeface="Arial" pitchFamily="-106" charset="0"/>
            </a:endParaRPr>
          </a:p>
          <a:p>
            <a:pPr marL="457200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Clr>
                <a:srgbClr val="2A66B0"/>
              </a:buClr>
              <a:buFont typeface="Arial" pitchFamily="-106" charset="0"/>
              <a:buChar char="•"/>
            </a:pPr>
            <a:r>
              <a:rPr lang="en-US" sz="18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Primary </a:t>
            </a:r>
            <a:r>
              <a:rPr lang="en-US" sz="1800" b="1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Endpoint</a:t>
            </a:r>
            <a:r>
              <a:rPr lang="en-US" sz="1800" b="1" dirty="0">
                <a:solidFill>
                  <a:srgbClr val="8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/>
            </a:r>
            <a:br>
              <a:rPr lang="en-US" sz="1800" b="1" dirty="0">
                <a:solidFill>
                  <a:srgbClr val="8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1800" dirty="0">
                <a:latin typeface="Arial" pitchFamily="-106" charset="0"/>
              </a:rPr>
              <a:t>- Undetectable serum HCV RNA at end of treatment (ETR) </a:t>
            </a:r>
            <a:br>
              <a:rPr lang="en-US" sz="1800" dirty="0">
                <a:latin typeface="Arial" pitchFamily="-106" charset="0"/>
              </a:rPr>
            </a:br>
            <a:r>
              <a:rPr lang="en-US" sz="1800" dirty="0">
                <a:latin typeface="Arial" pitchFamily="-106" charset="0"/>
              </a:rPr>
              <a:t>- Undetectable serum HCV RNA 24 </a:t>
            </a:r>
            <a:r>
              <a:rPr lang="en-US" sz="1800" dirty="0" smtClean="0">
                <a:latin typeface="Arial" pitchFamily="-106" charset="0"/>
              </a:rPr>
              <a:t>wks </a:t>
            </a:r>
            <a:r>
              <a:rPr lang="en-US" sz="1800" dirty="0">
                <a:latin typeface="Arial" pitchFamily="-106" charset="0"/>
              </a:rPr>
              <a:t>after cessation of treatment (SVR)</a:t>
            </a:r>
          </a:p>
          <a:p>
            <a:pPr marL="0" indent="0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latin typeface="Arial" pitchFamily="-106" charset="0"/>
              </a:rPr>
              <a:t>Source: </a:t>
            </a:r>
            <a:r>
              <a:rPr lang="en-US" dirty="0" err="1">
                <a:latin typeface="Arial" pitchFamily="-106" charset="0"/>
              </a:rPr>
              <a:t>Mangia</a:t>
            </a:r>
            <a:r>
              <a:rPr lang="en-US" dirty="0">
                <a:latin typeface="Arial" pitchFamily="-106" charset="0"/>
              </a:rPr>
              <a:t> A, et al.  N </a:t>
            </a:r>
            <a:r>
              <a:rPr lang="en-US" dirty="0" err="1">
                <a:latin typeface="Arial" pitchFamily="-106" charset="0"/>
              </a:rPr>
              <a:t>Engl</a:t>
            </a:r>
            <a:r>
              <a:rPr lang="en-US" dirty="0">
                <a:latin typeface="Arial" pitchFamily="-106" charset="0"/>
              </a:rPr>
              <a:t> J Med. 2005;352:1609-17. </a:t>
            </a:r>
          </a:p>
        </p:txBody>
      </p:sp>
    </p:spTree>
    <p:extLst>
      <p:ext uri="{BB962C8B-B14F-4D97-AF65-F5344CB8AC3E}">
        <p14:creationId xmlns:p14="http://schemas.microsoft.com/office/powerpoint/2010/main" val="384382200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Line 13"/>
          <p:cNvSpPr>
            <a:spLocks noChangeShapeType="1"/>
          </p:cNvSpPr>
          <p:nvPr/>
        </p:nvSpPr>
        <p:spPr bwMode="auto">
          <a:xfrm>
            <a:off x="1050084" y="1752600"/>
            <a:ext cx="0" cy="256032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5" name="Line 13"/>
          <p:cNvSpPr>
            <a:spLocks noChangeShapeType="1"/>
          </p:cNvSpPr>
          <p:nvPr/>
        </p:nvSpPr>
        <p:spPr bwMode="auto">
          <a:xfrm>
            <a:off x="4841860" y="1752600"/>
            <a:ext cx="0" cy="256032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6" name="Line 13"/>
          <p:cNvSpPr>
            <a:spLocks noChangeShapeType="1"/>
          </p:cNvSpPr>
          <p:nvPr/>
        </p:nvSpPr>
        <p:spPr bwMode="auto">
          <a:xfrm>
            <a:off x="8657340" y="1752600"/>
            <a:ext cx="0" cy="256032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8" name="Line 13"/>
          <p:cNvSpPr>
            <a:spLocks noChangeShapeType="1"/>
          </p:cNvSpPr>
          <p:nvPr/>
        </p:nvSpPr>
        <p:spPr bwMode="auto">
          <a:xfrm>
            <a:off x="2936330" y="1752600"/>
            <a:ext cx="0" cy="256032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-12700" y="1364439"/>
            <a:ext cx="9170988" cy="4108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endParaRPr lang="en-US" sz="1400" dirty="0">
              <a:solidFill>
                <a:srgbClr val="000000"/>
              </a:solidFill>
              <a:latin typeface="Arial" pitchFamily="-107" charset="0"/>
              <a:ea typeface="Arial" pitchFamily="-107" charset="0"/>
              <a:cs typeface="Arial" pitchFamily="-107" charset="0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044388" y="2362200"/>
            <a:ext cx="3840479" cy="731520"/>
          </a:xfrm>
          <a:prstGeom prst="rect">
            <a:avLst/>
          </a:prstGeom>
          <a:solidFill>
            <a:schemeClr val="accent1">
              <a:lumMod val="60000"/>
              <a:lumOff val="40000"/>
              <a:alpha val="7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14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Peginterferon </a:t>
            </a:r>
            <a:r>
              <a:rPr lang="en-US" sz="1400" b="1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alfa-</a:t>
            </a:r>
            <a:r>
              <a:rPr lang="en-US" sz="14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2b </a:t>
            </a:r>
            <a:br>
              <a:rPr lang="en-US" sz="14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14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+ </a:t>
            </a:r>
            <a:br>
              <a:rPr lang="en-US" sz="14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14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Ribavirin </a:t>
            </a:r>
            <a:endParaRPr lang="en-US" sz="1400" dirty="0">
              <a:solidFill>
                <a:srgbClr val="000000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1035246" y="3733800"/>
            <a:ext cx="1920239" cy="731520"/>
          </a:xfrm>
          <a:prstGeom prst="rect">
            <a:avLst/>
          </a:prstGeom>
          <a:solidFill>
            <a:schemeClr val="accent5">
              <a:lumMod val="60000"/>
              <a:lumOff val="40000"/>
              <a:alpha val="7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14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Peginterferon alfa-2b</a:t>
            </a:r>
            <a:br>
              <a:rPr lang="en-US" sz="14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14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 +</a:t>
            </a:r>
            <a:br>
              <a:rPr lang="en-US" sz="14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14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Ribavirin</a:t>
            </a:r>
            <a:endParaRPr lang="en-US" sz="1400" dirty="0">
              <a:solidFill>
                <a:srgbClr val="000000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34" name="Rectangle 3"/>
          <p:cNvSpPr>
            <a:spLocks noChangeArrowheads="1"/>
          </p:cNvSpPr>
          <p:nvPr/>
        </p:nvSpPr>
        <p:spPr bwMode="auto">
          <a:xfrm>
            <a:off x="1044415" y="4602480"/>
            <a:ext cx="3840479" cy="731520"/>
          </a:xfrm>
          <a:prstGeom prst="rect">
            <a:avLst/>
          </a:prstGeom>
          <a:solidFill>
            <a:srgbClr val="A7A07F">
              <a:alpha val="75000"/>
            </a:srgbClr>
          </a:solidFill>
          <a:ln w="1905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14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Peginterferon alfa-2b </a:t>
            </a:r>
            <a:br>
              <a:rPr lang="en-US" sz="14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14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+ </a:t>
            </a:r>
            <a:br>
              <a:rPr lang="en-US" sz="14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14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Ribavirin</a:t>
            </a:r>
            <a:endParaRPr lang="en-US" sz="1400" dirty="0" smtClean="0">
              <a:solidFill>
                <a:srgbClr val="000000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31" name="Text Box 20"/>
          <p:cNvSpPr txBox="1">
            <a:spLocks noChangeArrowheads="1"/>
          </p:cNvSpPr>
          <p:nvPr/>
        </p:nvSpPr>
        <p:spPr bwMode="auto">
          <a:xfrm>
            <a:off x="4572000" y="1439291"/>
            <a:ext cx="548640" cy="289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 smtClean="0">
                <a:latin typeface="Arial" pitchFamily="-106" charset="0"/>
                <a:ea typeface="Arial" pitchFamily="-106" charset="0"/>
                <a:cs typeface="Arial" pitchFamily="-106" charset="0"/>
              </a:rPr>
              <a:t>24</a:t>
            </a:r>
            <a:endParaRPr lang="en-US" sz="1400" b="1" dirty="0">
              <a:solidFill>
                <a:schemeClr val="tx1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33" name="Text Box 20"/>
          <p:cNvSpPr txBox="1">
            <a:spLocks noChangeArrowheads="1"/>
          </p:cNvSpPr>
          <p:nvPr/>
        </p:nvSpPr>
        <p:spPr bwMode="auto">
          <a:xfrm>
            <a:off x="8366760" y="1439291"/>
            <a:ext cx="548640" cy="289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 smtClean="0">
                <a:solidFill>
                  <a:schemeClr val="tx1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48</a:t>
            </a:r>
            <a:endParaRPr lang="en-US" sz="1400" b="1" dirty="0">
              <a:solidFill>
                <a:schemeClr val="tx1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37" name="Text Box 20"/>
          <p:cNvSpPr txBox="1">
            <a:spLocks noChangeArrowheads="1"/>
          </p:cNvSpPr>
          <p:nvPr/>
        </p:nvSpPr>
        <p:spPr bwMode="auto">
          <a:xfrm>
            <a:off x="768144" y="1435098"/>
            <a:ext cx="548640" cy="289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 smtClean="0">
                <a:solidFill>
                  <a:schemeClr val="tx1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0</a:t>
            </a:r>
            <a:endParaRPr lang="en-US" sz="1400" b="1" dirty="0">
              <a:solidFill>
                <a:schemeClr val="tx1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64" name="Text Box 20"/>
          <p:cNvSpPr txBox="1">
            <a:spLocks noChangeArrowheads="1"/>
          </p:cNvSpPr>
          <p:nvPr/>
        </p:nvSpPr>
        <p:spPr bwMode="auto">
          <a:xfrm>
            <a:off x="228600" y="1428940"/>
            <a:ext cx="759268" cy="289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 smtClean="0">
                <a:solidFill>
                  <a:schemeClr val="tx1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Week</a:t>
            </a:r>
            <a:endParaRPr lang="en-US" sz="1400" b="1" dirty="0">
              <a:solidFill>
                <a:schemeClr val="tx1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48" name="Text Box 20"/>
          <p:cNvSpPr txBox="1">
            <a:spLocks noChangeArrowheads="1"/>
          </p:cNvSpPr>
          <p:nvPr/>
        </p:nvSpPr>
        <p:spPr bwMode="auto">
          <a:xfrm>
            <a:off x="2667000" y="1439291"/>
            <a:ext cx="548640" cy="289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 smtClean="0">
                <a:latin typeface="Arial" pitchFamily="-106" charset="0"/>
                <a:ea typeface="Arial" pitchFamily="-106" charset="0"/>
                <a:cs typeface="Arial" pitchFamily="-106" charset="0"/>
              </a:rPr>
              <a:t>12</a:t>
            </a:r>
            <a:endParaRPr lang="en-US" sz="1400" b="1" dirty="0">
              <a:solidFill>
                <a:schemeClr val="tx1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latin typeface="Arial" pitchFamily="-106" charset="0"/>
              </a:rPr>
              <a:t>Source: </a:t>
            </a:r>
            <a:r>
              <a:rPr lang="en-US" dirty="0" err="1">
                <a:latin typeface="Arial" pitchFamily="-106" charset="0"/>
              </a:rPr>
              <a:t>Mangia</a:t>
            </a:r>
            <a:r>
              <a:rPr lang="en-US" dirty="0">
                <a:latin typeface="Arial" pitchFamily="-106" charset="0"/>
              </a:rPr>
              <a:t> A, et al.  N </a:t>
            </a:r>
            <a:r>
              <a:rPr lang="en-US" dirty="0" err="1">
                <a:latin typeface="Arial" pitchFamily="-106" charset="0"/>
              </a:rPr>
              <a:t>Engl</a:t>
            </a:r>
            <a:r>
              <a:rPr lang="en-US" dirty="0">
                <a:latin typeface="Arial" pitchFamily="-106" charset="0"/>
              </a:rPr>
              <a:t> J Med. 2005;352:1609-17.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solidFill>
                  <a:srgbClr val="F0EADC"/>
                </a:solidFill>
                <a:latin typeface="Arial" pitchFamily="-106" charset="0"/>
              </a:rPr>
              <a:t>Peginterferon alfa-2b + RBV for 12 or 24 Weeks in GT 2 or 3</a:t>
            </a:r>
            <a:br>
              <a:rPr lang="en-US" sz="2400" dirty="0">
                <a:solidFill>
                  <a:srgbClr val="F0EADC"/>
                </a:solidFill>
                <a:latin typeface="Arial" pitchFamily="-106" charset="0"/>
              </a:rPr>
            </a:br>
            <a:r>
              <a:rPr lang="en-US" sz="2800" dirty="0" smtClean="0">
                <a:solidFill>
                  <a:srgbClr val="FFFFFF"/>
                </a:solidFill>
                <a:latin typeface="Arial" pitchFamily="-106" charset="0"/>
              </a:rPr>
              <a:t>Treatment </a:t>
            </a:r>
            <a:r>
              <a:rPr lang="en-US" sz="2800" dirty="0">
                <a:solidFill>
                  <a:srgbClr val="FFFFFF"/>
                </a:solidFill>
                <a:latin typeface="Arial" pitchFamily="-106" charset="0"/>
              </a:rPr>
              <a:t>Duration and Ribavirin </a:t>
            </a:r>
            <a:r>
              <a:rPr lang="en-US" sz="2800" dirty="0" smtClean="0">
                <a:solidFill>
                  <a:srgbClr val="FFFFFF"/>
                </a:solidFill>
                <a:latin typeface="Arial" pitchFamily="-106" charset="0"/>
              </a:rPr>
              <a:t>Dose</a:t>
            </a:r>
            <a:endParaRPr lang="en-US" sz="2800" dirty="0">
              <a:solidFill>
                <a:srgbClr val="FFFFFF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4893688" y="2741840"/>
            <a:ext cx="3840450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8273796" y="2539660"/>
            <a:ext cx="794004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SVR24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2971800" y="4121150"/>
            <a:ext cx="3840450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6410961" y="3918970"/>
            <a:ext cx="794004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SVR24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4876800" y="4957060"/>
            <a:ext cx="3840450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8264436" y="4754880"/>
            <a:ext cx="794004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SVR24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15410" y="2528320"/>
            <a:ext cx="8382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 = 70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15410" y="3885986"/>
            <a:ext cx="8382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 = 76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15410" y="4800600"/>
            <a:ext cx="8382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 = 132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6" name="Line 13"/>
          <p:cNvSpPr>
            <a:spLocks noChangeShapeType="1"/>
          </p:cNvSpPr>
          <p:nvPr/>
        </p:nvSpPr>
        <p:spPr bwMode="auto">
          <a:xfrm>
            <a:off x="6732310" y="1752600"/>
            <a:ext cx="0" cy="256032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7" name="Text Box 20"/>
          <p:cNvSpPr txBox="1">
            <a:spLocks noChangeArrowheads="1"/>
          </p:cNvSpPr>
          <p:nvPr/>
        </p:nvSpPr>
        <p:spPr bwMode="auto">
          <a:xfrm>
            <a:off x="6462450" y="1439291"/>
            <a:ext cx="548640" cy="289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 smtClean="0">
                <a:latin typeface="Arial" pitchFamily="-106" charset="0"/>
                <a:ea typeface="Arial" pitchFamily="-106" charset="0"/>
                <a:cs typeface="Arial" pitchFamily="-106" charset="0"/>
              </a:rPr>
              <a:t>36</a:t>
            </a:r>
            <a:endParaRPr lang="en-US" sz="1400" b="1" dirty="0">
              <a:solidFill>
                <a:schemeClr val="tx1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50" name="Text Box 12"/>
          <p:cNvSpPr txBox="1">
            <a:spLocks noChangeArrowheads="1"/>
          </p:cNvSpPr>
          <p:nvPr/>
        </p:nvSpPr>
        <p:spPr bwMode="auto">
          <a:xfrm>
            <a:off x="531547" y="3352800"/>
            <a:ext cx="8117051" cy="289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sz="1400" b="1" dirty="0" smtClean="0">
                <a:solidFill>
                  <a:schemeClr val="tx1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Variable: Duration based on Week 4 HCV RNA (negative = 12 week Rx; positive = 24 week Rx)</a:t>
            </a:r>
            <a:endParaRPr lang="en-US" sz="1400" b="1" dirty="0">
              <a:solidFill>
                <a:schemeClr val="tx1"/>
              </a:solidFill>
              <a:latin typeface="Arial" pitchFamily="-107" charset="0"/>
              <a:ea typeface="Arial" pitchFamily="-107" charset="0"/>
              <a:cs typeface="Arial" pitchFamily="-107" charset="0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0" y="3244532"/>
            <a:ext cx="9162288" cy="1588"/>
          </a:xfrm>
          <a:prstGeom prst="line">
            <a:avLst/>
          </a:prstGeom>
          <a:ln w="19050" cap="flat" cmpd="sng" algn="ctr">
            <a:solidFill>
              <a:schemeClr val="tx1">
                <a:lumMod val="65000"/>
                <a:lumOff val="3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 Box 12"/>
          <p:cNvSpPr txBox="1">
            <a:spLocks noChangeArrowheads="1"/>
          </p:cNvSpPr>
          <p:nvPr/>
        </p:nvSpPr>
        <p:spPr bwMode="auto">
          <a:xfrm>
            <a:off x="990600" y="2057400"/>
            <a:ext cx="3903633" cy="289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sz="1400" b="1" dirty="0" smtClean="0">
                <a:solidFill>
                  <a:schemeClr val="tx1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Standard: All received 24 week of treatment</a:t>
            </a:r>
            <a:endParaRPr lang="en-US" sz="1400" b="1" dirty="0">
              <a:solidFill>
                <a:schemeClr val="tx1"/>
              </a:solidFill>
              <a:latin typeface="Arial" pitchFamily="-107" charset="0"/>
              <a:ea typeface="Arial" pitchFamily="-107" charset="0"/>
              <a:cs typeface="Arial" pitchFamily="-107" charset="0"/>
            </a:endParaRPr>
          </a:p>
        </p:txBody>
      </p:sp>
      <p:sp>
        <p:nvSpPr>
          <p:cNvPr id="38" name="Rectangle 25"/>
          <p:cNvSpPr>
            <a:spLocks noChangeArrowheads="1"/>
          </p:cNvSpPr>
          <p:nvPr/>
        </p:nvSpPr>
        <p:spPr bwMode="auto">
          <a:xfrm>
            <a:off x="-12330" y="5519940"/>
            <a:ext cx="9180577" cy="80466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latin typeface="Arial" pitchFamily="-106" charset="0"/>
              </a:rPr>
              <a:t>Peginterferon </a:t>
            </a:r>
            <a:r>
              <a:rPr lang="en-US" sz="1400" dirty="0">
                <a:latin typeface="Arial" pitchFamily="-106" charset="0"/>
              </a:rPr>
              <a:t>alfa-</a:t>
            </a:r>
            <a:r>
              <a:rPr lang="en-US" sz="1400" dirty="0" smtClean="0">
                <a:latin typeface="Arial" pitchFamily="-106" charset="0"/>
              </a:rPr>
              <a:t>2b: 1.5 µg/kg </a:t>
            </a:r>
            <a:r>
              <a:rPr lang="en-US" sz="1400" dirty="0">
                <a:latin typeface="Arial" pitchFamily="-106" charset="0"/>
              </a:rPr>
              <a:t>1x/</a:t>
            </a:r>
            <a:r>
              <a:rPr lang="en-US" sz="1400" dirty="0" smtClean="0">
                <a:latin typeface="Arial" pitchFamily="-106" charset="0"/>
              </a:rPr>
              <a:t>week</a:t>
            </a:r>
            <a:br>
              <a:rPr lang="en-US" sz="1400" dirty="0" smtClean="0">
                <a:latin typeface="Arial" pitchFamily="-106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Ribavirin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(divided bid):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&lt;75 kg (1000 mg/day); ≥75 kg (1200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mg/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day)</a:t>
            </a:r>
            <a:endParaRPr lang="en-US" sz="1400" dirty="0">
              <a:latin typeface="Arial" pitchFamily="-10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57950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solidFill>
                  <a:srgbClr val="F0EADC"/>
                </a:solidFill>
                <a:latin typeface="Arial" pitchFamily="-106" charset="0"/>
              </a:rPr>
              <a:t>Peginterferon alfa-2b + RBV for 12 or 24 Weeks in GT 2 or 3</a:t>
            </a:r>
            <a:br>
              <a:rPr lang="en-US" sz="2400" dirty="0">
                <a:solidFill>
                  <a:srgbClr val="F0EADC"/>
                </a:solidFill>
                <a:latin typeface="Arial" pitchFamily="-106" charset="0"/>
              </a:rPr>
            </a:br>
            <a:r>
              <a:rPr lang="en-US" sz="2400" dirty="0" smtClean="0">
                <a:solidFill>
                  <a:srgbClr val="FFFFFF"/>
                </a:solidFill>
                <a:latin typeface="Arial" pitchFamily="-106" charset="0"/>
              </a:rPr>
              <a:t>Treatment </a:t>
            </a:r>
            <a:r>
              <a:rPr lang="en-US" sz="2400" dirty="0">
                <a:solidFill>
                  <a:srgbClr val="FFFFFF"/>
                </a:solidFill>
                <a:latin typeface="Arial" pitchFamily="-106" charset="0"/>
              </a:rPr>
              <a:t>Duration and Ribavirin </a:t>
            </a:r>
            <a:r>
              <a:rPr lang="en-US" sz="2400" dirty="0" smtClean="0">
                <a:solidFill>
                  <a:srgbClr val="FFFFFF"/>
                </a:solidFill>
                <a:latin typeface="Arial" pitchFamily="-106" charset="0"/>
              </a:rPr>
              <a:t>Dose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 defTabSz="457200"/>
            <a:r>
              <a:rPr lang="en-US" dirty="0" smtClean="0">
                <a:solidFill>
                  <a:schemeClr val="bg1"/>
                </a:solidFill>
                <a:latin typeface="Arial" pitchFamily="-106" charset="0"/>
              </a:rPr>
              <a:t>SVR24 Rates, by Regimen</a:t>
            </a:r>
            <a:endParaRPr lang="en-US" dirty="0">
              <a:solidFill>
                <a:schemeClr val="bg1"/>
              </a:solidFill>
              <a:latin typeface="Arial" pitchFamily="-10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latin typeface="Arial" pitchFamily="-106" charset="0"/>
              </a:rPr>
              <a:t>Source: </a:t>
            </a:r>
            <a:r>
              <a:rPr lang="en-US" dirty="0" err="1">
                <a:latin typeface="Arial" pitchFamily="-106" charset="0"/>
              </a:rPr>
              <a:t>Mangia</a:t>
            </a:r>
            <a:r>
              <a:rPr lang="en-US" dirty="0">
                <a:latin typeface="Arial" pitchFamily="-106" charset="0"/>
              </a:rPr>
              <a:t> A, et al.  N </a:t>
            </a:r>
            <a:r>
              <a:rPr lang="en-US" dirty="0" err="1">
                <a:latin typeface="Arial" pitchFamily="-106" charset="0"/>
              </a:rPr>
              <a:t>Engl</a:t>
            </a:r>
            <a:r>
              <a:rPr lang="en-US" dirty="0">
                <a:latin typeface="Arial" pitchFamily="-106" charset="0"/>
              </a:rPr>
              <a:t> J Med. 2005;352:1609-17. </a:t>
            </a:r>
          </a:p>
        </p:txBody>
      </p:sp>
      <p:graphicFrame>
        <p:nvGraphicFramePr>
          <p:cNvPr id="16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4294308"/>
              </p:ext>
            </p:extLst>
          </p:nvPr>
        </p:nvGraphicFramePr>
        <p:xfrm>
          <a:off x="439542" y="1905000"/>
          <a:ext cx="8399658" cy="4385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Rectangle 16"/>
          <p:cNvSpPr/>
          <p:nvPr/>
        </p:nvSpPr>
        <p:spPr>
          <a:xfrm>
            <a:off x="4740769" y="5496503"/>
            <a:ext cx="73107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  <a:latin typeface="Arial"/>
                <a:cs typeface="Arial"/>
              </a:rPr>
              <a:t>89/102</a:t>
            </a:r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057190" y="5496503"/>
            <a:ext cx="73108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  <a:latin typeface="Arial"/>
                <a:cs typeface="Arial"/>
              </a:rPr>
              <a:t>40/53</a:t>
            </a:r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441121" y="5496503"/>
            <a:ext cx="73107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  <a:latin typeface="Arial"/>
                <a:cs typeface="Arial"/>
              </a:rPr>
              <a:t>51/80</a:t>
            </a:r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325209" y="5496503"/>
            <a:ext cx="73107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  <a:latin typeface="Arial"/>
                <a:cs typeface="Arial"/>
              </a:rPr>
              <a:t>113/133</a:t>
            </a:r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66290" y="5496503"/>
            <a:ext cx="73108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  <a:latin typeface="Arial"/>
                <a:cs typeface="Arial"/>
              </a:rPr>
              <a:t>53/70</a:t>
            </a:r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025561" y="5496503"/>
            <a:ext cx="73107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  <a:latin typeface="Arial"/>
                <a:cs typeface="Arial"/>
              </a:rPr>
              <a:t>51/80</a:t>
            </a:r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158359" y="5496503"/>
            <a:ext cx="73107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  <a:latin typeface="Arial"/>
                <a:cs typeface="Arial"/>
              </a:rPr>
              <a:t>24/31</a:t>
            </a:r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474780" y="5496503"/>
            <a:ext cx="73108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  <a:latin typeface="Arial"/>
                <a:cs typeface="Arial"/>
              </a:rPr>
              <a:t>13/17</a:t>
            </a:r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846380" y="5496503"/>
            <a:ext cx="73107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9</a:t>
            </a:r>
            <a:r>
              <a:rPr lang="en-US" sz="1200" dirty="0" smtClean="0">
                <a:solidFill>
                  <a:schemeClr val="bg1"/>
                </a:solidFill>
                <a:latin typeface="Arial"/>
                <a:cs typeface="Arial"/>
              </a:rPr>
              <a:t>/22</a:t>
            </a:r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89145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latin typeface="Arial" pitchFamily="-106" charset="0"/>
              </a:rPr>
              <a:t>Source: </a:t>
            </a:r>
            <a:r>
              <a:rPr lang="en-US" dirty="0" err="1">
                <a:latin typeface="Arial" pitchFamily="-106" charset="0"/>
              </a:rPr>
              <a:t>Mangia</a:t>
            </a:r>
            <a:r>
              <a:rPr lang="en-US" dirty="0">
                <a:latin typeface="Arial" pitchFamily="-106" charset="0"/>
              </a:rPr>
              <a:t> A, et al.  N </a:t>
            </a:r>
            <a:r>
              <a:rPr lang="en-US" dirty="0" err="1">
                <a:latin typeface="Arial" pitchFamily="-106" charset="0"/>
              </a:rPr>
              <a:t>Engl</a:t>
            </a:r>
            <a:r>
              <a:rPr lang="en-US" dirty="0">
                <a:latin typeface="Arial" pitchFamily="-106" charset="0"/>
              </a:rPr>
              <a:t> J Med. 2005;352:1609-17.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F0EADC"/>
                </a:solidFill>
                <a:latin typeface="Arial" pitchFamily="-106" charset="0"/>
              </a:rPr>
              <a:t>Peginterferon alfa-2b + RBV for 12 or 24 Weeks in GT 2 or 3</a:t>
            </a:r>
            <a:br>
              <a:rPr lang="en-US" sz="2400" dirty="0">
                <a:solidFill>
                  <a:srgbClr val="F0EADC"/>
                </a:solidFill>
                <a:latin typeface="Arial" pitchFamily="-106" charset="0"/>
              </a:rPr>
            </a:br>
            <a:r>
              <a:rPr lang="en-US" sz="2800" dirty="0" smtClean="0">
                <a:solidFill>
                  <a:schemeClr val="bg1"/>
                </a:solidFill>
                <a:latin typeface="Arial" pitchFamily="-106" charset="0"/>
              </a:rPr>
              <a:t>Conclusions</a:t>
            </a:r>
            <a:endParaRPr lang="en-US" sz="28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3477197"/>
              </p:ext>
            </p:extLst>
          </p:nvPr>
        </p:nvGraphicFramePr>
        <p:xfrm>
          <a:off x="0" y="2362200"/>
          <a:ext cx="9144000" cy="200863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2008632"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  <a:spcBef>
                          <a:spcPts val="800"/>
                        </a:spcBef>
                      </a:pPr>
                      <a:r>
                        <a:rPr lang="en-US" sz="20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Conclusions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“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A shorter course of therapy over 12 weeks with peginterferon alfa-2b and ribavirin is as effective as a 24-week course for patients with HCV genotype 2 or 3 who have a response to treatment at 4 weeks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.”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041251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9660" y="1295400"/>
            <a:ext cx="8432465" cy="4382993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dirty="0" smtClean="0"/>
              <a:t>This slide deck is from the University of Washington’s </a:t>
            </a:r>
            <a:r>
              <a:rPr lang="en-US" i="1" dirty="0" smtClean="0"/>
              <a:t>Hepatitis C Online </a:t>
            </a:r>
            <a:r>
              <a:rPr lang="en-US" dirty="0" smtClean="0"/>
              <a:t>and </a:t>
            </a:r>
            <a:r>
              <a:rPr lang="en-US" i="1" dirty="0" smtClean="0"/>
              <a:t>Hepatitis Web Study</a:t>
            </a:r>
            <a:r>
              <a:rPr lang="en-US" dirty="0" smtClean="0"/>
              <a:t> projects. </a:t>
            </a:r>
            <a:br>
              <a:rPr lang="en-US" dirty="0" smtClean="0"/>
            </a:br>
            <a:endParaRPr lang="en-US" sz="2000" dirty="0" smtClean="0"/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C Online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rgbClr val="FCF5E6"/>
                </a:solidFill>
                <a:hlinkClick r:id="rId2"/>
              </a:rPr>
              <a:t>www.hepatitisc.uw.edu</a:t>
            </a:r>
            <a:endParaRPr lang="en-US" sz="2000" dirty="0" smtClean="0">
              <a:solidFill>
                <a:srgbClr val="FCF5E6"/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Web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Study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http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://depts.washington.edu/hepstudy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/</a:t>
            </a: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1800" dirty="0" smtClean="0">
                <a:solidFill>
                  <a:schemeClr val="bg1"/>
                </a:solidFill>
              </a:rPr>
              <a:t>Funded </a:t>
            </a:r>
            <a:r>
              <a:rPr lang="en-US" sz="1800" dirty="0">
                <a:solidFill>
                  <a:schemeClr val="bg1"/>
                </a:solidFill>
              </a:rPr>
              <a:t>by a grant from  the Centers for Disease Control and Prevention</a:t>
            </a:r>
            <a:r>
              <a:rPr lang="en-US" sz="1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. </a:t>
            </a:r>
            <a:endParaRPr lang="en-US" sz="1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3511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TC_Master_Template_061510">
  <a:themeElements>
    <a:clrScheme name="NWAETC Final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B59452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AETC_Master_Template_061510.potx</Template>
  <TotalTime>53518</TotalTime>
  <Words>302</Words>
  <Application>Microsoft Office PowerPoint</Application>
  <PresentationFormat>On-screen Show (4:3)</PresentationFormat>
  <Paragraphs>53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ＭＳ Ｐゴシック</vt:lpstr>
      <vt:lpstr>Arial</vt:lpstr>
      <vt:lpstr>Geneva</vt:lpstr>
      <vt:lpstr>Myriad Pro</vt:lpstr>
      <vt:lpstr>Times New Roman</vt:lpstr>
      <vt:lpstr>AETC_Master_Template_061510</vt:lpstr>
      <vt:lpstr>Peginterferon alfa-2b + Ribavirin for 12 or 24 Weeks in GT 2,3 </vt:lpstr>
      <vt:lpstr>Peginterferon alfa-2b + RBV for 12 or 24 Weeks in GT 2 or 3 Study Design</vt:lpstr>
      <vt:lpstr>Peginterferon alfa-2b + RBV for 12 or 24 Weeks in GT 2 or 3 Treatment Duration and Ribavirin Dose</vt:lpstr>
      <vt:lpstr>Peginterferon alfa-2b + RBV for 12 or 24 Weeks in GT 2 or 3 Treatment Duration and Ribavirin Dose</vt:lpstr>
      <vt:lpstr>Peginterferon alfa-2b + RBV for 12 or 24 Weeks in GT 2 or 3 Conclusions</vt:lpstr>
      <vt:lpstr>PowerPoint Presentation</vt:lpstr>
    </vt:vector>
  </TitlesOfParts>
  <Company>HMC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Spach</dc:creator>
  <cp:lastModifiedBy>kent</cp:lastModifiedBy>
  <cp:revision>2528</cp:revision>
  <cp:lastPrinted>2011-04-18T21:48:04Z</cp:lastPrinted>
  <dcterms:created xsi:type="dcterms:W3CDTF">2010-11-28T05:36:22Z</dcterms:created>
  <dcterms:modified xsi:type="dcterms:W3CDTF">2014-02-15T19:05:51Z</dcterms:modified>
</cp:coreProperties>
</file>