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17" r:id="rId2"/>
    <p:sldId id="618" r:id="rId3"/>
    <p:sldId id="619" r:id="rId4"/>
    <p:sldId id="620" r:id="rId5"/>
    <p:sldId id="621" r:id="rId6"/>
    <p:sldId id="622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2.77778663809897E-2"/>
          <c:w val="0.87889656406585503"/>
          <c:h val="0.8584802918863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3.0303030303030299E-3"/>
                  <c:y val="1.1574110992079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</c:v>
                </c:pt>
                <c:pt idx="1">
                  <c:v>93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232363136"/>
        <c:axId val="232365936"/>
      </c:barChart>
      <c:catAx>
        <c:axId val="23236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32365936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323659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1869182471327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3236313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31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22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92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Weight</a:t>
            </a:r>
            <a:r>
              <a:rPr lang="en-US" sz="2400" dirty="0">
                <a:latin typeface="Arial" pitchFamily="-106" charset="0"/>
              </a:rPr>
              <a:t>-based Ribavirin in </a:t>
            </a:r>
            <a:r>
              <a:rPr lang="en-US" sz="2400" dirty="0" smtClean="0">
                <a:latin typeface="Arial" pitchFamily="-106" charset="0"/>
              </a:rPr>
              <a:t>HCV GT 2,3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4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Zeuzem</a:t>
            </a:r>
            <a:r>
              <a:rPr lang="en-US" sz="1400" dirty="0" smtClean="0">
                <a:latin typeface="Arial" pitchFamily="-106" charset="0"/>
              </a:rPr>
              <a:t> S, et</a:t>
            </a:r>
            <a:r>
              <a:rPr lang="en-US" sz="1400" dirty="0">
                <a:latin typeface="Arial" pitchFamily="-106" charset="0"/>
              </a:rPr>
              <a:t> </a:t>
            </a:r>
            <a:r>
              <a:rPr lang="en-US" sz="1400" dirty="0" smtClean="0">
                <a:latin typeface="Arial" pitchFamily="-106" charset="0"/>
              </a:rPr>
              <a:t>al.  J </a:t>
            </a:r>
            <a:r>
              <a:rPr lang="en-US" sz="1400" dirty="0" err="1" smtClean="0">
                <a:latin typeface="Arial" pitchFamily="-106" charset="0"/>
              </a:rPr>
              <a:t>Hepatol</a:t>
            </a:r>
            <a:r>
              <a:rPr lang="en-US" sz="1400" dirty="0" smtClean="0">
                <a:latin typeface="Arial" pitchFamily="-106" charset="0"/>
              </a:rPr>
              <a:t>. 2004;40:993-9. 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14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for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3190" y="1557559"/>
            <a:ext cx="8915400" cy="4081241"/>
          </a:xfrm>
        </p:spPr>
        <p:txBody>
          <a:bodyPr>
            <a:no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Single arm, open-label, historical-control, phase 4 study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Conducted in 39 centers in Europe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224 with </a:t>
            </a:r>
            <a:r>
              <a:rPr lang="en-US" sz="1800" dirty="0">
                <a:latin typeface="Arial" pitchFamily="-106" charset="0"/>
              </a:rPr>
              <a:t>chronic hepatitis </a:t>
            </a:r>
            <a:r>
              <a:rPr lang="en-US" sz="1800" dirty="0" smtClean="0">
                <a:latin typeface="Arial" pitchFamily="-106" charset="0"/>
              </a:rPr>
              <a:t>C</a:t>
            </a:r>
            <a:r>
              <a:rPr lang="en-US" sz="1800" dirty="0">
                <a:latin typeface="Arial" pitchFamily="-106" charset="0"/>
              </a:rPr>
              <a:t> </a:t>
            </a:r>
            <a:r>
              <a:rPr lang="en-US" sz="1800" dirty="0" smtClean="0">
                <a:latin typeface="Arial" pitchFamily="-106" charset="0"/>
              </a:rPr>
              <a:t>enrolled (223 treated)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Treatment naïve adult </a:t>
            </a:r>
            <a:r>
              <a:rPr lang="en-US" sz="1800" dirty="0" smtClean="0">
                <a:latin typeface="Arial" pitchFamily="-106" charset="0"/>
              </a:rPr>
              <a:t>patients with genotype 2 or 3 HCV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</a:t>
            </a:r>
            <a:r>
              <a:rPr lang="en-US" sz="1800" dirty="0" smtClean="0">
                <a:latin typeface="Arial" pitchFamily="-106" charset="0"/>
              </a:rPr>
              <a:t>2b: 1.5 </a:t>
            </a:r>
            <a:r>
              <a:rPr lang="en-US" sz="1800" dirty="0">
                <a:latin typeface="Arial" pitchFamily="-106" charset="0"/>
              </a:rPr>
              <a:t>µg</a:t>
            </a:r>
            <a:r>
              <a:rPr lang="en-US" sz="1800" dirty="0" smtClean="0">
                <a:latin typeface="Arial" pitchFamily="-106" charset="0"/>
              </a:rPr>
              <a:t>/kg/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</a:t>
            </a:r>
            <a:r>
              <a:rPr lang="en-US" sz="1800" dirty="0" smtClean="0">
                <a:latin typeface="Arial" pitchFamily="-106" charset="0"/>
              </a:rPr>
              <a:t>Ribavirin*: </a:t>
            </a:r>
            <a:r>
              <a:rPr lang="en-US" sz="1800" dirty="0">
                <a:latin typeface="Arial" pitchFamily="-106" charset="0"/>
              </a:rPr>
              <a:t>8</a:t>
            </a:r>
            <a:r>
              <a:rPr lang="en-US" sz="1800" dirty="0" smtClean="0">
                <a:latin typeface="Arial" pitchFamily="-106" charset="0"/>
              </a:rPr>
              <a:t>00</a:t>
            </a:r>
            <a:r>
              <a:rPr lang="en-US" sz="1800" dirty="0">
                <a:latin typeface="Arial" pitchFamily="-106" charset="0"/>
              </a:rPr>
              <a:t>-</a:t>
            </a:r>
            <a:r>
              <a:rPr lang="en-US" sz="1800" dirty="0" smtClean="0">
                <a:latin typeface="Arial" pitchFamily="-106" charset="0"/>
              </a:rPr>
              <a:t>1400 </a:t>
            </a:r>
            <a:r>
              <a:rPr lang="en-US" sz="1800" dirty="0">
                <a:latin typeface="Arial" pitchFamily="-106" charset="0"/>
              </a:rPr>
              <a:t>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24 wks </a:t>
            </a: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(SVR)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44426" y="54864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*Ribavirin dosing:  </a:t>
            </a:r>
            <a:r>
              <a:rPr lang="en-US" sz="1300" dirty="0">
                <a:latin typeface="Arial" pitchFamily="-106" charset="0"/>
              </a:rPr>
              <a:t>&lt;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65 kg = 800 mg/d; 65-85 kg = 1000 mg/d; &gt;85-105 kg = 1200 mg/d; &gt;105</a:t>
            </a:r>
            <a:r>
              <a:rPr lang="en-US" sz="1300" dirty="0">
                <a:latin typeface="Arial" pitchFamily="-106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300" dirty="0">
                <a:latin typeface="Arial" pitchFamily="-106" charset="0"/>
              </a:rPr>
              <a:t> </a:t>
            </a:r>
            <a:r>
              <a:rPr lang="en-US" sz="1300" dirty="0" smtClean="0">
                <a:latin typeface="Arial" pitchFamily="-106" charset="0"/>
              </a:rPr>
              <a:t>=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 1400 mg/d</a:t>
            </a:r>
          </a:p>
        </p:txBody>
      </p:sp>
    </p:spTree>
    <p:extLst>
      <p:ext uri="{BB962C8B-B14F-4D97-AF65-F5344CB8AC3E}">
        <p14:creationId xmlns:p14="http://schemas.microsoft.com/office/powerpoint/2010/main" val="3802442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873230" y="376292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050084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841860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2022807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4388" y="3383280"/>
            <a:ext cx="3840479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572000" y="2097659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2097659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68144" y="2093466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28600" y="2087308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3796" y="356074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410" y="3549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800-1400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latin typeface="Arial" pitchFamily="-106" charset="0"/>
              </a:rPr>
              <a:t>Ribavirin dosing:  &lt;65 kg = 800 mg/d; 65-85 kg = 1000 mg/d; &gt;85-105 kg = 1200 mg/d; &gt;105 kg = 1400 mg/</a:t>
            </a:r>
            <a:r>
              <a:rPr lang="en-US" sz="1400" dirty="0" smtClean="0">
                <a:latin typeface="Arial" pitchFamily="-106" charset="0"/>
              </a:rPr>
              <a:t>d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9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for GT 2 or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3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076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89/102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71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40/53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112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20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113/133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62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53/70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56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478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13/17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925367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/>
          <p:cNvSpPr/>
          <p:nvPr/>
        </p:nvSpPr>
        <p:spPr>
          <a:xfrm>
            <a:off x="196887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182/224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39/42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8266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143/182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2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for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GT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-106" charset="0"/>
              </a:rPr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33094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Treatment for 24 weeks with peginterferon alfa-2b and ribavirin is sufficient in HCV 2 or 3 infected patients. The lower SVR in patients infected with HCV-3 compared with HCV-2 infected patients may be related to higher levels of steatosis in this population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732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53516</TotalTime>
  <Words>248</Words>
  <Application>Microsoft Office PowerPoint</Application>
  <PresentationFormat>On-screen Show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Weight-based Ribavirin in HCV GT 2,3 </vt:lpstr>
      <vt:lpstr>Peginterferon alfa-2b + Ribavirin for GT 2 or 3 Study Design</vt:lpstr>
      <vt:lpstr>Peginterferon alfa-2b + RBV for 12 or 24 Weeks in GT 2 or 3 Treatment Duration and Ribavirin Dose</vt:lpstr>
      <vt:lpstr>Peginterferon alfa-2b + Ribavirin for GT 2 or 3 Results</vt:lpstr>
      <vt:lpstr>Peginterferon alfa-2b + Ribavirin for GT 2 or 3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2527</cp:revision>
  <cp:lastPrinted>2011-04-18T21:48:04Z</cp:lastPrinted>
  <dcterms:created xsi:type="dcterms:W3CDTF">2010-11-28T05:36:22Z</dcterms:created>
  <dcterms:modified xsi:type="dcterms:W3CDTF">2014-02-15T19:07:23Z</dcterms:modified>
</cp:coreProperties>
</file>