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91" r:id="rId2"/>
    <p:sldId id="547" r:id="rId3"/>
    <p:sldId id="548" r:id="rId4"/>
    <p:sldId id="549" r:id="rId5"/>
    <p:sldId id="550" r:id="rId6"/>
    <p:sldId id="551" r:id="rId7"/>
    <p:sldId id="622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2.6711614929763299E-2"/>
          <c:w val="0.87943872795228895"/>
          <c:h val="0.8754336760941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Higher-dose Peginterferon + Ribavirin (low dose)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Lower-dose Peginterferon + Ribavirin (weight dose)</c:v>
                </c:pt>
              </c:strCache>
            </c:strRef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</c:v>
                </c:pt>
                <c:pt idx="1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 (weight dose)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54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5038704"/>
        <c:axId val="215037024"/>
      </c:barChart>
      <c:catAx>
        <c:axId val="21503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0370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503702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038704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2403338137794"/>
          <c:y val="4.30438179960329E-2"/>
          <c:w val="0.55008707958284997"/>
          <c:h val="0.20887449516951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3644040735"/>
          <c:y val="0.193688019609982"/>
          <c:w val="0.87943872795228895"/>
          <c:h val="0.7084572085761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Higher-dose Peginterferon + Ribavirin (low dose)</c:v>
                </c:pt>
              </c:strCache>
            </c:strRef>
          </c:tx>
          <c:spPr>
            <a:solidFill>
              <a:srgbClr val="3C7EB7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</c:v>
                </c:pt>
                <c:pt idx="1">
                  <c:v>82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Lower-dose Peginterferon + Ribavirin (weight dose)</c:v>
                </c:pt>
              </c:strCache>
            </c:strRef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34</c:v>
                </c:pt>
                <c:pt idx="1">
                  <c:v>80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 (weight dose)</c:v>
                </c:pt>
              </c:strCache>
            </c:strRef>
          </c:tx>
          <c:spPr>
            <a:solidFill>
              <a:srgbClr val="A6714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Genotype 1</c:v>
                </c:pt>
                <c:pt idx="1">
                  <c:v>Genotype 2/3</c:v>
                </c:pt>
                <c:pt idx="2">
                  <c:v>Genotype 4/5/6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</c:v>
                </c:pt>
                <c:pt idx="1">
                  <c:v>79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9433280"/>
        <c:axId val="229433840"/>
      </c:barChart>
      <c:catAx>
        <c:axId val="2294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433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294338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 with SVR</a:t>
                </a:r>
              </a:p>
            </c:rich>
          </c:tx>
          <c:layout>
            <c:manualLayout>
              <c:xMode val="edge"/>
              <c:yMode val="edge"/>
              <c:x val="5.5372188242168901E-3"/>
              <c:y val="0.325170382026400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433280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03396847480341"/>
          <c:y val="2.0321344816315598E-3"/>
          <c:w val="0.88047112032364905"/>
          <c:h val="0.19071547510773701"/>
        </c:manualLayout>
      </c:layout>
      <c:overlay val="0"/>
      <c:spPr>
        <a:solidFill>
          <a:schemeClr val="bg1"/>
        </a:solidFill>
        <a:ln w="19050" cap="flat" cmpd="sng" algn="ctr">
          <a:solidFill>
            <a:prstClr val="black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80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67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7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99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Ribavirin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>Interferon alfa-2b + Ribavirin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Manns</a:t>
            </a:r>
            <a:r>
              <a:rPr lang="en-US" sz="1400" dirty="0" smtClean="0">
                <a:latin typeface="Arial" pitchFamily="-106" charset="0"/>
              </a:rPr>
              <a:t> </a:t>
            </a:r>
            <a:r>
              <a:rPr lang="en-US" sz="1400" dirty="0">
                <a:latin typeface="Arial" pitchFamily="-106" charset="0"/>
              </a:rPr>
              <a:t>MP, et. al. Lancet. 2001;358:958-65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491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alfa-2b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3200" y="1397000"/>
            <a:ext cx="8763000" cy="4800600"/>
          </a:xfrm>
        </p:spPr>
        <p:txBody>
          <a:bodyPr>
            <a:normAutofit/>
          </a:bodyPr>
          <a:lstStyle/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Open-label, randomized controlled trial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- 62 </a:t>
            </a:r>
            <a:r>
              <a:rPr lang="en-US" sz="1800" dirty="0">
                <a:latin typeface="Arial" pitchFamily="-106" charset="0"/>
              </a:rPr>
              <a:t>sites in Europe, </a:t>
            </a:r>
            <a:r>
              <a:rPr lang="en-US" sz="1800" dirty="0" smtClean="0">
                <a:latin typeface="Arial" pitchFamily="-106" charset="0"/>
              </a:rPr>
              <a:t>North America</a:t>
            </a:r>
            <a:r>
              <a:rPr lang="en-US" sz="1800" dirty="0">
                <a:latin typeface="Arial" pitchFamily="-106" charset="0"/>
              </a:rPr>
              <a:t>, &amp; Argentina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1530 with chronic hepatitis C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naïve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 1: 68%; Genotype 2 or 3: 29%; Genotype 4,5, or 6: 3%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Serum </a:t>
            </a:r>
            <a:r>
              <a:rPr lang="en-US" sz="1800" dirty="0">
                <a:latin typeface="Arial" pitchFamily="-106" charset="0"/>
              </a:rPr>
              <a:t>ALT &gt;34 IU/L for women, &gt;43 IU/L for men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Higher Dose Peginterferon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alfa-2b: 1.5 µg/kg 1x/week + ribavirin 800 mg/day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Lower Dose Peginterferon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alfa-2b: 1.5 µg/kg 1x/week x 4 weeks then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  0.5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µg/kg 1x/week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+ ribavirin 1000-1200 mg/day*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Standard </a:t>
            </a:r>
            <a:r>
              <a:rPr lang="en-US" sz="1800" dirty="0">
                <a:latin typeface="Arial" pitchFamily="-106" charset="0"/>
              </a:rPr>
              <a:t>interferon alfa-2b: 3 million U 3x/week + </a:t>
            </a:r>
            <a:r>
              <a:rPr lang="en-US" sz="1800" dirty="0" smtClean="0">
                <a:latin typeface="Arial" pitchFamily="-106" charset="0"/>
              </a:rPr>
              <a:t>ribavirin 1000-1200 mg/day* </a:t>
            </a:r>
          </a:p>
          <a:p>
            <a:pPr marL="4572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 (Sustained Virologic Response [SVR])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SVR = Undetectable </a:t>
            </a:r>
            <a:r>
              <a:rPr lang="en-US" sz="1800" dirty="0">
                <a:latin typeface="Arial" pitchFamily="-106" charset="0"/>
              </a:rPr>
              <a:t>serum HCV RNA 24 weeks after 48-week treatments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8674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dosing: &lt;75 kg: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kg: 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840516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18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294800" y="2212340"/>
            <a:ext cx="4617720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Higher-Dose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b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1.5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Ribavirin: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800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1294800" y="4914900"/>
            <a:ext cx="4617720" cy="1005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alfa-2b: 3 million U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3x/week +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1000-1200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410" name="Rectangle 2"/>
          <p:cNvSpPr>
            <a:spLocks noChangeArrowheads="1"/>
          </p:cNvSpPr>
          <p:nvPr/>
        </p:nvSpPr>
        <p:spPr bwMode="auto">
          <a:xfrm>
            <a:off x="1294800" y="3543300"/>
            <a:ext cx="4617719" cy="1005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alpha val="68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Lower-Dose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600" b="1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algn="ctr">
              <a:lnSpc>
                <a:spcPts val="1400"/>
              </a:lnSpc>
              <a:spcAft>
                <a:spcPts val="2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--------------------------------------------------------------------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alfa-2b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1.5 </a:t>
            </a: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µ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/kg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1x/week x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 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weeks,  </a:t>
            </a:r>
            <a:b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then 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0.5 mcg/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kg 1x/week + Ribavirin: 1000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-1200 mg/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From: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Study </a:t>
            </a:r>
            <a:r>
              <a:rPr lang="en-US" sz="2400" dirty="0" smtClean="0">
                <a:latin typeface="Arial" pitchFamily="-106" charset="0"/>
              </a:rPr>
              <a:t>Design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03340" y="381473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340" y="2450729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340" y="513228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505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6135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96119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02630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88822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82349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64860" y="1475920"/>
            <a:ext cx="8781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918340" y="2643053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08280" y="240141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918340" y="4014190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08280" y="3772550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918340" y="5338452"/>
            <a:ext cx="230428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808280" y="509681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307130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5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39346"/>
              </p:ext>
            </p:extLst>
          </p:nvPr>
        </p:nvGraphicFramePr>
        <p:xfrm>
          <a:off x="458808" y="1828800"/>
          <a:ext cx="8226383" cy="45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Response after 48 Weeks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Treatment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787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274/511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947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244/514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434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235/505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2403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333/511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4480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289/514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6543" y="5562596"/>
            <a:ext cx="91439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271/505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60446"/>
              </p:ext>
            </p:extLst>
          </p:nvPr>
        </p:nvGraphicFramePr>
        <p:xfrm>
          <a:off x="590292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  <a:latin typeface="Arial" pitchFamily="-106" charset="0"/>
              </a:rPr>
              <a:t>Peginterferon alfa-2b + Ribavirin versus Interferon alfa-2b + 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700" dirty="0" smtClean="0">
                <a:latin typeface="Arial" pitchFamily="-106" charset="0"/>
              </a:rPr>
              <a:t>Results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SVR24,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Based on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</p:spTree>
    <p:extLst>
      <p:ext uri="{BB962C8B-B14F-4D97-AF65-F5344CB8AC3E}">
        <p14:creationId xmlns:p14="http://schemas.microsoft.com/office/powerpoint/2010/main" val="1170850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Manns</a:t>
            </a:r>
            <a:r>
              <a:rPr lang="en-US" dirty="0">
                <a:latin typeface="Arial" pitchFamily="-106" charset="0"/>
              </a:rPr>
              <a:t> MP, et. al. Lancet. 2001;358:958-65.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alfa-2b + Ribavirin versus Interferon alfa-2b +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Ribavirin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IDEAL Study: Conclusions 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65356"/>
              </p:ext>
            </p:extLst>
          </p:nvPr>
        </p:nvGraphicFramePr>
        <p:xfrm>
          <a:off x="0" y="25633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Interpretation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: “In patients with chronic hepatitis C, the most effective therapy is the combination of peginterferon alfa-2b 1.5 µg/kg per week plus ribavirin. The benefit is mostly achieved in patients with HCV genotype 1 infections.”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705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53517</TotalTime>
  <Words>269</Words>
  <Application>Microsoft Office PowerPoint</Application>
  <PresentationFormat>On-screen Show 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Ribavirin  versus  Interferon alfa-2b + Ribavirin </vt:lpstr>
      <vt:lpstr>Peginterferon alfa-2b + Ribavirin versus Interferon alfa-2b + Ribavirin  Study Design</vt:lpstr>
      <vt:lpstr>Peginterferon alfa-2b + Ribavirin versus Interferon alfa-2b + Ribavirin  Study Design</vt:lpstr>
      <vt:lpstr>Peginterferon alfa-2b + Ribavirin versus Interferon alfa-2b + Ribavirin  Results</vt:lpstr>
      <vt:lpstr>Peginterferon alfa-2b + Ribavirin versus Interferon alfa-2b + Ribavirin  Results</vt:lpstr>
      <vt:lpstr>Peginterferon alfa-2b + Ribavirin versus Interferon alfa-2b + Ribavirin IDEAL Study: Conclusions 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2525</cp:revision>
  <cp:lastPrinted>2011-04-18T21:48:04Z</cp:lastPrinted>
  <dcterms:created xsi:type="dcterms:W3CDTF">2010-11-28T05:36:22Z</dcterms:created>
  <dcterms:modified xsi:type="dcterms:W3CDTF">2014-02-15T19:10:20Z</dcterms:modified>
</cp:coreProperties>
</file>