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76" r:id="rId2"/>
    <p:sldId id="557" r:id="rId3"/>
    <p:sldId id="558" r:id="rId4"/>
    <p:sldId id="577" r:id="rId5"/>
    <p:sldId id="561" r:id="rId6"/>
    <p:sldId id="581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568"/>
    <a:srgbClr val="969289"/>
    <a:srgbClr val="768F8C"/>
    <a:srgbClr val="B98F93"/>
    <a:srgbClr val="072B3D"/>
    <a:srgbClr val="87A39F"/>
    <a:srgbClr val="EEEEF2"/>
    <a:srgbClr val="454545"/>
    <a:srgbClr val="725D30"/>
    <a:srgbClr val="D8B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2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996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01"/>
          <c:y val="2.77778663809897E-2"/>
          <c:w val="0.87738140371342499"/>
          <c:h val="0.82375795891008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Interferon _x000d_(24 weeks)</c:v>
                </c:pt>
                <c:pt idx="1">
                  <c:v> Interferon _x000d_(48 weeks)</c:v>
                </c:pt>
                <c:pt idx="2">
                  <c:v> Interferon + Ribavirin _x000d_(24 weeks)</c:v>
                </c:pt>
                <c:pt idx="3">
                  <c:v> Interferon + Ribavirin _x000d_(48 weeks)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31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6817696"/>
        <c:axId val="296818256"/>
      </c:barChart>
      <c:catAx>
        <c:axId val="29681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96818256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96818256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0.11869182471327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6817696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9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23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2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-106" charset="0"/>
              </a:rPr>
              <a:t>I</a:t>
            </a:r>
            <a:r>
              <a:rPr lang="en-US" sz="2400" dirty="0" smtClean="0">
                <a:latin typeface="Arial" pitchFamily="-106" charset="0"/>
              </a:rPr>
              <a:t>nterferon alfa-2b +/- Ribavirin for 24 or 48 weeks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cs typeface="Arial"/>
              </a:rPr>
              <a:t>McHutchison</a:t>
            </a:r>
            <a:r>
              <a:rPr lang="en-US" sz="1400" dirty="0" smtClean="0">
                <a:cs typeface="Arial"/>
              </a:rPr>
              <a:t> </a:t>
            </a:r>
            <a:r>
              <a:rPr lang="en-US" sz="1400" dirty="0">
                <a:cs typeface="Arial"/>
              </a:rPr>
              <a:t>JG, et al. N </a:t>
            </a:r>
            <a:r>
              <a:rPr lang="en-US" sz="1400" dirty="0" err="1">
                <a:cs typeface="Arial"/>
              </a:rPr>
              <a:t>Engl</a:t>
            </a:r>
            <a:r>
              <a:rPr lang="en-US" sz="1400" dirty="0">
                <a:cs typeface="Arial"/>
              </a:rPr>
              <a:t> J Med. 1998;339:1485-92.</a:t>
            </a:r>
          </a:p>
        </p:txBody>
      </p:sp>
    </p:spTree>
    <p:extLst>
      <p:ext uri="{BB962C8B-B14F-4D97-AF65-F5344CB8AC3E}">
        <p14:creationId xmlns:p14="http://schemas.microsoft.com/office/powerpoint/2010/main" val="3048512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nterferon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alfa-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2b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+/-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dirty="0" smtClean="0">
                <a:solidFill>
                  <a:srgbClr val="FFFFFF"/>
                </a:solidFill>
                <a:latin typeface="Arial" pitchFamily="-106" charset="0"/>
              </a:rPr>
              <a:t>Outline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</a:t>
            </a:r>
            <a:r>
              <a:rPr lang="en-US" sz="2000" dirty="0" smtClean="0">
                <a:latin typeface="Arial" pitchFamily="-106" charset="0"/>
              </a:rPr>
              <a:t>Randomized, double-blinded, placebo controlled, phase 3 trial</a:t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Conducted in 44 centers in United States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N = </a:t>
            </a:r>
            <a:r>
              <a:rPr lang="en-US" sz="2000" dirty="0" smtClean="0">
                <a:latin typeface="Arial" pitchFamily="-106" charset="0"/>
              </a:rPr>
              <a:t>912 with </a:t>
            </a:r>
            <a:r>
              <a:rPr lang="en-US" sz="2000" dirty="0">
                <a:latin typeface="Arial" pitchFamily="-106" charset="0"/>
              </a:rPr>
              <a:t>chronic hepatitis C 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Treatment naïve; </a:t>
            </a:r>
            <a:r>
              <a:rPr lang="en-US" sz="2000" dirty="0" smtClean="0">
                <a:latin typeface="Arial" pitchFamily="-106" charset="0"/>
              </a:rPr>
              <a:t>72</a:t>
            </a:r>
            <a:r>
              <a:rPr lang="en-US" sz="2000" dirty="0">
                <a:latin typeface="Arial" pitchFamily="-106" charset="0"/>
              </a:rPr>
              <a:t>% genotype 1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b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 smtClean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>
                <a:latin typeface="Arial" pitchFamily="-106" charset="0"/>
              </a:rPr>
              <a:t>I</a:t>
            </a:r>
            <a:r>
              <a:rPr lang="en-US" sz="2000" dirty="0" smtClean="0"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</a:t>
            </a:r>
            <a:r>
              <a:rPr lang="en-US" sz="2000" dirty="0" smtClean="0">
                <a:latin typeface="Arial" pitchFamily="-106" charset="0"/>
              </a:rPr>
              <a:t>2b + Placebo  x 24 or 48 weeks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 smtClean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>
                <a:latin typeface="Arial" pitchFamily="-106" charset="0"/>
              </a:rPr>
              <a:t>Interferon alfa-2b + Ribavirin (weight based) x 24 </a:t>
            </a:r>
            <a:r>
              <a:rPr lang="en-US" sz="2000" dirty="0" smtClean="0">
                <a:latin typeface="Arial" pitchFamily="-106" charset="0"/>
              </a:rPr>
              <a:t>or 48 weeks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Undetectable serum HCV RNA 24 weeks after </a:t>
            </a:r>
            <a:r>
              <a:rPr lang="en-US" sz="2000" dirty="0" smtClean="0">
                <a:latin typeface="Arial" pitchFamily="-106" charset="0"/>
              </a:rPr>
              <a:t>stopping treatment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</a:t>
            </a:r>
            <a:r>
              <a:rPr lang="en-US" dirty="0" smtClean="0"/>
              <a:t>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82526" y="56388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*Ribavirin weight based dosing: &lt;75 kg = 1000 mg/day;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600" dirty="0" smtClean="0">
                <a:latin typeface="Arial" pitchFamily="-106" charset="0"/>
              </a:rPr>
              <a:t>75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kg</a:t>
            </a:r>
            <a:r>
              <a:rPr lang="en-US" sz="1600" dirty="0">
                <a:latin typeface="Arial" pitchFamily="-106" charset="0"/>
              </a:rPr>
              <a:t> </a:t>
            </a:r>
            <a:r>
              <a:rPr lang="en-US" sz="1600" dirty="0" smtClean="0">
                <a:latin typeface="Arial" pitchFamily="-106" charset="0"/>
              </a:rPr>
              <a:t>=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1200 mg/d</a:t>
            </a:r>
            <a:r>
              <a:rPr lang="en-US" sz="1600" dirty="0" smtClean="0">
                <a:latin typeface="Arial" pitchFamily="-106" charset="0"/>
              </a:rPr>
              <a:t>ay</a:t>
            </a:r>
            <a:endParaRPr lang="en-US" sz="16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5626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91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20919" y="324376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14401" y="3748800"/>
            <a:ext cx="2514600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228)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14404" y="2922060"/>
            <a:ext cx="5029200" cy="64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225)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914400" y="2095320"/>
            <a:ext cx="2514600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231)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342900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6462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816972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7128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5923598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45659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-3179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2b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+/- Ribavirin for Chronic HCV</a:t>
            </a:r>
            <a:r>
              <a:rPr lang="en-US" dirty="0">
                <a:latin typeface="Arial" pitchFamily="-106" charset="0"/>
              </a:rPr>
              <a:t/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solidFill>
                  <a:srgbClr val="FFFFFF"/>
                </a:solidFill>
                <a:latin typeface="Arial" pitchFamily="-106" charset="0"/>
              </a:rPr>
              <a:t>Study Design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443740"/>
            <a:ext cx="9180577" cy="804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latin typeface="Arial" pitchFamily="-106" charset="0"/>
              </a:rPr>
              <a:t>Interferon alfa-2b 3 million U 3x/</a:t>
            </a:r>
            <a:r>
              <a:rPr lang="en-US" sz="1400" dirty="0" smtClean="0">
                <a:latin typeface="Arial" pitchFamily="-106" charset="0"/>
              </a:rPr>
              <a:t>week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Ribavirin (divided bid): 1000 mg/day if &lt; 75kg 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3959" y="303614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914404" y="4575540"/>
            <a:ext cx="5029200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228)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920919" y="490302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103959" y="46954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15822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</a:t>
            </a:r>
            <a:r>
              <a:rPr lang="en-US" sz="1600" dirty="0">
                <a:latin typeface="Arial" pitchFamily="-106" charset="0"/>
                <a:ea typeface="Arial" pitchFamily="-106" charset="0"/>
                <a:cs typeface="Arial" pitchFamily="-106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48500" y="241742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86400" y="22098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48500" y="409412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486400" y="38865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294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alfa-2b +/-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SVR 24, by Treatment 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61563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9040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13/231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3089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29/225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2537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70/228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2101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87/228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2b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+/-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68692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patients with chronic hepatitis C, initial therapy with interferon and ribavirin was more effective than treatment with interferon alone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73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5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53453</TotalTime>
  <Words>215</Words>
  <Application>Microsoft Office PowerPoint</Application>
  <PresentationFormat>On-screen Show (4:3)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Interferon alfa-2b +/- Ribavirin for 24 or 48 weeks</vt:lpstr>
      <vt:lpstr>Interferon alfa-2b +/- Ribavirin for Chronic HCV Study Outline</vt:lpstr>
      <vt:lpstr>Interferon alfa-2b +/- Ribavirin for Chronic HCV Study Design</vt:lpstr>
      <vt:lpstr>Interferon alfa-2b +/- Ribavirin for Chronic HCV Study Results</vt:lpstr>
      <vt:lpstr>Interferon alfa-2b +/- Ribavirin for Chronic HCV Study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2517</cp:revision>
  <cp:lastPrinted>2011-04-18T21:48:04Z</cp:lastPrinted>
  <dcterms:created xsi:type="dcterms:W3CDTF">2010-11-28T05:36:22Z</dcterms:created>
  <dcterms:modified xsi:type="dcterms:W3CDTF">2014-02-18T17:40:52Z</dcterms:modified>
</cp:coreProperties>
</file>