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536" r:id="rId2"/>
    <p:sldId id="537" r:id="rId3"/>
    <p:sldId id="570" r:id="rId4"/>
    <p:sldId id="584" r:id="rId5"/>
    <p:sldId id="492" r:id="rId6"/>
    <p:sldId id="476" r:id="rId7"/>
    <p:sldId id="557" r:id="rId8"/>
    <p:sldId id="558" r:id="rId9"/>
    <p:sldId id="577" r:id="rId10"/>
    <p:sldId id="561" r:id="rId11"/>
    <p:sldId id="571" r:id="rId12"/>
    <p:sldId id="572" r:id="rId13"/>
    <p:sldId id="573" r:id="rId14"/>
    <p:sldId id="574" r:id="rId15"/>
    <p:sldId id="582" r:id="rId16"/>
    <p:sldId id="576" r:id="rId17"/>
    <p:sldId id="569" r:id="rId18"/>
    <p:sldId id="564" r:id="rId19"/>
    <p:sldId id="565" r:id="rId20"/>
    <p:sldId id="566" r:id="rId21"/>
    <p:sldId id="567" r:id="rId22"/>
    <p:sldId id="568" r:id="rId23"/>
    <p:sldId id="578" r:id="rId24"/>
    <p:sldId id="547" r:id="rId25"/>
    <p:sldId id="548" r:id="rId26"/>
    <p:sldId id="583" r:id="rId27"/>
    <p:sldId id="549" r:id="rId28"/>
    <p:sldId id="550" r:id="rId29"/>
    <p:sldId id="552" r:id="rId30"/>
    <p:sldId id="551" r:id="rId31"/>
    <p:sldId id="554" r:id="rId32"/>
    <p:sldId id="555" r:id="rId33"/>
    <p:sldId id="581" r:id="rId34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568"/>
    <a:srgbClr val="969289"/>
    <a:srgbClr val="768F8C"/>
    <a:srgbClr val="B98F93"/>
    <a:srgbClr val="072B3D"/>
    <a:srgbClr val="87A39F"/>
    <a:srgbClr val="EEEEF2"/>
    <a:srgbClr val="454545"/>
    <a:srgbClr val="725D30"/>
    <a:srgbClr val="D8B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2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996" y="10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1612715077301"/>
          <c:y val="2.77778663809897E-2"/>
          <c:w val="0.87738140371342499"/>
          <c:h val="0.82375795891008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Interferon _x000d_(24 weeks)</c:v>
                </c:pt>
                <c:pt idx="1">
                  <c:v> Interferon _x000d_(48 weeks)</c:v>
                </c:pt>
                <c:pt idx="2">
                  <c:v> Interferon + Ribavirin _x000d_(24 weeks)</c:v>
                </c:pt>
                <c:pt idx="3">
                  <c:v> Interferon + Ribavirin _x000d_(48 weeks)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31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24134048"/>
        <c:axId val="224130688"/>
      </c:barChart>
      <c:catAx>
        <c:axId val="22413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24130688"/>
        <c:crossesAt val="0"/>
        <c:auto val="1"/>
        <c:lblAlgn val="ctr"/>
        <c:lblOffset val="1"/>
        <c:tickLblSkip val="1"/>
        <c:tickMarkSkip val="1"/>
        <c:noMultiLvlLbl val="0"/>
      </c:catAx>
      <c:valAx>
        <c:axId val="224130688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24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0.118691824713279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24134048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9928057554001"/>
          <c:y val="8.5717829819370497E-2"/>
          <c:w val="0.85971223021582699"/>
          <c:h val="0.76667657799975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Weight-Based Ribavirin</c:v>
                </c:pt>
              </c:strCache>
            </c:strRef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 All Treated</c:v>
                </c:pt>
                <c:pt idx="1">
                  <c:v> Genotype 1</c:v>
                </c:pt>
                <c:pt idx="2">
                  <c:v>Genotypes 2 &amp; 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 formatCode="General">
                  <c:v>15.3</c:v>
                </c:pt>
                <c:pt idx="1">
                  <c:v>23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Flat-Dose Ribavirin</c:v>
                </c:pt>
              </c:strCache>
            </c:strRef>
          </c:tx>
          <c:spPr>
            <a:solidFill>
              <a:srgbClr val="A6714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 All Treated</c:v>
                </c:pt>
                <c:pt idx="1">
                  <c:v> Genotype 1</c:v>
                </c:pt>
                <c:pt idx="2">
                  <c:v>Genotypes 2 &amp;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19</c:v>
                </c:pt>
                <c:pt idx="1">
                  <c:v>29.6</c:v>
                </c:pt>
                <c:pt idx="2">
                  <c:v>8.3000000000000007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486432"/>
        <c:axId val="301486992"/>
      </c:barChart>
      <c:catAx>
        <c:axId val="30148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3014869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486992"/>
        <c:scaling>
          <c:orientation val="minMax"/>
          <c:max val="35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Relapse Rates (%)</a:t>
                </a:r>
              </a:p>
            </c:rich>
          </c:tx>
          <c:layout>
            <c:manualLayout>
              <c:xMode val="edge"/>
              <c:yMode val="edge"/>
              <c:x val="7.7213977179452697E-3"/>
              <c:y val="0.23961886667858501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01486432"/>
        <c:crosses val="autoZero"/>
        <c:crossBetween val="between"/>
        <c:majorUnit val="5"/>
        <c:minorUnit val="5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2800459637159101"/>
          <c:y val="2.3094014162869398E-3"/>
          <c:w val="0.79685326086154695"/>
          <c:h val="6.8637881844748394E-2"/>
        </c:manualLayout>
      </c:layout>
      <c:overlay val="0"/>
      <c:spPr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001"/>
          <c:y val="2.6685198054204301E-2"/>
          <c:w val="0.85971223021582699"/>
          <c:h val="0.86501299568269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alfa-2a 180 µg + Ribavirin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69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Peginterferon alfa-2a 180 µg + Placebo</c:v>
                </c:pt>
              </c:strCache>
            </c:strRef>
          </c:tx>
          <c:spPr>
            <a:solidFill>
              <a:srgbClr val="85628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59</c:v>
                </c:pt>
                <c:pt idx="1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Interferon alfa-2b + Ribavirin</c:v>
                </c:pt>
              </c:strCache>
            </c:strRef>
          </c:tx>
          <c:spPr>
            <a:solidFill>
              <a:srgbClr val="A6714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52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3706368"/>
        <c:axId val="299911360"/>
      </c:barChart>
      <c:catAx>
        <c:axId val="22370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2999113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991136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Patients (%)</a:t>
                </a:r>
              </a:p>
            </c:rich>
          </c:tx>
          <c:layout>
            <c:manualLayout>
              <c:xMode val="edge"/>
              <c:yMode val="edge"/>
              <c:x val="9.8102655611984908E-3"/>
              <c:y val="0.33228674768676802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3706368"/>
        <c:crosses val="autoZero"/>
        <c:crossBetween val="between"/>
        <c:maj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6278703860995102"/>
          <c:y val="4.5747490851778698E-2"/>
          <c:w val="0.512817674130021"/>
          <c:h val="0.20763976803832199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27217057642"/>
          <c:y val="0.158089295791595"/>
          <c:w val="0.86424363505532198"/>
          <c:h val="0.71454064120345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 + RBV (low dose) x 24 weeks</c:v>
                </c:pt>
              </c:strCache>
            </c:strRef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</c:v>
                </c:pt>
                <c:pt idx="1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 + RBV (weight-based dose) x 24 weeks</c:v>
                </c:pt>
              </c:strCache>
            </c:strRef>
          </c:tx>
          <c:spPr>
            <a:solidFill>
              <a:srgbClr val="85628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42</c:v>
                </c:pt>
                <c:pt idx="1">
                  <c:v>81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 + RBV (low dose) x 48 weeks</c:v>
                </c:pt>
              </c:strCache>
            </c:strRef>
          </c:tx>
          <c:spPr>
            <a:solidFill>
              <a:srgbClr val="A6714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41</c:v>
                </c:pt>
                <c:pt idx="1">
                  <c:v>79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PEG + RBV (weight-based dose) x 48 weeks</c:v>
                </c:pt>
              </c:strCache>
            </c:strRef>
          </c:tx>
          <c:spPr>
            <a:solidFill>
              <a:srgbClr val="376F69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52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9915280"/>
        <c:axId val="299915840"/>
      </c:barChart>
      <c:catAx>
        <c:axId val="29991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Genotype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158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99158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4.6294704311106204E-3"/>
              <c:y val="0.26973705731202202"/>
            </c:manualLayout>
          </c:layout>
          <c:overlay val="0"/>
          <c:spPr>
            <a:noFill/>
            <a:ln w="243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152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chemeClr val="tx1">
              <a:alpha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11925552283064"/>
          <c:y val="2.5512625810322699E-3"/>
          <c:w val="0.86240424074072497"/>
          <c:h val="0.13756916579684"/>
        </c:manualLayout>
      </c:layout>
      <c:overlay val="0"/>
      <c:spPr>
        <a:solidFill>
          <a:srgbClr val="FFFF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6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9990504567201"/>
          <c:y val="0.26267436277338901"/>
          <c:w val="0.85807099517707597"/>
          <c:h val="0.64481726321558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+ Ribavirin (low dose) x 24 weeks</c:v>
                </c:pt>
              </c:strCache>
            </c:strRef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</c:v>
                </c:pt>
                <c:pt idx="2">
                  <c:v>High Viral Load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84</c:v>
                </c:pt>
                <c:pt idx="1">
                  <c:v>85</c:v>
                </c:pt>
                <c:pt idx="2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Peginterferon + Ribavirin (weight-based dose) x 24 weeks</c:v>
                </c:pt>
              </c:strCache>
            </c:strRef>
          </c:tx>
          <c:spPr>
            <a:solidFill>
              <a:srgbClr val="85628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</c:v>
                </c:pt>
                <c:pt idx="2">
                  <c:v>High Viral Load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81</c:v>
                </c:pt>
                <c:pt idx="1">
                  <c:v>83</c:v>
                </c:pt>
                <c:pt idx="2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Peginterferon + Ribavirin (low dose) x 48 weeks</c:v>
                </c:pt>
              </c:strCache>
            </c:strRef>
          </c:tx>
          <c:spPr>
            <a:solidFill>
              <a:srgbClr val="A6714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</c:v>
                </c:pt>
                <c:pt idx="2">
                  <c:v>High Viral Load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79</c:v>
                </c:pt>
                <c:pt idx="1">
                  <c:v>88</c:v>
                </c:pt>
                <c:pt idx="2">
                  <c:v>74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Peginterferon + Ribavirin (weight-based dose) x 48 weeks</c:v>
                </c:pt>
              </c:strCache>
            </c:strRef>
          </c:tx>
          <c:spPr>
            <a:solidFill>
              <a:srgbClr val="376F69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</c:v>
                </c:pt>
                <c:pt idx="2">
                  <c:v>High Viral Load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80</c:v>
                </c:pt>
                <c:pt idx="1">
                  <c:v>77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9919760"/>
        <c:axId val="299920320"/>
      </c:barChart>
      <c:catAx>
        <c:axId val="29991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203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99203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6.9084628670120904E-3"/>
              <c:y val="0.202918820073653"/>
            </c:manualLayout>
          </c:layout>
          <c:overlay val="0"/>
          <c:spPr>
            <a:noFill/>
            <a:ln w="243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197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chemeClr val="tx1">
              <a:alpha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123226986523058"/>
          <c:y val="0"/>
          <c:w val="0.85777474059265901"/>
          <c:h val="0.24505937352812901"/>
        </c:manualLayout>
      </c:layout>
      <c:overlay val="0"/>
      <c:spPr>
        <a:solidFill>
          <a:schemeClr val="bg1">
            <a:lumMod val="95000"/>
          </a:schemeClr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6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1612715077301"/>
          <c:y val="8.5648421341384798E-2"/>
          <c:w val="0.87738140371342499"/>
          <c:h val="0.8353320699021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Weight-Based Ribavirin</c:v>
                </c:pt>
              </c:strCache>
            </c:strRef>
          </c:tx>
          <c:spPr>
            <a:solidFill>
              <a:srgbClr val="676C8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</c:v>
                </c:pt>
                <c:pt idx="2">
                  <c:v>GT-2,3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44.2</c:v>
                </c:pt>
                <c:pt idx="1">
                  <c:v>34</c:v>
                </c:pt>
                <c:pt idx="2">
                  <c:v>61.8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Flat Dose Ribavirin</c:v>
                </c:pt>
              </c:strCache>
            </c:strRef>
          </c:tx>
          <c:spPr>
            <a:solidFill>
              <a:srgbClr val="7E785F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</c:v>
                </c:pt>
                <c:pt idx="2">
                  <c:v>GT-2,3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40.5</c:v>
                </c:pt>
                <c:pt idx="1">
                  <c:v>28.9</c:v>
                </c:pt>
                <c:pt idx="2">
                  <c:v>59.7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99923120"/>
        <c:axId val="299923680"/>
      </c:barChart>
      <c:catAx>
        <c:axId val="29992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99923680"/>
        <c:crossesAt val="0"/>
        <c:auto val="1"/>
        <c:lblAlgn val="ctr"/>
        <c:lblOffset val="1"/>
        <c:tickLblSkip val="1"/>
        <c:tickMarkSkip val="1"/>
        <c:noMultiLvlLbl val="0"/>
      </c:catAx>
      <c:valAx>
        <c:axId val="299923680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24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0.13605299120139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99231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6092340730136"/>
          <c:y val="0"/>
          <c:w val="0.65784705320925796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644040735"/>
          <c:y val="3.5499843956983301E-2"/>
          <c:w val="0.87943872795228895"/>
          <c:h val="0.86664538422911397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45.2</c:v>
                </c:pt>
                <c:pt idx="1">
                  <c:v>43.8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42.0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</c:v>
                </c:pt>
                <c:pt idx="1">
                  <c:v>38.799999999999997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47.3</c:v>
                </c:pt>
                <c:pt idx="1">
                  <c:v>33.5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9927040"/>
        <c:axId val="301471872"/>
      </c:barChart>
      <c:catAx>
        <c:axId val="29992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4718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47187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4900567267687901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27040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947798017900104"/>
          <c:y val="5.4761526365964597E-2"/>
          <c:w val="0.20464245885378801"/>
          <c:h val="0.2112213497294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644040735"/>
          <c:y val="2.54681117503275E-2"/>
          <c:w val="0.87943872795228895"/>
          <c:h val="0.87836302687007695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33.799999999999997</c:v>
                </c:pt>
                <c:pt idx="1">
                  <c:v>31.1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33.299999999999997</c:v>
                </c:pt>
                <c:pt idx="1">
                  <c:v>28.8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37.299999999999997</c:v>
                </c:pt>
                <c:pt idx="1">
                  <c:v>21.3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475232"/>
        <c:axId val="301475792"/>
      </c:barChart>
      <c:catAx>
        <c:axId val="30147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4757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475792"/>
        <c:scaling>
          <c:orientation val="minMax"/>
          <c:max val="8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6951154729856402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475232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7272715643606804"/>
          <c:y val="3.71850624045202E-2"/>
          <c:w val="0.20464245885378801"/>
          <c:h val="0.243444866992069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644040735"/>
          <c:y val="2.54681117503275E-2"/>
          <c:w val="0.87943872795228895"/>
          <c:h val="0.88422184819055805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64.099999999999994</c:v>
                </c:pt>
                <c:pt idx="1">
                  <c:v>63.6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59.2</c:v>
                </c:pt>
                <c:pt idx="1">
                  <c:v>55.4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61.2</c:v>
                </c:pt>
                <c:pt idx="1">
                  <c:v>55.2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479152"/>
        <c:axId val="301479712"/>
      </c:barChart>
      <c:catAx>
        <c:axId val="30147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479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47971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6365272597808298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479152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947798017900104"/>
          <c:y val="3.71850624045202E-2"/>
          <c:w val="0.20464245885378801"/>
          <c:h val="0.20829193906918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African American Genotype 1</a:t>
            </a:r>
          </a:p>
        </c:rich>
      </c:tx>
      <c:layout>
        <c:manualLayout>
          <c:xMode val="edge"/>
          <c:yMode val="edge"/>
          <c:x val="0.274468024140100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523644040735"/>
          <c:y val="8.8229235841316297E-2"/>
          <c:w val="0.87943872795228895"/>
          <c:h val="0.81391599234478096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13.1</c:v>
                </c:pt>
                <c:pt idx="1">
                  <c:v>11.7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22.2</c:v>
                </c:pt>
                <c:pt idx="1">
                  <c:v>9.9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31.3</c:v>
                </c:pt>
                <c:pt idx="1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483072"/>
        <c:axId val="301483632"/>
      </c:barChart>
      <c:catAx>
        <c:axId val="30148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4836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48363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57793904657600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483072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135503953633499"/>
          <c:y val="0.104561507590057"/>
          <c:w val="0.20464245885378801"/>
          <c:h val="0.2112213497294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203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82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285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911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15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039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571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66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01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96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85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23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2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734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69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10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771525"/>
            <a:ext cx="5143500" cy="3857625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325"/>
            <a:ext cx="5029200" cy="4629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54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21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Ribavirin </a:t>
            </a:r>
            <a:r>
              <a:rPr lang="en-US" sz="3600" dirty="0" smtClean="0"/>
              <a:t>(</a:t>
            </a:r>
            <a:r>
              <a:rPr lang="en-US" sz="3600" i="1" dirty="0" err="1" smtClean="0"/>
              <a:t>Copegus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Rebetol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Ribasphere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David Spach, </a:t>
            </a:r>
            <a:r>
              <a:rPr lang="en-US" dirty="0" smtClean="0"/>
              <a:t>MD and H. Nina Kim, MD</a:t>
            </a:r>
            <a:br>
              <a:rPr lang="en-US" dirty="0" smtClean="0"/>
            </a:br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dirty="0" smtClean="0">
                <a:cs typeface="Arial"/>
              </a:rPr>
              <a:t>February 14,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/>
              <a:t>McHutchison</a:t>
            </a:r>
            <a:r>
              <a:rPr lang="en-US" dirty="0"/>
              <a:t> </a:t>
            </a:r>
            <a:r>
              <a:rPr lang="en-US" dirty="0" smtClean="0"/>
              <a:t>JG,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1998;339:1485-92.</a:t>
            </a:r>
            <a:endParaRPr lang="en-US" dirty="0">
              <a:latin typeface="Arial" pitchFamily="-10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alfa-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2b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+/-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Conclusions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68692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patients with chronic hepatitis C, initial therapy with interferon and ribavirin was more effective than treatment with interferon alone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573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Peginterferon alfa-2a +/- Ribavirin for Chronic HCV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 pitchFamily="-106" charset="0"/>
              </a:rPr>
              <a:t>Fried MW, et. al. N </a:t>
            </a:r>
            <a:r>
              <a:rPr lang="en-US" sz="1400" dirty="0" err="1">
                <a:latin typeface="Arial" pitchFamily="-106" charset="0"/>
              </a:rPr>
              <a:t>Engl</a:t>
            </a:r>
            <a:r>
              <a:rPr lang="en-US" sz="1400" dirty="0">
                <a:latin typeface="Arial" pitchFamily="-106" charset="0"/>
              </a:rPr>
              <a:t> J Med. 2002;347:975-82. </a:t>
            </a:r>
          </a:p>
        </p:txBody>
      </p:sp>
    </p:spTree>
    <p:extLst>
      <p:ext uri="{BB962C8B-B14F-4D97-AF65-F5344CB8AC3E}">
        <p14:creationId xmlns:p14="http://schemas.microsoft.com/office/powerpoint/2010/main" val="874777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+/- Ribavirin for Chronic HCV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Open-label randomized controlled trial 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N = 1149 with chronic hepatitis C randomized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Treatment naïve; 62% genotype 1 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Serum ALT above upper limit of normal x prior 6 months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Regimens (48 Week Treatment)</a:t>
            </a: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Peginterferon alfa-2a 180 µg 1x/week </a:t>
            </a:r>
            <a:r>
              <a:rPr lang="en-US" sz="2000" dirty="0" smtClean="0">
                <a:latin typeface="Arial" pitchFamily="-106" charset="0"/>
              </a:rPr>
              <a:t>+ Ribavirin 1000-1200 mg/day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 smtClean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 smtClean="0">
                <a:latin typeface="Arial" pitchFamily="-106" charset="0"/>
              </a:rPr>
              <a:t> </a:t>
            </a:r>
            <a:r>
              <a:rPr lang="en-US" sz="2000" dirty="0">
                <a:latin typeface="Arial" pitchFamily="-106" charset="0"/>
              </a:rPr>
              <a:t>Peginterferon alfa-2a 180 µg 1x/week + </a:t>
            </a:r>
            <a:r>
              <a:rPr lang="en-US" sz="2000" dirty="0" smtClean="0">
                <a:latin typeface="Arial" pitchFamily="-106" charset="0"/>
              </a:rPr>
              <a:t>Placebo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I</a:t>
            </a:r>
            <a:r>
              <a:rPr lang="en-US" sz="2000" dirty="0" smtClean="0">
                <a:latin typeface="Arial" pitchFamily="-106" charset="0"/>
              </a:rPr>
              <a:t>nterferon </a:t>
            </a:r>
            <a:r>
              <a:rPr lang="en-US" sz="2000" dirty="0">
                <a:latin typeface="Arial" pitchFamily="-106" charset="0"/>
              </a:rPr>
              <a:t>alfa-2b 3 million U 3x/week + </a:t>
            </a:r>
            <a:r>
              <a:rPr lang="en-US" sz="2000" dirty="0" smtClean="0">
                <a:latin typeface="Arial" pitchFamily="-106" charset="0"/>
              </a:rPr>
              <a:t>Ribavirin 1000-1200 mg/day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Undetectable serum HCV RNA 24 weeks after </a:t>
            </a:r>
            <a:r>
              <a:rPr lang="en-US" sz="2000" dirty="0" smtClean="0">
                <a:latin typeface="Arial" pitchFamily="-106" charset="0"/>
              </a:rPr>
              <a:t>stopping treatment</a:t>
            </a:r>
            <a:endParaRPr lang="en-US" sz="2000" dirty="0">
              <a:latin typeface="Arial" pitchFamily="-106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Fried MW,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2002;347:975-82. </a:t>
            </a:r>
          </a:p>
        </p:txBody>
      </p:sp>
      <p:sp>
        <p:nvSpPr>
          <p:cNvPr id="8" name="Subtitle 3"/>
          <p:cNvSpPr>
            <a:spLocks/>
          </p:cNvSpPr>
          <p:nvPr/>
        </p:nvSpPr>
        <p:spPr bwMode="auto">
          <a:xfrm>
            <a:off x="382526" y="57912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*Ribavirin dosing: &lt;75 kg = 1000 mg/day;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600" dirty="0" smtClean="0">
                <a:latin typeface="Arial" pitchFamily="-106" charset="0"/>
              </a:rPr>
              <a:t>75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kg</a:t>
            </a:r>
            <a:r>
              <a:rPr lang="en-US" sz="1600" dirty="0">
                <a:latin typeface="Arial" pitchFamily="-106" charset="0"/>
              </a:rPr>
              <a:t> </a:t>
            </a:r>
            <a:r>
              <a:rPr lang="en-US" sz="1600" dirty="0" smtClean="0">
                <a:latin typeface="Arial" pitchFamily="-106" charset="0"/>
              </a:rPr>
              <a:t>=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1200 mg/d</a:t>
            </a:r>
            <a:r>
              <a:rPr lang="en-US" sz="1600" dirty="0" smtClean="0">
                <a:latin typeface="Arial" pitchFamily="-106" charset="0"/>
              </a:rPr>
              <a:t>ay</a:t>
            </a:r>
            <a:endParaRPr lang="en-US" sz="16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55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75600" y="258626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42579" y="2217960"/>
            <a:ext cx="3840265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42579" y="4046760"/>
            <a:ext cx="3840265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Standard interferon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42579" y="3132360"/>
            <a:ext cx="3840265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Placebo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2234755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644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7261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96398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4478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01301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918702" y="1498600"/>
            <a:ext cx="1189038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Fried MW,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2002;347:975-82.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+/- Ribavirin for Chronic HCV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-12330" y="5181600"/>
            <a:ext cx="9180577" cy="1051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alfa-2a 180 µg 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(divided bid): 1000 mg/day if &lt; 75kg 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75kg</a:t>
            </a:r>
            <a:r>
              <a:rPr lang="en-US" sz="1400" dirty="0">
                <a:latin typeface="Arial" pitchFamily="-106" charset="0"/>
              </a:rPr>
              <a:t/>
            </a:r>
            <a:br>
              <a:rPr lang="en-US" sz="1400" dirty="0">
                <a:latin typeface="Arial" pitchFamily="-106" charset="0"/>
              </a:rPr>
            </a:br>
            <a:r>
              <a:rPr lang="en-US" sz="1400" dirty="0" smtClean="0">
                <a:latin typeface="Arial" pitchFamily="-106" charset="0"/>
              </a:rPr>
              <a:t>Interferon </a:t>
            </a:r>
            <a:r>
              <a:rPr lang="en-US" sz="1400" dirty="0">
                <a:latin typeface="Arial" pitchFamily="-106" charset="0"/>
              </a:rPr>
              <a:t>alfa-2b 3 million U 3x/</a:t>
            </a:r>
            <a:r>
              <a:rPr lang="en-US" sz="1400" dirty="0" smtClean="0">
                <a:latin typeface="Arial" pitchFamily="-106" charset="0"/>
              </a:rPr>
              <a:t>week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1900" y="237274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75600" y="350520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81900" y="32916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75600" y="441960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81900" y="42060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7540" y="3296604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224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7540" y="236866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453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7540" y="417796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444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95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658153"/>
              </p:ext>
            </p:extLst>
          </p:nvPr>
        </p:nvGraphicFramePr>
        <p:xfrm>
          <a:off x="439542" y="1905000"/>
          <a:ext cx="8264916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Response after 48 Weeks of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Treatment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Fried MW,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2002;347:975-82.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5433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132/224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313/453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626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231/444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153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66/224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612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255/453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498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197/444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486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Fried MW, et. al. N </a:t>
            </a:r>
            <a:r>
              <a:rPr lang="en-US" dirty="0" err="1">
                <a:latin typeface="Arial" pitchFamily="-112" charset="0"/>
              </a:rPr>
              <a:t>Engl</a:t>
            </a:r>
            <a:r>
              <a:rPr lang="en-US" dirty="0">
                <a:latin typeface="Arial" pitchFamily="-112" charset="0"/>
              </a:rPr>
              <a:t> J Med. 2002;347:975-82.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alfa-2a +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12" charset="0"/>
                <a:cs typeface="ＭＳ Ｐゴシック" pitchFamily="-112" charset="-128"/>
              </a:rPr>
              <a:t>Predictive Value of Early Virologic Response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9494" y="1661578"/>
            <a:ext cx="8178096" cy="4289943"/>
            <a:chOff x="269668" y="1539030"/>
            <a:chExt cx="8178096" cy="428994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488871" y="3674534"/>
              <a:ext cx="210307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64596" y="1941124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64596" y="2971800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ubtitle 3"/>
            <p:cNvSpPr>
              <a:spLocks/>
            </p:cNvSpPr>
            <p:nvPr/>
          </p:nvSpPr>
          <p:spPr bwMode="auto">
            <a:xfrm>
              <a:off x="5351083" y="1539030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rgbClr val="008000"/>
                  </a:solidFill>
                  <a:latin typeface="Arial" pitchFamily="-106" charset="0"/>
                </a:rPr>
                <a:t>SVR</a:t>
              </a:r>
              <a:endParaRPr lang="en-US" sz="1600" b="1" dirty="0">
                <a:solidFill>
                  <a:srgbClr val="008000"/>
                </a:solidFill>
                <a:latin typeface="Arial" pitchFamily="-112" charset="0"/>
              </a:endParaRPr>
            </a:p>
          </p:txBody>
        </p:sp>
        <p:sp>
          <p:nvSpPr>
            <p:cNvPr id="34" name="Rectangle 2"/>
            <p:cNvSpPr>
              <a:spLocks noChangeArrowheads="1"/>
            </p:cNvSpPr>
            <p:nvPr/>
          </p:nvSpPr>
          <p:spPr bwMode="auto">
            <a:xfrm>
              <a:off x="7290540" y="2628513"/>
              <a:ext cx="1157224" cy="6893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137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(35%)</a:t>
              </a:r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7290540" y="1595580"/>
              <a:ext cx="1157224" cy="6893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253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(65%)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364596" y="4455724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64596" y="5486400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26681" y="2457316"/>
              <a:ext cx="105460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826681" y="4971122"/>
              <a:ext cx="105460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95695" y="2476112"/>
              <a:ext cx="255727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95695" y="4990712"/>
              <a:ext cx="255727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517345" y="3729062"/>
              <a:ext cx="253288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671995" y="4533512"/>
              <a:ext cx="1478280" cy="914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cs typeface="Arial"/>
                </a:rPr>
                <a:t>N = 63</a:t>
              </a:r>
              <a:br>
                <a:rPr lang="en-US" sz="1800" dirty="0">
                  <a:solidFill>
                    <a:srgbClr val="000000"/>
                  </a:solidFill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cs typeface="Arial"/>
                </a:rPr>
                <a:t>(14%)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671995" y="2018912"/>
              <a:ext cx="1478280" cy="914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cs typeface="Arial"/>
                </a:rPr>
                <a:t>N = 390</a:t>
              </a:r>
              <a:br>
                <a:rPr lang="en-US" sz="1800" dirty="0">
                  <a:solidFill>
                    <a:srgbClr val="000000"/>
                  </a:solidFill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cs typeface="Arial"/>
                </a:rPr>
                <a:t>(86%)</a:t>
              </a:r>
            </a:p>
          </p:txBody>
        </p:sp>
        <p:sp>
          <p:nvSpPr>
            <p:cNvPr id="45" name="Oval 44"/>
            <p:cNvSpPr>
              <a:spLocks/>
            </p:cNvSpPr>
            <p:nvPr/>
          </p:nvSpPr>
          <p:spPr>
            <a:xfrm>
              <a:off x="1707731" y="3086100"/>
              <a:ext cx="2140457" cy="1216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2-log drop or undetectable HCV RNA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Subtitle 3"/>
            <p:cNvSpPr>
              <a:spLocks/>
            </p:cNvSpPr>
            <p:nvPr/>
          </p:nvSpPr>
          <p:spPr bwMode="auto">
            <a:xfrm>
              <a:off x="2867324" y="1981554"/>
              <a:ext cx="728471" cy="60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</a:rPr>
                <a:t>Yes</a:t>
              </a:r>
              <a:endParaRPr lang="en-US" sz="1800" dirty="0">
                <a:solidFill>
                  <a:srgbClr val="000000"/>
                </a:solidFill>
                <a:latin typeface="Arial" pitchFamily="-112" charset="0"/>
              </a:endParaRPr>
            </a:p>
          </p:txBody>
        </p:sp>
        <p:sp>
          <p:nvSpPr>
            <p:cNvPr id="47" name="Subtitle 3"/>
            <p:cNvSpPr>
              <a:spLocks/>
            </p:cNvSpPr>
            <p:nvPr/>
          </p:nvSpPr>
          <p:spPr bwMode="auto">
            <a:xfrm>
              <a:off x="2867324" y="4909706"/>
              <a:ext cx="728471" cy="60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</a:rPr>
                <a:t>No</a:t>
              </a:r>
              <a:endParaRPr lang="en-US" sz="1800" dirty="0">
                <a:solidFill>
                  <a:srgbClr val="000000"/>
                </a:solidFill>
                <a:latin typeface="Arial" pitchFamily="-112" charset="0"/>
              </a:endParaRPr>
            </a:p>
          </p:txBody>
        </p:sp>
        <p:sp>
          <p:nvSpPr>
            <p:cNvPr id="73" name="Subtitle 3"/>
            <p:cNvSpPr>
              <a:spLocks/>
            </p:cNvSpPr>
            <p:nvPr/>
          </p:nvSpPr>
          <p:spPr bwMode="auto">
            <a:xfrm>
              <a:off x="269668" y="2900685"/>
              <a:ext cx="1271016" cy="1539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b="1" dirty="0" smtClean="0">
                  <a:latin typeface="Arial" pitchFamily="-106" charset="0"/>
                </a:rPr>
                <a:t>Week 12</a:t>
              </a:r>
              <a:br>
                <a:rPr lang="en-US" sz="1800" b="1" dirty="0" smtClean="0">
                  <a:latin typeface="Arial" pitchFamily="-106" charset="0"/>
                </a:rPr>
              </a:br>
              <a:endParaRPr lang="en-US" sz="1800" b="1" dirty="0" smtClean="0">
                <a:latin typeface="Arial" pitchFamily="-106" charset="0"/>
              </a:endParaRPr>
            </a:p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latin typeface="Arial" pitchFamily="-106" charset="0"/>
                </a:rPr>
                <a:t>HCV RNA</a:t>
              </a:r>
            </a:p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latin typeface="Arial" pitchFamily="-106" charset="0"/>
                </a:rPr>
                <a:t>(N =</a:t>
              </a:r>
              <a:r>
                <a:rPr lang="en-US" sz="1800" dirty="0">
                  <a:latin typeface="Arial" pitchFamily="-106" charset="0"/>
                </a:rPr>
                <a:t> </a:t>
              </a:r>
              <a:r>
                <a:rPr lang="en-US" sz="1800" dirty="0" smtClean="0">
                  <a:latin typeface="Arial" pitchFamily="-106" charset="0"/>
                </a:rPr>
                <a:t>453)</a:t>
              </a:r>
              <a:endParaRPr lang="en-US" sz="1800" dirty="0">
                <a:latin typeface="Arial" pitchFamily="-112" charset="0"/>
              </a:endParaRPr>
            </a:p>
          </p:txBody>
        </p:sp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7290540" y="5139617"/>
              <a:ext cx="1157224" cy="689356"/>
            </a:xfrm>
            <a:prstGeom prst="rect">
              <a:avLst/>
            </a:prstGeom>
            <a:solidFill>
              <a:srgbClr val="EFD1D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61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(97%)</a:t>
              </a:r>
            </a:p>
          </p:txBody>
        </p:sp>
        <p:sp>
          <p:nvSpPr>
            <p:cNvPr id="75" name="Rectangle 2"/>
            <p:cNvSpPr>
              <a:spLocks noChangeArrowheads="1"/>
            </p:cNvSpPr>
            <p:nvPr/>
          </p:nvSpPr>
          <p:spPr bwMode="auto">
            <a:xfrm>
              <a:off x="7290540" y="4115151"/>
              <a:ext cx="1157224" cy="6893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2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(3%)</a:t>
              </a:r>
            </a:p>
          </p:txBody>
        </p:sp>
        <p:sp>
          <p:nvSpPr>
            <p:cNvPr id="76" name="Subtitle 3"/>
            <p:cNvSpPr>
              <a:spLocks/>
            </p:cNvSpPr>
            <p:nvPr/>
          </p:nvSpPr>
          <p:spPr bwMode="auto">
            <a:xfrm>
              <a:off x="5351083" y="2581439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chemeClr val="accent6"/>
                  </a:solidFill>
                  <a:latin typeface="Arial" pitchFamily="-106" charset="0"/>
                </a:rPr>
                <a:t>No SVR</a:t>
              </a:r>
              <a:endParaRPr lang="en-US" sz="1600" b="1" dirty="0">
                <a:solidFill>
                  <a:schemeClr val="accent6"/>
                </a:solidFill>
                <a:latin typeface="Arial" pitchFamily="-112" charset="0"/>
              </a:endParaRPr>
            </a:p>
          </p:txBody>
        </p:sp>
        <p:sp>
          <p:nvSpPr>
            <p:cNvPr id="77" name="Subtitle 3"/>
            <p:cNvSpPr>
              <a:spLocks/>
            </p:cNvSpPr>
            <p:nvPr/>
          </p:nvSpPr>
          <p:spPr bwMode="auto">
            <a:xfrm>
              <a:off x="5351083" y="4066226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rgbClr val="008000"/>
                  </a:solidFill>
                  <a:latin typeface="Arial" pitchFamily="-106" charset="0"/>
                </a:rPr>
                <a:t>SVR</a:t>
              </a:r>
              <a:endParaRPr lang="en-US" sz="1600" b="1" dirty="0">
                <a:solidFill>
                  <a:srgbClr val="008000"/>
                </a:solidFill>
                <a:latin typeface="Arial" pitchFamily="-112" charset="0"/>
              </a:endParaRPr>
            </a:p>
          </p:txBody>
        </p:sp>
        <p:sp>
          <p:nvSpPr>
            <p:cNvPr id="78" name="Subtitle 3"/>
            <p:cNvSpPr>
              <a:spLocks/>
            </p:cNvSpPr>
            <p:nvPr/>
          </p:nvSpPr>
          <p:spPr bwMode="auto">
            <a:xfrm>
              <a:off x="5351083" y="5108635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chemeClr val="accent6"/>
                  </a:solidFill>
                  <a:latin typeface="Arial" pitchFamily="-106" charset="0"/>
                </a:rPr>
                <a:t>No SVR</a:t>
              </a:r>
              <a:endParaRPr lang="en-US" sz="1600" b="1" dirty="0">
                <a:solidFill>
                  <a:schemeClr val="accent6"/>
                </a:solidFill>
                <a:latin typeface="Arial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952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Fried MW, et. al. N </a:t>
            </a:r>
            <a:r>
              <a:rPr lang="en-US" dirty="0" err="1">
                <a:latin typeface="Arial" pitchFamily="-112" charset="0"/>
              </a:rPr>
              <a:t>Engl</a:t>
            </a:r>
            <a:r>
              <a:rPr lang="en-US" dirty="0">
                <a:latin typeface="Arial" pitchFamily="-112" charset="0"/>
              </a:rPr>
              <a:t> J Med. 2002;347:975-82.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F3F3F3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3F3F3"/>
                </a:solidFill>
                <a:latin typeface="Arial" pitchFamily="-106" charset="0"/>
              </a:rPr>
              <a:t> (with and without Ribavirin) </a:t>
            </a: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versus</a:t>
            </a:r>
            <a:b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Interferon </a:t>
            </a:r>
            <a:r>
              <a:rPr lang="en-US" sz="2400" dirty="0">
                <a:solidFill>
                  <a:srgbClr val="F3F3F3"/>
                </a:solidFill>
                <a:latin typeface="Arial" pitchFamily="-106" charset="0"/>
              </a:rPr>
              <a:t>and </a:t>
            </a: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Ribavirin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76926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“In patients with chronic hepatitis C, once-weekly peginterferon alfa-2a plus ribavirin was tolerated as well as interferon alfa-2b plus ribavirin and produced significant improvements in the rate of sustained virologic response, as compared with interferon alfa-2b plus ribavirin or peginterferon alfa-2a alone.”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156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Duration and Dose Finding Peginterferon alfa-2a + Ribavirin 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Randomized study of low-dose versus weight based ribavirin and 24 versus 48 weeks of therapy</a:t>
            </a:r>
            <a:endParaRPr lang="en-US" sz="1600" dirty="0">
              <a:solidFill>
                <a:srgbClr val="001D48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-106" charset="0"/>
              </a:rPr>
              <a:t>Hadziyannis</a:t>
            </a:r>
            <a:r>
              <a:rPr lang="en-US" sz="1400" dirty="0">
                <a:latin typeface="Arial" pitchFamily="-106" charset="0"/>
              </a:rPr>
              <a:t> SJ, et. al. Ann Intern Med. 2004;140:346-55. </a:t>
            </a:r>
          </a:p>
        </p:txBody>
      </p:sp>
    </p:spTree>
    <p:extLst>
      <p:ext uri="{BB962C8B-B14F-4D97-AF65-F5344CB8AC3E}">
        <p14:creationId xmlns:p14="http://schemas.microsoft.com/office/powerpoint/2010/main" val="4277752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>
            <a:spLocks/>
          </p:cNvSpPr>
          <p:nvPr/>
        </p:nvSpPr>
        <p:spPr bwMode="auto">
          <a:xfrm>
            <a:off x="457200" y="5943600"/>
            <a:ext cx="8153400" cy="32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*Ribavirin dose: 1000 mg/day for Wt &lt;75 kg, 1200 mg/day for Wt ≥75 kg </a:t>
            </a:r>
            <a:endParaRPr lang="en-US" sz="14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867400"/>
            <a:ext cx="9144000" cy="158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4B5560">
                <a:alpha val="5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r>
              <a:rPr lang="en-US" sz="2800" dirty="0">
                <a:latin typeface="Arial" pitchFamily="-106" charset="0"/>
              </a:rPr>
              <a:t/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04800" y="1371608"/>
            <a:ext cx="8515350" cy="4571984"/>
          </a:xfrm>
        </p:spPr>
        <p:txBody>
          <a:bodyPr>
            <a:normAutofit/>
          </a:bodyPr>
          <a:lstStyle/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Randomized, double-blind trial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N = 1311 with chronic hepatitis C (1284 treated)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Treatment naïve adult patients; 58% genotype 1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Serum ALT above upper limit of normal x prior 6 months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alfa-2a: 180 µg</a:t>
            </a:r>
            <a:r>
              <a:rPr lang="en-US" sz="1800" dirty="0" smtClean="0">
                <a:latin typeface="Arial" pitchFamily="-106" charset="0"/>
              </a:rPr>
              <a:t>/</a:t>
            </a:r>
            <a:r>
              <a:rPr lang="en-US" sz="1800" dirty="0" err="1">
                <a:latin typeface="Arial" pitchFamily="-106" charset="0"/>
              </a:rPr>
              <a:t>w</a:t>
            </a:r>
            <a:r>
              <a:rPr lang="en-US" sz="1800" dirty="0" err="1" smtClean="0">
                <a:latin typeface="Arial" pitchFamily="-106" charset="0"/>
              </a:rPr>
              <a:t>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Ribavirin: 800 mg/</a:t>
            </a:r>
            <a:r>
              <a:rPr lang="en-US" sz="1800" dirty="0" smtClean="0">
                <a:latin typeface="Arial" pitchFamily="-106" charset="0"/>
              </a:rPr>
              <a:t>day x </a:t>
            </a:r>
            <a:r>
              <a:rPr lang="en-US" sz="1800" dirty="0">
                <a:latin typeface="Arial" pitchFamily="-106" charset="0"/>
              </a:rPr>
              <a:t>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alfa-2a: 180 µg</a:t>
            </a:r>
            <a:r>
              <a:rPr lang="en-US" sz="1800" dirty="0" smtClean="0">
                <a:latin typeface="Arial" pitchFamily="-106" charset="0"/>
              </a:rPr>
              <a:t>/</a:t>
            </a:r>
            <a:r>
              <a:rPr lang="en-US" sz="1800" dirty="0" err="1">
                <a:latin typeface="Arial" pitchFamily="-106" charset="0"/>
              </a:rPr>
              <a:t>w</a:t>
            </a:r>
            <a:r>
              <a:rPr lang="en-US" sz="1800" dirty="0" err="1" smtClean="0">
                <a:latin typeface="Arial" pitchFamily="-106" charset="0"/>
              </a:rPr>
              <a:t>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*Ribavirin: 1000-1200 mg/</a:t>
            </a:r>
            <a:r>
              <a:rPr lang="en-US" sz="1800" dirty="0" smtClean="0">
                <a:latin typeface="Arial" pitchFamily="-106" charset="0"/>
              </a:rPr>
              <a:t>day x </a:t>
            </a:r>
            <a:r>
              <a:rPr lang="en-US" sz="1800" dirty="0">
                <a:latin typeface="Arial" pitchFamily="-106" charset="0"/>
              </a:rPr>
              <a:t>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alfa-2a: 180 µg/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Ribavirin: 800 mg/</a:t>
            </a:r>
            <a:r>
              <a:rPr lang="en-US" sz="1800" dirty="0" smtClean="0">
                <a:latin typeface="Arial" pitchFamily="-106" charset="0"/>
              </a:rPr>
              <a:t>d x </a:t>
            </a:r>
            <a:r>
              <a:rPr lang="en-US" sz="1800" dirty="0">
                <a:latin typeface="Arial" pitchFamily="-106" charset="0"/>
              </a:rPr>
              <a:t>48 weeks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alfa-2a: 180 µg/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*Ribavirin: 1000-1200 mg/</a:t>
            </a:r>
            <a:r>
              <a:rPr lang="en-US" sz="1800" dirty="0" smtClean="0">
                <a:latin typeface="Arial" pitchFamily="-106" charset="0"/>
              </a:rPr>
              <a:t>day x </a:t>
            </a:r>
            <a:r>
              <a:rPr lang="en-US" sz="1800" dirty="0">
                <a:latin typeface="Arial" pitchFamily="-106" charset="0"/>
              </a:rPr>
              <a:t>48 </a:t>
            </a:r>
            <a:r>
              <a:rPr lang="en-US" sz="1800" dirty="0" smtClean="0">
                <a:latin typeface="Arial" pitchFamily="-106" charset="0"/>
              </a:rPr>
              <a:t>wks  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Undetectable serum HCV RNA at end of treatment (ETR)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Undetectable serum HCV RNA 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>after cessation of treatment (</a:t>
            </a:r>
            <a:r>
              <a:rPr lang="en-US" sz="1800" dirty="0" smtClean="0">
                <a:latin typeface="Arial" pitchFamily="-106" charset="0"/>
              </a:rPr>
              <a:t>SV</a:t>
            </a:r>
            <a:endParaRPr lang="en-US" sz="1800" dirty="0">
              <a:latin typeface="Arial" pitchFamily="-10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</p:spTree>
    <p:extLst>
      <p:ext uri="{BB962C8B-B14F-4D97-AF65-F5344CB8AC3E}">
        <p14:creationId xmlns:p14="http://schemas.microsoft.com/office/powerpoint/2010/main" val="2009651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64224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601888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865734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334190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-12700" y="1364439"/>
            <a:ext cx="9170988" cy="410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2241" y="2628900"/>
            <a:ext cx="2706624" cy="731520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2a 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(low dose)</a:t>
            </a:r>
            <a:endParaRPr lang="en-US" sz="1400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214)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33099" y="4450080"/>
            <a:ext cx="5413244" cy="731520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 + Ribavirin (low dose)</a:t>
            </a:r>
            <a:endParaRPr lang="en-US" sz="1400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365)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42241" y="3556000"/>
            <a:ext cx="2706624" cy="73152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2a 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(weight-based dose)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288)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42244" y="5364480"/>
            <a:ext cx="5404099" cy="731520"/>
          </a:xfrm>
          <a:prstGeom prst="rect">
            <a:avLst/>
          </a:prstGeom>
          <a:solidFill>
            <a:srgbClr val="87A39F">
              <a:alpha val="7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 + Ribavirin (weight-based dose)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158)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574902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36676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360300" y="1435098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173780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25556" y="1996177"/>
            <a:ext cx="11464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Randomize</a:t>
            </a:r>
            <a:endParaRPr lang="en-US" sz="1400" b="1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-73468" y="1416611"/>
            <a:ext cx="7592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308490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r>
              <a:rPr lang="en-US" sz="2800" dirty="0">
                <a:latin typeface="Arial" pitchFamily="-106" charset="0"/>
              </a:rPr>
              <a:t/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56173" y="300854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30160" y="280636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356173" y="388620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664180" y="368402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052440" y="482600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311680" y="462382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052440" y="571500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311680" y="551282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898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Ribavirin (</a:t>
            </a:r>
            <a:r>
              <a:rPr lang="en-US" i="1" dirty="0" err="1"/>
              <a:t>Copegus</a:t>
            </a:r>
            <a:r>
              <a:rPr lang="en-US" i="1" dirty="0"/>
              <a:t>, </a:t>
            </a:r>
            <a:r>
              <a:rPr lang="en-US" i="1" dirty="0" err="1"/>
              <a:t>Rebetol</a:t>
            </a:r>
            <a:r>
              <a:rPr lang="en-US" i="1" dirty="0"/>
              <a:t>, </a:t>
            </a:r>
            <a:r>
              <a:rPr lang="en-US" i="1" dirty="0" err="1"/>
              <a:t>Ribasphere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778873"/>
              </p:ext>
            </p:extLst>
          </p:nvPr>
        </p:nvGraphicFramePr>
        <p:xfrm>
          <a:off x="457058" y="1876839"/>
          <a:ext cx="8229883" cy="437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alfa-2a +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SVR24 Rates, by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5453" y="5354379"/>
            <a:ext cx="712795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101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3259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118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399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250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6425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= 271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2160" y="5354379"/>
            <a:ext cx="712795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96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9966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144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7106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99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3132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= 153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006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292373"/>
              </p:ext>
            </p:extLst>
          </p:nvPr>
        </p:nvGraphicFramePr>
        <p:xfrm>
          <a:off x="898525" y="1905000"/>
          <a:ext cx="7353300" cy="437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Arial" pitchFamily="-106" charset="0"/>
              </a:rPr>
              <a:t>Peginterferon</a:t>
            </a:r>
            <a:r>
              <a:rPr lang="en-US" sz="2800" dirty="0">
                <a:latin typeface="Arial" pitchFamily="-106" charset="0"/>
              </a:rPr>
              <a:t> alfa-2a + Ribavirin for Chronic HCV</a:t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Rates of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 with Different Peginterferon + Ribavirin Regimens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</p:spTree>
    <p:extLst>
      <p:ext uri="{BB962C8B-B14F-4D97-AF65-F5344CB8AC3E}">
        <p14:creationId xmlns:p14="http://schemas.microsoft.com/office/powerpoint/2010/main" val="2072670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>
                <a:solidFill>
                  <a:schemeClr val="bg1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chemeClr val="bg1"/>
                </a:solidFill>
                <a:latin typeface="Arial" pitchFamily="-106" charset="0"/>
              </a:rPr>
              <a:t>Dose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3892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“Treatment with peginterferon-alpha2a and ribavirin may be individualized by genotype. Patients with HCV genotype 1 require treatment for 48 weeks and a standard dose of ribavirin; those with HCV genotypes 2 or 3 seem to be adequately treated with a low dose of ribavirin for 24 weeks.”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679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WINR Study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dirty="0" smtClean="0">
                <a:latin typeface="Arial" pitchFamily="-106" charset="0"/>
              </a:rPr>
              <a:t>Flat versus Weight-Based Ribavirin Dosing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 pitchFamily="-112" charset="0"/>
              </a:rPr>
              <a:t>Jacobson IM, et. al. Hepatology. 2007;46:971-81.</a:t>
            </a:r>
          </a:p>
        </p:txBody>
      </p:sp>
    </p:spTree>
    <p:extLst>
      <p:ext uri="{BB962C8B-B14F-4D97-AF65-F5344CB8AC3E}">
        <p14:creationId xmlns:p14="http://schemas.microsoft.com/office/powerpoint/2010/main" val="2934419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>
            <a:spLocks/>
          </p:cNvSpPr>
          <p:nvPr/>
        </p:nvSpPr>
        <p:spPr bwMode="auto">
          <a:xfrm>
            <a:off x="381000" y="5892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*Weight-based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dosing:  &lt; 65 kg: 800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65-85 kg: 1000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&gt;85-105 kg: 1200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&gt;105 kg: 1400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</a:t>
            </a:r>
            <a:endParaRPr lang="en-US" sz="12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42012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Prospective, randomized, open-label trial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N = 5027 with chronic hepatitis C (4913 analyzed)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Treatment naïve adult patients (Age 18-70</a:t>
            </a:r>
            <a:r>
              <a:rPr lang="en-US" sz="1800" dirty="0" smtClean="0">
                <a:latin typeface="Arial" pitchFamily="-106" charset="0"/>
              </a:rPr>
              <a:t>)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Treatment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alfa-2b</a:t>
            </a:r>
            <a:r>
              <a:rPr lang="en-US" sz="1800" dirty="0" smtClean="0">
                <a:latin typeface="Arial" pitchFamily="-106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1.5 </a:t>
            </a:r>
            <a:r>
              <a:rPr lang="en-US" sz="1800" dirty="0">
                <a:latin typeface="Arial" pitchFamily="-106" charset="0"/>
              </a:rPr>
              <a:t>µg/kg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wk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</a:t>
            </a:r>
            <a:r>
              <a:rPr lang="en-US" sz="1800" dirty="0" err="1" smtClean="0">
                <a:latin typeface="Arial" pitchFamily="-106" charset="0"/>
              </a:rPr>
              <a:t>Wt</a:t>
            </a:r>
            <a:r>
              <a:rPr lang="en-US" sz="1800" dirty="0">
                <a:latin typeface="Arial" pitchFamily="-106" charset="0"/>
              </a:rPr>
              <a:t>-based* Ribavirin: 800-1400 mg/d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alfa-2b</a:t>
            </a:r>
            <a:r>
              <a:rPr lang="en-US" sz="1800" dirty="0" smtClean="0">
                <a:latin typeface="Arial" pitchFamily="-106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1.5 </a:t>
            </a:r>
            <a:r>
              <a:rPr lang="en-US" sz="1800" dirty="0">
                <a:latin typeface="Arial" pitchFamily="-106" charset="0"/>
              </a:rPr>
              <a:t>µg/kg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wk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Flat-dose Ribavirin: 800 mg/d </a:t>
            </a: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Treatment Duration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Genotypes 1,4,5,6: duration of 48 </a:t>
            </a:r>
            <a:r>
              <a:rPr lang="en-US" sz="1800" dirty="0" smtClean="0">
                <a:latin typeface="Arial" pitchFamily="-106" charset="0"/>
              </a:rPr>
              <a:t>weeks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Genotypes 2,3: duration of 24 or 48 weeks</a:t>
            </a: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Undetectable serum HCV RNA at end of treatment (ETR)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Undetectable serum HCV RNA 24 weeks after cessation of treatment (SVR)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</p:spTree>
    <p:extLst>
      <p:ext uri="{BB962C8B-B14F-4D97-AF65-F5344CB8AC3E}">
        <p14:creationId xmlns:p14="http://schemas.microsoft.com/office/powerpoint/2010/main" val="222141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14300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516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3582905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139820" y="2175780"/>
            <a:ext cx="4937730" cy="585216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(weight-based)</a:t>
            </a:r>
            <a: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2111)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39820" y="3711120"/>
            <a:ext cx="2462784" cy="585216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RBV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(weight-based)</a:t>
            </a:r>
            <a: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333)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12700" y="1484552"/>
            <a:ext cx="9170988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9120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830262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86586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-15240" y="1538977"/>
            <a:ext cx="105187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31062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</a:t>
            </a:r>
            <a:r>
              <a:rPr lang="en-US" dirty="0" smtClean="0">
                <a:latin typeface="Arial" pitchFamily="-112" charset="0"/>
              </a:rPr>
              <a:t>.</a:t>
            </a:r>
            <a:endParaRPr lang="en-US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</a:t>
            </a:r>
            <a:r>
              <a:rPr lang="en-US" sz="2400" dirty="0" smtClean="0">
                <a:solidFill>
                  <a:srgbClr val="F0EADC"/>
                </a:solidFill>
                <a:cs typeface="Arial"/>
              </a:rPr>
              <a:t>) 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-R Study: Design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73319" y="31582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172900" y="295230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673" y="2501919"/>
            <a:ext cx="954023" cy="58826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1-6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5089805"/>
            <a:ext cx="9180577" cy="12801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2b: 180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- </a:t>
            </a:r>
            <a:r>
              <a:rPr lang="en-US" sz="1400" dirty="0" smtClean="0">
                <a:latin typeface="Arial" pitchFamily="-106" charset="0"/>
              </a:rPr>
              <a:t>800 </a:t>
            </a:r>
            <a:r>
              <a:rPr lang="en-US" sz="1400" dirty="0">
                <a:latin typeface="Arial" pitchFamily="-106" charset="0"/>
              </a:rPr>
              <a:t>mg/</a:t>
            </a:r>
            <a:r>
              <a:rPr lang="en-US" sz="1400" dirty="0" smtClean="0">
                <a:latin typeface="Arial" pitchFamily="-106" charset="0"/>
              </a:rPr>
              <a:t>d if &lt; </a:t>
            </a:r>
            <a:r>
              <a:rPr lang="en-US" sz="1400" dirty="0">
                <a:latin typeface="Arial" pitchFamily="-106" charset="0"/>
              </a:rPr>
              <a:t>65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1000 mg/</a:t>
            </a:r>
            <a:r>
              <a:rPr lang="en-US" sz="1400" dirty="0" smtClean="0">
                <a:latin typeface="Arial" pitchFamily="-106" charset="0"/>
              </a:rPr>
              <a:t>d if 65</a:t>
            </a:r>
            <a:r>
              <a:rPr lang="en-US" sz="1400" dirty="0">
                <a:latin typeface="Arial" pitchFamily="-106" charset="0"/>
              </a:rPr>
              <a:t>-85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1200 mg/</a:t>
            </a:r>
            <a:r>
              <a:rPr lang="en-US" sz="1400" dirty="0" smtClean="0">
                <a:latin typeface="Arial" pitchFamily="-106" charset="0"/>
              </a:rPr>
              <a:t>d if &gt;</a:t>
            </a:r>
            <a:r>
              <a:rPr lang="en-US" sz="1400" dirty="0">
                <a:latin typeface="Arial" pitchFamily="-106" charset="0"/>
              </a:rPr>
              <a:t>85-105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1400 mg/</a:t>
            </a:r>
            <a:r>
              <a:rPr lang="en-US" sz="1400" dirty="0" smtClean="0">
                <a:latin typeface="Arial" pitchFamily="-106" charset="0"/>
              </a:rPr>
              <a:t>d if &gt;</a:t>
            </a:r>
            <a:r>
              <a:rPr lang="en-US" sz="1400" dirty="0">
                <a:latin typeface="Arial" pitchFamily="-106" charset="0"/>
              </a:rPr>
              <a:t>105 </a:t>
            </a:r>
            <a:r>
              <a:rPr lang="en-US" sz="1400" dirty="0" smtClean="0">
                <a:latin typeface="Arial" pitchFamily="-106" charset="0"/>
              </a:rPr>
              <a:t>kg </a:t>
            </a:r>
            <a:r>
              <a:rPr lang="en-US" sz="14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/>
            </a:r>
            <a:br>
              <a:rPr lang="en-US" sz="14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Flat-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dose Ribavirin (in 2 divided doses): 800 mg/day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3673" y="4025919"/>
            <a:ext cx="954023" cy="58826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2, 3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139820" y="4388760"/>
            <a:ext cx="2468880" cy="585216"/>
          </a:xfrm>
          <a:prstGeom prst="rect">
            <a:avLst/>
          </a:prstGeom>
          <a:solidFill>
            <a:srgbClr val="B98F93">
              <a:alpha val="7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(flat dose)</a:t>
            </a:r>
            <a: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335)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139820" y="2861580"/>
            <a:ext cx="4937730" cy="585216"/>
          </a:xfrm>
          <a:prstGeom prst="rect">
            <a:avLst/>
          </a:prstGeom>
          <a:solidFill>
            <a:srgbClr val="87A39F">
              <a:alpha val="7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(flat dose)</a:t>
            </a:r>
            <a: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 2144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57976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073319" y="24724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900" y="227784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615420" y="40336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15001" y="382770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615420" y="464820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715001" y="44422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376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 </a:t>
            </a:r>
            <a:r>
              <a:rPr lang="en-US" sz="2400" dirty="0">
                <a:solidFill>
                  <a:srgbClr val="FFFFFF"/>
                </a:solidFill>
                <a:cs typeface="Arial"/>
              </a:rPr>
              <a:t>WIN-R Study: 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SVR 24, by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 and Treatment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Regimen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Hepatology. 2007;46:971-81. 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916954"/>
              </p:ext>
            </p:extLst>
          </p:nvPr>
        </p:nvGraphicFramePr>
        <p:xfrm>
          <a:off x="3810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01501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938/2121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6780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852/2121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3016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447/1313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9635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377/1305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5380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479/775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3339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462/777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33600" y="29718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.008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08130" y="325554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.005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89065" y="23622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.252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060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374206"/>
              </p:ext>
            </p:extLst>
          </p:nvPr>
        </p:nvGraphicFramePr>
        <p:xfrm>
          <a:off x="663317" y="18288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743200" y="34594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.973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34594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Peginterferon alfa-2b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+ Ribavirin (weight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-based or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flat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dose)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All Treated: SVR24 by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</p:spTree>
    <p:extLst>
      <p:ext uri="{BB962C8B-B14F-4D97-AF65-F5344CB8AC3E}">
        <p14:creationId xmlns:p14="http://schemas.microsoft.com/office/powerpoint/2010/main" val="674582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>
                <a:latin typeface="Arial" pitchFamily="-106" charset="0"/>
              </a:rPr>
              <a:t/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 1: SVR24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by 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537159"/>
              </p:ext>
            </p:extLst>
          </p:nvPr>
        </p:nvGraphicFramePr>
        <p:xfrm>
          <a:off x="663317" y="18796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743200" y="33528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.569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200" y="35814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.019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965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</a:rPr>
              <a:t>Peginterferon</a:t>
            </a:r>
            <a:r>
              <a:rPr lang="en-US" sz="2400" dirty="0">
                <a:solidFill>
                  <a:srgbClr val="F0EADC"/>
                </a:solidFill>
              </a:rPr>
              <a:t> alfa-2b &amp;</a:t>
            </a:r>
            <a:r>
              <a:rPr lang="en-US" sz="2400" dirty="0" smtClean="0">
                <a:solidFill>
                  <a:srgbClr val="F0EADC"/>
                </a:solidFill>
              </a:rPr>
              <a:t> </a:t>
            </a:r>
            <a:r>
              <a:rPr lang="en-US" sz="2400" dirty="0">
                <a:solidFill>
                  <a:srgbClr val="F0EADC"/>
                </a:solidFill>
              </a:rPr>
              <a:t>Weight-based or Flat-dose </a:t>
            </a:r>
            <a:r>
              <a:rPr lang="en-US" sz="2400" dirty="0" smtClean="0">
                <a:solidFill>
                  <a:srgbClr val="F0EADC"/>
                </a:solidFill>
              </a:rPr>
              <a:t>Ribavirin</a:t>
            </a:r>
            <a:r>
              <a:rPr lang="en-US" sz="2400" dirty="0" smtClean="0">
                <a:latin typeface="Arial" pitchFamily="-106" charset="0"/>
              </a:rPr>
              <a:t/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Genotypes 2,3: SVR24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by 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18401"/>
              </p:ext>
            </p:extLst>
          </p:nvPr>
        </p:nvGraphicFramePr>
        <p:xfrm>
          <a:off x="674657" y="19050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743200" y="28956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.356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3200" y="30480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.034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9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23900" y="1676401"/>
            <a:ext cx="249936" cy="316991"/>
          </a:xfrm>
          <a:prstGeom prst="can">
            <a:avLst/>
          </a:prstGeom>
          <a:solidFill>
            <a:srgbClr val="598A7C"/>
          </a:solidFill>
          <a:ln>
            <a:solidFill>
              <a:srgbClr val="6C6C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33400" y="4467716"/>
            <a:ext cx="1294069" cy="320189"/>
            <a:chOff x="1960204" y="4734411"/>
            <a:chExt cx="1294069" cy="320189"/>
          </a:xfrm>
        </p:grpSpPr>
        <p:cxnSp>
          <p:nvCxnSpPr>
            <p:cNvPr id="23" name="AutoShape 4"/>
            <p:cNvCxnSpPr>
              <a:cxnSpLocks noChangeShapeType="1"/>
            </p:cNvCxnSpPr>
            <p:nvPr/>
          </p:nvCxnSpPr>
          <p:spPr bwMode="invGray">
            <a:xfrm>
              <a:off x="2534959" y="4894452"/>
              <a:ext cx="560354" cy="10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Oval 23"/>
            <p:cNvSpPr>
              <a:spLocks noChangeArrowheads="1"/>
            </p:cNvSpPr>
            <p:nvPr/>
          </p:nvSpPr>
          <p:spPr bwMode="invGray">
            <a:xfrm>
              <a:off x="2573243" y="4734411"/>
              <a:ext cx="320036" cy="320189"/>
            </a:xfrm>
            <a:prstGeom prst="ellipse">
              <a:avLst/>
            </a:prstGeom>
            <a:solidFill>
              <a:srgbClr val="53385E"/>
            </a:solidFill>
            <a:ln w="31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Arial" pitchFamily="35" charset="0"/>
                </a:rPr>
                <a:t>P</a:t>
              </a: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invGray">
            <a:xfrm>
              <a:off x="2934237" y="4734411"/>
              <a:ext cx="320036" cy="320189"/>
            </a:xfrm>
            <a:prstGeom prst="ellipse">
              <a:avLst/>
            </a:prstGeom>
            <a:solidFill>
              <a:srgbClr val="53385E"/>
            </a:solidFill>
            <a:ln w="31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Arial" pitchFamily="35" charset="0"/>
                </a:rPr>
                <a:t>P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960204" y="4745937"/>
              <a:ext cx="588261" cy="304800"/>
            </a:xfrm>
            <a:prstGeom prst="roundRect">
              <a:avLst/>
            </a:prstGeom>
            <a:solidFill>
              <a:srgbClr val="37263F"/>
            </a:solidFill>
            <a:ln w="635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RBV</a:t>
              </a:r>
              <a:endParaRPr lang="en-US" sz="1400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46100" y="2209800"/>
            <a:ext cx="588261" cy="304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RBV</a:t>
            </a:r>
            <a:endParaRPr lang="en-US" sz="1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533400" y="5727556"/>
            <a:ext cx="1646596" cy="320189"/>
            <a:chOff x="1960204" y="5699611"/>
            <a:chExt cx="1646596" cy="320189"/>
          </a:xfrm>
        </p:grpSpPr>
        <p:cxnSp>
          <p:nvCxnSpPr>
            <p:cNvPr id="31" name="AutoShape 4"/>
            <p:cNvCxnSpPr>
              <a:cxnSpLocks noChangeShapeType="1"/>
            </p:cNvCxnSpPr>
            <p:nvPr/>
          </p:nvCxnSpPr>
          <p:spPr bwMode="invGray">
            <a:xfrm>
              <a:off x="2534959" y="5859652"/>
              <a:ext cx="788954" cy="10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2" name="Oval 23"/>
            <p:cNvSpPr>
              <a:spLocks noChangeArrowheads="1"/>
            </p:cNvSpPr>
            <p:nvPr/>
          </p:nvSpPr>
          <p:spPr bwMode="invGray">
            <a:xfrm>
              <a:off x="2573243" y="5699611"/>
              <a:ext cx="320036" cy="320189"/>
            </a:xfrm>
            <a:prstGeom prst="ellipse">
              <a:avLst/>
            </a:prstGeom>
            <a:solidFill>
              <a:srgbClr val="53385E"/>
            </a:solidFill>
            <a:ln w="31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Arial" pitchFamily="35" charset="0"/>
                </a:rPr>
                <a:t>P</a:t>
              </a:r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invGray">
            <a:xfrm>
              <a:off x="2934237" y="5699611"/>
              <a:ext cx="320036" cy="320189"/>
            </a:xfrm>
            <a:prstGeom prst="ellipse">
              <a:avLst/>
            </a:prstGeom>
            <a:solidFill>
              <a:srgbClr val="53385E"/>
            </a:solidFill>
            <a:ln w="31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Arial" pitchFamily="35" charset="0"/>
                </a:rPr>
                <a:t>P</a:t>
              </a:r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invGray">
            <a:xfrm>
              <a:off x="3286764" y="5699611"/>
              <a:ext cx="320036" cy="320189"/>
            </a:xfrm>
            <a:prstGeom prst="ellipse">
              <a:avLst/>
            </a:prstGeom>
            <a:solidFill>
              <a:srgbClr val="53385E"/>
            </a:solidFill>
            <a:ln w="31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  <a:latin typeface="Arial" pitchFamily="35" charset="0"/>
                </a:rPr>
                <a:t>P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960204" y="5711137"/>
              <a:ext cx="588261" cy="3048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635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RBV</a:t>
              </a:r>
              <a:endParaRPr lang="en-US" sz="1400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842861" y="2527301"/>
            <a:ext cx="0" cy="448055"/>
          </a:xfrm>
          <a:prstGeom prst="straightConnector1">
            <a:avLst/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42861" y="3429000"/>
            <a:ext cx="0" cy="93268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489200" y="3543300"/>
            <a:ext cx="688845" cy="304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MP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350433" y="3543300"/>
            <a:ext cx="606549" cy="304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GTP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350433" y="2476500"/>
            <a:ext cx="633981" cy="304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</a:t>
            </a:r>
            <a:r>
              <a:rPr lang="en-US" sz="1400" dirty="0" smtClean="0">
                <a:solidFill>
                  <a:srgbClr val="000000"/>
                </a:solidFill>
              </a:rPr>
              <a:t>MP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524000" y="3160757"/>
            <a:ext cx="1155192" cy="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222523" y="5886881"/>
            <a:ext cx="3840432" cy="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>
            <a:spLocks/>
          </p:cNvSpPr>
          <p:nvPr/>
        </p:nvSpPr>
        <p:spPr>
          <a:xfrm>
            <a:off x="4709161" y="3924300"/>
            <a:ext cx="929639" cy="104145"/>
          </a:xfrm>
          <a:custGeom>
            <a:avLst/>
            <a:gdLst>
              <a:gd name="connsiteX0" fmla="*/ 0 w 1955800"/>
              <a:gd name="connsiteY0" fmla="*/ 0 h 317500"/>
              <a:gd name="connsiteX1" fmla="*/ 177800 w 1955800"/>
              <a:gd name="connsiteY1" fmla="*/ 313267 h 317500"/>
              <a:gd name="connsiteX2" fmla="*/ 364066 w 1955800"/>
              <a:gd name="connsiteY2" fmla="*/ 0 h 317500"/>
              <a:gd name="connsiteX3" fmla="*/ 546100 w 1955800"/>
              <a:gd name="connsiteY3" fmla="*/ 313267 h 317500"/>
              <a:gd name="connsiteX4" fmla="*/ 711200 w 1955800"/>
              <a:gd name="connsiteY4" fmla="*/ 4234 h 317500"/>
              <a:gd name="connsiteX5" fmla="*/ 901700 w 1955800"/>
              <a:gd name="connsiteY5" fmla="*/ 313267 h 317500"/>
              <a:gd name="connsiteX6" fmla="*/ 1075266 w 1955800"/>
              <a:gd name="connsiteY6" fmla="*/ 0 h 317500"/>
              <a:gd name="connsiteX7" fmla="*/ 1257300 w 1955800"/>
              <a:gd name="connsiteY7" fmla="*/ 313267 h 317500"/>
              <a:gd name="connsiteX8" fmla="*/ 1435100 w 1955800"/>
              <a:gd name="connsiteY8" fmla="*/ 4234 h 317500"/>
              <a:gd name="connsiteX9" fmla="*/ 1604433 w 1955800"/>
              <a:gd name="connsiteY9" fmla="*/ 313267 h 317500"/>
              <a:gd name="connsiteX10" fmla="*/ 1769533 w 1955800"/>
              <a:gd name="connsiteY10" fmla="*/ 4234 h 317500"/>
              <a:gd name="connsiteX11" fmla="*/ 1955800 w 1955800"/>
              <a:gd name="connsiteY11" fmla="*/ 317500 h 317500"/>
              <a:gd name="connsiteX12" fmla="*/ 1955800 w 1955800"/>
              <a:gd name="connsiteY1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5800" h="317500">
                <a:moveTo>
                  <a:pt x="0" y="0"/>
                </a:moveTo>
                <a:cubicBezTo>
                  <a:pt x="58561" y="156633"/>
                  <a:pt x="117122" y="313267"/>
                  <a:pt x="177800" y="313267"/>
                </a:cubicBezTo>
                <a:cubicBezTo>
                  <a:pt x="238478" y="313267"/>
                  <a:pt x="302683" y="0"/>
                  <a:pt x="364066" y="0"/>
                </a:cubicBezTo>
                <a:cubicBezTo>
                  <a:pt x="425449" y="0"/>
                  <a:pt x="488244" y="312561"/>
                  <a:pt x="546100" y="313267"/>
                </a:cubicBezTo>
                <a:cubicBezTo>
                  <a:pt x="603956" y="313973"/>
                  <a:pt x="651933" y="4234"/>
                  <a:pt x="711200" y="4234"/>
                </a:cubicBezTo>
                <a:cubicBezTo>
                  <a:pt x="770467" y="4234"/>
                  <a:pt x="841022" y="313973"/>
                  <a:pt x="901700" y="313267"/>
                </a:cubicBezTo>
                <a:cubicBezTo>
                  <a:pt x="962378" y="312561"/>
                  <a:pt x="1015999" y="0"/>
                  <a:pt x="1075266" y="0"/>
                </a:cubicBezTo>
                <a:cubicBezTo>
                  <a:pt x="1134533" y="0"/>
                  <a:pt x="1197328" y="312561"/>
                  <a:pt x="1257300" y="313267"/>
                </a:cubicBezTo>
                <a:cubicBezTo>
                  <a:pt x="1317272" y="313973"/>
                  <a:pt x="1377245" y="4234"/>
                  <a:pt x="1435100" y="4234"/>
                </a:cubicBezTo>
                <a:cubicBezTo>
                  <a:pt x="1492955" y="4234"/>
                  <a:pt x="1548694" y="313267"/>
                  <a:pt x="1604433" y="313267"/>
                </a:cubicBezTo>
                <a:cubicBezTo>
                  <a:pt x="1660172" y="313267"/>
                  <a:pt x="1710972" y="3529"/>
                  <a:pt x="1769533" y="4234"/>
                </a:cubicBezTo>
                <a:cubicBezTo>
                  <a:pt x="1828094" y="4939"/>
                  <a:pt x="1955800" y="317500"/>
                  <a:pt x="1955800" y="317500"/>
                </a:cubicBezTo>
                <a:lnTo>
                  <a:pt x="1955800" y="317500"/>
                </a:lnTo>
              </a:path>
            </a:pathLst>
          </a:custGeom>
          <a:ln>
            <a:solidFill>
              <a:srgbClr val="1D68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>
          <a:xfrm>
            <a:off x="4709161" y="4658355"/>
            <a:ext cx="929639" cy="104145"/>
          </a:xfrm>
          <a:custGeom>
            <a:avLst/>
            <a:gdLst>
              <a:gd name="connsiteX0" fmla="*/ 0 w 1955800"/>
              <a:gd name="connsiteY0" fmla="*/ 0 h 317500"/>
              <a:gd name="connsiteX1" fmla="*/ 177800 w 1955800"/>
              <a:gd name="connsiteY1" fmla="*/ 313267 h 317500"/>
              <a:gd name="connsiteX2" fmla="*/ 364066 w 1955800"/>
              <a:gd name="connsiteY2" fmla="*/ 0 h 317500"/>
              <a:gd name="connsiteX3" fmla="*/ 546100 w 1955800"/>
              <a:gd name="connsiteY3" fmla="*/ 313267 h 317500"/>
              <a:gd name="connsiteX4" fmla="*/ 711200 w 1955800"/>
              <a:gd name="connsiteY4" fmla="*/ 4234 h 317500"/>
              <a:gd name="connsiteX5" fmla="*/ 901700 w 1955800"/>
              <a:gd name="connsiteY5" fmla="*/ 313267 h 317500"/>
              <a:gd name="connsiteX6" fmla="*/ 1075266 w 1955800"/>
              <a:gd name="connsiteY6" fmla="*/ 0 h 317500"/>
              <a:gd name="connsiteX7" fmla="*/ 1257300 w 1955800"/>
              <a:gd name="connsiteY7" fmla="*/ 313267 h 317500"/>
              <a:gd name="connsiteX8" fmla="*/ 1435100 w 1955800"/>
              <a:gd name="connsiteY8" fmla="*/ 4234 h 317500"/>
              <a:gd name="connsiteX9" fmla="*/ 1604433 w 1955800"/>
              <a:gd name="connsiteY9" fmla="*/ 313267 h 317500"/>
              <a:gd name="connsiteX10" fmla="*/ 1769533 w 1955800"/>
              <a:gd name="connsiteY10" fmla="*/ 4234 h 317500"/>
              <a:gd name="connsiteX11" fmla="*/ 1955800 w 1955800"/>
              <a:gd name="connsiteY11" fmla="*/ 317500 h 317500"/>
              <a:gd name="connsiteX12" fmla="*/ 1955800 w 1955800"/>
              <a:gd name="connsiteY1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5800" h="317500">
                <a:moveTo>
                  <a:pt x="0" y="0"/>
                </a:moveTo>
                <a:cubicBezTo>
                  <a:pt x="58561" y="156633"/>
                  <a:pt x="117122" y="313267"/>
                  <a:pt x="177800" y="313267"/>
                </a:cubicBezTo>
                <a:cubicBezTo>
                  <a:pt x="238478" y="313267"/>
                  <a:pt x="302683" y="0"/>
                  <a:pt x="364066" y="0"/>
                </a:cubicBezTo>
                <a:cubicBezTo>
                  <a:pt x="425449" y="0"/>
                  <a:pt x="488244" y="312561"/>
                  <a:pt x="546100" y="313267"/>
                </a:cubicBezTo>
                <a:cubicBezTo>
                  <a:pt x="603956" y="313973"/>
                  <a:pt x="651933" y="4234"/>
                  <a:pt x="711200" y="4234"/>
                </a:cubicBezTo>
                <a:cubicBezTo>
                  <a:pt x="770467" y="4234"/>
                  <a:pt x="841022" y="313973"/>
                  <a:pt x="901700" y="313267"/>
                </a:cubicBezTo>
                <a:cubicBezTo>
                  <a:pt x="962378" y="312561"/>
                  <a:pt x="1015999" y="0"/>
                  <a:pt x="1075266" y="0"/>
                </a:cubicBezTo>
                <a:cubicBezTo>
                  <a:pt x="1134533" y="0"/>
                  <a:pt x="1197328" y="312561"/>
                  <a:pt x="1257300" y="313267"/>
                </a:cubicBezTo>
                <a:cubicBezTo>
                  <a:pt x="1317272" y="313973"/>
                  <a:pt x="1377245" y="4234"/>
                  <a:pt x="1435100" y="4234"/>
                </a:cubicBezTo>
                <a:cubicBezTo>
                  <a:pt x="1492955" y="4234"/>
                  <a:pt x="1548694" y="313267"/>
                  <a:pt x="1604433" y="313267"/>
                </a:cubicBezTo>
                <a:cubicBezTo>
                  <a:pt x="1660172" y="313267"/>
                  <a:pt x="1710972" y="3529"/>
                  <a:pt x="1769533" y="4234"/>
                </a:cubicBezTo>
                <a:cubicBezTo>
                  <a:pt x="1828094" y="4939"/>
                  <a:pt x="1955800" y="317500"/>
                  <a:pt x="1955800" y="317500"/>
                </a:cubicBezTo>
                <a:lnTo>
                  <a:pt x="1955800" y="317500"/>
                </a:lnTo>
              </a:path>
            </a:pathLst>
          </a:custGeom>
          <a:ln>
            <a:solidFill>
              <a:srgbClr val="1D68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33400" y="3009900"/>
            <a:ext cx="933075" cy="320189"/>
            <a:chOff x="1960204" y="3769211"/>
            <a:chExt cx="933075" cy="320189"/>
          </a:xfrm>
        </p:grpSpPr>
        <p:cxnSp>
          <p:nvCxnSpPr>
            <p:cNvPr id="27" name="AutoShape 4"/>
            <p:cNvCxnSpPr>
              <a:cxnSpLocks noChangeShapeType="1"/>
            </p:cNvCxnSpPr>
            <p:nvPr/>
          </p:nvCxnSpPr>
          <p:spPr bwMode="invGray">
            <a:xfrm>
              <a:off x="2534961" y="3929252"/>
              <a:ext cx="212878" cy="10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8" name="Oval 23"/>
            <p:cNvSpPr>
              <a:spLocks noChangeArrowheads="1"/>
            </p:cNvSpPr>
            <p:nvPr/>
          </p:nvSpPr>
          <p:spPr bwMode="invGray">
            <a:xfrm>
              <a:off x="2573243" y="3769211"/>
              <a:ext cx="320036" cy="32018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Arial" pitchFamily="35" charset="0"/>
                </a:rPr>
                <a:t>P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60204" y="3780737"/>
              <a:ext cx="588261" cy="304800"/>
            </a:xfrm>
            <a:prstGeom prst="roundRect">
              <a:avLst/>
            </a:prstGeom>
            <a:solidFill>
              <a:srgbClr val="37263F"/>
            </a:solidFill>
            <a:ln w="635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RBV</a:t>
              </a:r>
              <a:endParaRPr lang="en-US" sz="1400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842861" y="4876800"/>
            <a:ext cx="0" cy="82295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907284" y="4394710"/>
            <a:ext cx="51815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623571" y="3810000"/>
            <a:ext cx="1082029" cy="304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HCV RNA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>
          <a:xfrm>
            <a:off x="4709161" y="4841245"/>
            <a:ext cx="929639" cy="104145"/>
          </a:xfrm>
          <a:custGeom>
            <a:avLst/>
            <a:gdLst>
              <a:gd name="connsiteX0" fmla="*/ 0 w 1955800"/>
              <a:gd name="connsiteY0" fmla="*/ 0 h 317500"/>
              <a:gd name="connsiteX1" fmla="*/ 177800 w 1955800"/>
              <a:gd name="connsiteY1" fmla="*/ 313267 h 317500"/>
              <a:gd name="connsiteX2" fmla="*/ 364066 w 1955800"/>
              <a:gd name="connsiteY2" fmla="*/ 0 h 317500"/>
              <a:gd name="connsiteX3" fmla="*/ 546100 w 1955800"/>
              <a:gd name="connsiteY3" fmla="*/ 313267 h 317500"/>
              <a:gd name="connsiteX4" fmla="*/ 711200 w 1955800"/>
              <a:gd name="connsiteY4" fmla="*/ 4234 h 317500"/>
              <a:gd name="connsiteX5" fmla="*/ 901700 w 1955800"/>
              <a:gd name="connsiteY5" fmla="*/ 313267 h 317500"/>
              <a:gd name="connsiteX6" fmla="*/ 1075266 w 1955800"/>
              <a:gd name="connsiteY6" fmla="*/ 0 h 317500"/>
              <a:gd name="connsiteX7" fmla="*/ 1257300 w 1955800"/>
              <a:gd name="connsiteY7" fmla="*/ 313267 h 317500"/>
              <a:gd name="connsiteX8" fmla="*/ 1435100 w 1955800"/>
              <a:gd name="connsiteY8" fmla="*/ 4234 h 317500"/>
              <a:gd name="connsiteX9" fmla="*/ 1604433 w 1955800"/>
              <a:gd name="connsiteY9" fmla="*/ 313267 h 317500"/>
              <a:gd name="connsiteX10" fmla="*/ 1769533 w 1955800"/>
              <a:gd name="connsiteY10" fmla="*/ 4234 h 317500"/>
              <a:gd name="connsiteX11" fmla="*/ 1955800 w 1955800"/>
              <a:gd name="connsiteY11" fmla="*/ 317500 h 317500"/>
              <a:gd name="connsiteX12" fmla="*/ 1955800 w 1955800"/>
              <a:gd name="connsiteY1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5800" h="317500">
                <a:moveTo>
                  <a:pt x="0" y="0"/>
                </a:moveTo>
                <a:cubicBezTo>
                  <a:pt x="58561" y="156633"/>
                  <a:pt x="117122" y="313267"/>
                  <a:pt x="177800" y="313267"/>
                </a:cubicBezTo>
                <a:cubicBezTo>
                  <a:pt x="238478" y="313267"/>
                  <a:pt x="302683" y="0"/>
                  <a:pt x="364066" y="0"/>
                </a:cubicBezTo>
                <a:cubicBezTo>
                  <a:pt x="425449" y="0"/>
                  <a:pt x="488244" y="312561"/>
                  <a:pt x="546100" y="313267"/>
                </a:cubicBezTo>
                <a:cubicBezTo>
                  <a:pt x="603956" y="313973"/>
                  <a:pt x="651933" y="4234"/>
                  <a:pt x="711200" y="4234"/>
                </a:cubicBezTo>
                <a:cubicBezTo>
                  <a:pt x="770467" y="4234"/>
                  <a:pt x="841022" y="313973"/>
                  <a:pt x="901700" y="313267"/>
                </a:cubicBezTo>
                <a:cubicBezTo>
                  <a:pt x="962378" y="312561"/>
                  <a:pt x="1015999" y="0"/>
                  <a:pt x="1075266" y="0"/>
                </a:cubicBezTo>
                <a:cubicBezTo>
                  <a:pt x="1134533" y="0"/>
                  <a:pt x="1197328" y="312561"/>
                  <a:pt x="1257300" y="313267"/>
                </a:cubicBezTo>
                <a:cubicBezTo>
                  <a:pt x="1317272" y="313973"/>
                  <a:pt x="1377245" y="4234"/>
                  <a:pt x="1435100" y="4234"/>
                </a:cubicBezTo>
                <a:cubicBezTo>
                  <a:pt x="1492955" y="4234"/>
                  <a:pt x="1548694" y="313267"/>
                  <a:pt x="1604433" y="313267"/>
                </a:cubicBezTo>
                <a:cubicBezTo>
                  <a:pt x="1660172" y="313267"/>
                  <a:pt x="1710972" y="3529"/>
                  <a:pt x="1769533" y="4234"/>
                </a:cubicBezTo>
                <a:cubicBezTo>
                  <a:pt x="1828094" y="4939"/>
                  <a:pt x="1955800" y="317500"/>
                  <a:pt x="1955800" y="317500"/>
                </a:cubicBezTo>
                <a:lnTo>
                  <a:pt x="1955800" y="317500"/>
                </a:lnTo>
              </a:path>
            </a:pathLst>
          </a:custGeom>
          <a:ln>
            <a:solidFill>
              <a:srgbClr val="1D68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>
          <a:xfrm>
            <a:off x="5631016" y="5486400"/>
            <a:ext cx="929639" cy="104145"/>
          </a:xfrm>
          <a:custGeom>
            <a:avLst/>
            <a:gdLst>
              <a:gd name="connsiteX0" fmla="*/ 0 w 1955800"/>
              <a:gd name="connsiteY0" fmla="*/ 0 h 317500"/>
              <a:gd name="connsiteX1" fmla="*/ 177800 w 1955800"/>
              <a:gd name="connsiteY1" fmla="*/ 313267 h 317500"/>
              <a:gd name="connsiteX2" fmla="*/ 364066 w 1955800"/>
              <a:gd name="connsiteY2" fmla="*/ 0 h 317500"/>
              <a:gd name="connsiteX3" fmla="*/ 546100 w 1955800"/>
              <a:gd name="connsiteY3" fmla="*/ 313267 h 317500"/>
              <a:gd name="connsiteX4" fmla="*/ 711200 w 1955800"/>
              <a:gd name="connsiteY4" fmla="*/ 4234 h 317500"/>
              <a:gd name="connsiteX5" fmla="*/ 901700 w 1955800"/>
              <a:gd name="connsiteY5" fmla="*/ 313267 h 317500"/>
              <a:gd name="connsiteX6" fmla="*/ 1075266 w 1955800"/>
              <a:gd name="connsiteY6" fmla="*/ 0 h 317500"/>
              <a:gd name="connsiteX7" fmla="*/ 1257300 w 1955800"/>
              <a:gd name="connsiteY7" fmla="*/ 313267 h 317500"/>
              <a:gd name="connsiteX8" fmla="*/ 1435100 w 1955800"/>
              <a:gd name="connsiteY8" fmla="*/ 4234 h 317500"/>
              <a:gd name="connsiteX9" fmla="*/ 1604433 w 1955800"/>
              <a:gd name="connsiteY9" fmla="*/ 313267 h 317500"/>
              <a:gd name="connsiteX10" fmla="*/ 1769533 w 1955800"/>
              <a:gd name="connsiteY10" fmla="*/ 4234 h 317500"/>
              <a:gd name="connsiteX11" fmla="*/ 1955800 w 1955800"/>
              <a:gd name="connsiteY11" fmla="*/ 317500 h 317500"/>
              <a:gd name="connsiteX12" fmla="*/ 1955800 w 1955800"/>
              <a:gd name="connsiteY1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5800" h="317500">
                <a:moveTo>
                  <a:pt x="0" y="0"/>
                </a:moveTo>
                <a:cubicBezTo>
                  <a:pt x="58561" y="156633"/>
                  <a:pt x="117122" y="313267"/>
                  <a:pt x="177800" y="313267"/>
                </a:cubicBezTo>
                <a:cubicBezTo>
                  <a:pt x="238478" y="313267"/>
                  <a:pt x="302683" y="0"/>
                  <a:pt x="364066" y="0"/>
                </a:cubicBezTo>
                <a:cubicBezTo>
                  <a:pt x="425449" y="0"/>
                  <a:pt x="488244" y="312561"/>
                  <a:pt x="546100" y="313267"/>
                </a:cubicBezTo>
                <a:cubicBezTo>
                  <a:pt x="603956" y="313973"/>
                  <a:pt x="651933" y="4234"/>
                  <a:pt x="711200" y="4234"/>
                </a:cubicBezTo>
                <a:cubicBezTo>
                  <a:pt x="770467" y="4234"/>
                  <a:pt x="841022" y="313973"/>
                  <a:pt x="901700" y="313267"/>
                </a:cubicBezTo>
                <a:cubicBezTo>
                  <a:pt x="962378" y="312561"/>
                  <a:pt x="1015999" y="0"/>
                  <a:pt x="1075266" y="0"/>
                </a:cubicBezTo>
                <a:cubicBezTo>
                  <a:pt x="1134533" y="0"/>
                  <a:pt x="1197328" y="312561"/>
                  <a:pt x="1257300" y="313267"/>
                </a:cubicBezTo>
                <a:cubicBezTo>
                  <a:pt x="1317272" y="313973"/>
                  <a:pt x="1377245" y="4234"/>
                  <a:pt x="1435100" y="4234"/>
                </a:cubicBezTo>
                <a:cubicBezTo>
                  <a:pt x="1492955" y="4234"/>
                  <a:pt x="1548694" y="313267"/>
                  <a:pt x="1604433" y="313267"/>
                </a:cubicBezTo>
                <a:cubicBezTo>
                  <a:pt x="1660172" y="313267"/>
                  <a:pt x="1710972" y="3529"/>
                  <a:pt x="1769533" y="4234"/>
                </a:cubicBezTo>
                <a:cubicBezTo>
                  <a:pt x="1828094" y="4939"/>
                  <a:pt x="1955800" y="317500"/>
                  <a:pt x="1955800" y="317500"/>
                </a:cubicBezTo>
                <a:lnTo>
                  <a:pt x="1955800" y="317500"/>
                </a:lnTo>
              </a:path>
            </a:pathLst>
          </a:custGeom>
          <a:ln>
            <a:solidFill>
              <a:srgbClr val="1D68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>
            <a:spLocks/>
          </p:cNvSpPr>
          <p:nvPr/>
        </p:nvSpPr>
        <p:spPr>
          <a:xfrm>
            <a:off x="5631016" y="6208076"/>
            <a:ext cx="929639" cy="104145"/>
          </a:xfrm>
          <a:custGeom>
            <a:avLst/>
            <a:gdLst>
              <a:gd name="connsiteX0" fmla="*/ 0 w 1955800"/>
              <a:gd name="connsiteY0" fmla="*/ 0 h 317500"/>
              <a:gd name="connsiteX1" fmla="*/ 177800 w 1955800"/>
              <a:gd name="connsiteY1" fmla="*/ 313267 h 317500"/>
              <a:gd name="connsiteX2" fmla="*/ 364066 w 1955800"/>
              <a:gd name="connsiteY2" fmla="*/ 0 h 317500"/>
              <a:gd name="connsiteX3" fmla="*/ 546100 w 1955800"/>
              <a:gd name="connsiteY3" fmla="*/ 313267 h 317500"/>
              <a:gd name="connsiteX4" fmla="*/ 711200 w 1955800"/>
              <a:gd name="connsiteY4" fmla="*/ 4234 h 317500"/>
              <a:gd name="connsiteX5" fmla="*/ 901700 w 1955800"/>
              <a:gd name="connsiteY5" fmla="*/ 313267 h 317500"/>
              <a:gd name="connsiteX6" fmla="*/ 1075266 w 1955800"/>
              <a:gd name="connsiteY6" fmla="*/ 0 h 317500"/>
              <a:gd name="connsiteX7" fmla="*/ 1257300 w 1955800"/>
              <a:gd name="connsiteY7" fmla="*/ 313267 h 317500"/>
              <a:gd name="connsiteX8" fmla="*/ 1435100 w 1955800"/>
              <a:gd name="connsiteY8" fmla="*/ 4234 h 317500"/>
              <a:gd name="connsiteX9" fmla="*/ 1604433 w 1955800"/>
              <a:gd name="connsiteY9" fmla="*/ 313267 h 317500"/>
              <a:gd name="connsiteX10" fmla="*/ 1769533 w 1955800"/>
              <a:gd name="connsiteY10" fmla="*/ 4234 h 317500"/>
              <a:gd name="connsiteX11" fmla="*/ 1955800 w 1955800"/>
              <a:gd name="connsiteY11" fmla="*/ 317500 h 317500"/>
              <a:gd name="connsiteX12" fmla="*/ 1955800 w 1955800"/>
              <a:gd name="connsiteY1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5800" h="317500">
                <a:moveTo>
                  <a:pt x="0" y="0"/>
                </a:moveTo>
                <a:cubicBezTo>
                  <a:pt x="58561" y="156633"/>
                  <a:pt x="117122" y="313267"/>
                  <a:pt x="177800" y="313267"/>
                </a:cubicBezTo>
                <a:cubicBezTo>
                  <a:pt x="238478" y="313267"/>
                  <a:pt x="302683" y="0"/>
                  <a:pt x="364066" y="0"/>
                </a:cubicBezTo>
                <a:cubicBezTo>
                  <a:pt x="425449" y="0"/>
                  <a:pt x="488244" y="312561"/>
                  <a:pt x="546100" y="313267"/>
                </a:cubicBezTo>
                <a:cubicBezTo>
                  <a:pt x="603956" y="313973"/>
                  <a:pt x="651933" y="4234"/>
                  <a:pt x="711200" y="4234"/>
                </a:cubicBezTo>
                <a:cubicBezTo>
                  <a:pt x="770467" y="4234"/>
                  <a:pt x="841022" y="313973"/>
                  <a:pt x="901700" y="313267"/>
                </a:cubicBezTo>
                <a:cubicBezTo>
                  <a:pt x="962378" y="312561"/>
                  <a:pt x="1015999" y="0"/>
                  <a:pt x="1075266" y="0"/>
                </a:cubicBezTo>
                <a:cubicBezTo>
                  <a:pt x="1134533" y="0"/>
                  <a:pt x="1197328" y="312561"/>
                  <a:pt x="1257300" y="313267"/>
                </a:cubicBezTo>
                <a:cubicBezTo>
                  <a:pt x="1317272" y="313973"/>
                  <a:pt x="1377245" y="4234"/>
                  <a:pt x="1435100" y="4234"/>
                </a:cubicBezTo>
                <a:cubicBezTo>
                  <a:pt x="1492955" y="4234"/>
                  <a:pt x="1548694" y="313267"/>
                  <a:pt x="1604433" y="313267"/>
                </a:cubicBezTo>
                <a:cubicBezTo>
                  <a:pt x="1660172" y="313267"/>
                  <a:pt x="1710972" y="3529"/>
                  <a:pt x="1769533" y="4234"/>
                </a:cubicBezTo>
                <a:cubicBezTo>
                  <a:pt x="1828094" y="4939"/>
                  <a:pt x="1955800" y="317500"/>
                  <a:pt x="1955800" y="317500"/>
                </a:cubicBezTo>
                <a:lnTo>
                  <a:pt x="1955800" y="317500"/>
                </a:lnTo>
              </a:path>
            </a:pathLst>
          </a:custGeom>
          <a:ln>
            <a:solidFill>
              <a:srgbClr val="1D68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1"/>
          <p:cNvSpPr>
            <a:spLocks noChangeAspect="1" noChangeArrowheads="1"/>
          </p:cNvSpPr>
          <p:nvPr/>
        </p:nvSpPr>
        <p:spPr bwMode="invGray">
          <a:xfrm>
            <a:off x="6141555" y="6032821"/>
            <a:ext cx="464655" cy="3832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2560" tIns="45468" rIns="92560" bIns="45468" anchor="ctr">
            <a:prstTxWarp prst="textNoShape">
              <a:avLst/>
            </a:prstTxWarp>
          </a:bodyPr>
          <a:lstStyle/>
          <a:p>
            <a:pPr algn="ctr" defTabSz="935038" eaLnBrk="0" hangingPunct="0">
              <a:spcBef>
                <a:spcPts val="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Arial" pitchFamily="35" charset="0"/>
              </a:rPr>
              <a:t>X</a:t>
            </a:r>
            <a:endParaRPr lang="en-US" sz="1800" b="1" dirty="0">
              <a:solidFill>
                <a:srgbClr val="FF0000"/>
              </a:solidFill>
              <a:latin typeface="Arial" pitchFamily="35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5857077" y="5906331"/>
            <a:ext cx="51815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>
            <a:spLocks/>
          </p:cNvSpPr>
          <p:nvPr/>
        </p:nvSpPr>
        <p:spPr>
          <a:xfrm>
            <a:off x="5631016" y="6390966"/>
            <a:ext cx="929639" cy="104145"/>
          </a:xfrm>
          <a:custGeom>
            <a:avLst/>
            <a:gdLst>
              <a:gd name="connsiteX0" fmla="*/ 0 w 1955800"/>
              <a:gd name="connsiteY0" fmla="*/ 0 h 317500"/>
              <a:gd name="connsiteX1" fmla="*/ 177800 w 1955800"/>
              <a:gd name="connsiteY1" fmla="*/ 313267 h 317500"/>
              <a:gd name="connsiteX2" fmla="*/ 364066 w 1955800"/>
              <a:gd name="connsiteY2" fmla="*/ 0 h 317500"/>
              <a:gd name="connsiteX3" fmla="*/ 546100 w 1955800"/>
              <a:gd name="connsiteY3" fmla="*/ 313267 h 317500"/>
              <a:gd name="connsiteX4" fmla="*/ 711200 w 1955800"/>
              <a:gd name="connsiteY4" fmla="*/ 4234 h 317500"/>
              <a:gd name="connsiteX5" fmla="*/ 901700 w 1955800"/>
              <a:gd name="connsiteY5" fmla="*/ 313267 h 317500"/>
              <a:gd name="connsiteX6" fmla="*/ 1075266 w 1955800"/>
              <a:gd name="connsiteY6" fmla="*/ 0 h 317500"/>
              <a:gd name="connsiteX7" fmla="*/ 1257300 w 1955800"/>
              <a:gd name="connsiteY7" fmla="*/ 313267 h 317500"/>
              <a:gd name="connsiteX8" fmla="*/ 1435100 w 1955800"/>
              <a:gd name="connsiteY8" fmla="*/ 4234 h 317500"/>
              <a:gd name="connsiteX9" fmla="*/ 1604433 w 1955800"/>
              <a:gd name="connsiteY9" fmla="*/ 313267 h 317500"/>
              <a:gd name="connsiteX10" fmla="*/ 1769533 w 1955800"/>
              <a:gd name="connsiteY10" fmla="*/ 4234 h 317500"/>
              <a:gd name="connsiteX11" fmla="*/ 1955800 w 1955800"/>
              <a:gd name="connsiteY11" fmla="*/ 317500 h 317500"/>
              <a:gd name="connsiteX12" fmla="*/ 1955800 w 1955800"/>
              <a:gd name="connsiteY1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5800" h="317500">
                <a:moveTo>
                  <a:pt x="0" y="0"/>
                </a:moveTo>
                <a:cubicBezTo>
                  <a:pt x="58561" y="156633"/>
                  <a:pt x="117122" y="313267"/>
                  <a:pt x="177800" y="313267"/>
                </a:cubicBezTo>
                <a:cubicBezTo>
                  <a:pt x="238478" y="313267"/>
                  <a:pt x="302683" y="0"/>
                  <a:pt x="364066" y="0"/>
                </a:cubicBezTo>
                <a:cubicBezTo>
                  <a:pt x="425449" y="0"/>
                  <a:pt x="488244" y="312561"/>
                  <a:pt x="546100" y="313267"/>
                </a:cubicBezTo>
                <a:cubicBezTo>
                  <a:pt x="603956" y="313973"/>
                  <a:pt x="651933" y="4234"/>
                  <a:pt x="711200" y="4234"/>
                </a:cubicBezTo>
                <a:cubicBezTo>
                  <a:pt x="770467" y="4234"/>
                  <a:pt x="841022" y="313973"/>
                  <a:pt x="901700" y="313267"/>
                </a:cubicBezTo>
                <a:cubicBezTo>
                  <a:pt x="962378" y="312561"/>
                  <a:pt x="1015999" y="0"/>
                  <a:pt x="1075266" y="0"/>
                </a:cubicBezTo>
                <a:cubicBezTo>
                  <a:pt x="1134533" y="0"/>
                  <a:pt x="1197328" y="312561"/>
                  <a:pt x="1257300" y="313267"/>
                </a:cubicBezTo>
                <a:cubicBezTo>
                  <a:pt x="1317272" y="313973"/>
                  <a:pt x="1377245" y="4234"/>
                  <a:pt x="1435100" y="4234"/>
                </a:cubicBezTo>
                <a:cubicBezTo>
                  <a:pt x="1492955" y="4234"/>
                  <a:pt x="1548694" y="313267"/>
                  <a:pt x="1604433" y="313267"/>
                </a:cubicBezTo>
                <a:cubicBezTo>
                  <a:pt x="1660172" y="313267"/>
                  <a:pt x="1710972" y="3529"/>
                  <a:pt x="1769533" y="4234"/>
                </a:cubicBezTo>
                <a:cubicBezTo>
                  <a:pt x="1828094" y="4939"/>
                  <a:pt x="1955800" y="317500"/>
                  <a:pt x="1955800" y="317500"/>
                </a:cubicBezTo>
                <a:lnTo>
                  <a:pt x="1955800" y="317500"/>
                </a:lnTo>
              </a:path>
            </a:pathLst>
          </a:custGeom>
          <a:ln>
            <a:solidFill>
              <a:srgbClr val="1D68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31"/>
          <p:cNvSpPr>
            <a:spLocks noChangeAspect="1" noChangeArrowheads="1"/>
          </p:cNvSpPr>
          <p:nvPr/>
        </p:nvSpPr>
        <p:spPr bwMode="invGray">
          <a:xfrm flipH="1">
            <a:off x="6019801" y="6236022"/>
            <a:ext cx="464654" cy="3832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2560" tIns="45468" rIns="92560" bIns="45468" anchor="ctr">
            <a:prstTxWarp prst="textNoShape">
              <a:avLst/>
            </a:prstTxWarp>
          </a:bodyPr>
          <a:lstStyle/>
          <a:p>
            <a:pPr algn="ctr" defTabSz="935038" eaLnBrk="0" hangingPunct="0">
              <a:spcBef>
                <a:spcPts val="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Arial" pitchFamily="35" charset="0"/>
              </a:rPr>
              <a:t>X</a:t>
            </a:r>
            <a:endParaRPr lang="en-US" sz="1800" b="1" dirty="0">
              <a:solidFill>
                <a:srgbClr val="FF0000"/>
              </a:solidFill>
              <a:latin typeface="Arial" pitchFamily="35" charset="0"/>
            </a:endParaRPr>
          </a:p>
        </p:txBody>
      </p:sp>
      <p:sp>
        <p:nvSpPr>
          <p:cNvPr id="63" name="Rectangle 31"/>
          <p:cNvSpPr>
            <a:spLocks noChangeAspect="1" noChangeArrowheads="1"/>
          </p:cNvSpPr>
          <p:nvPr/>
        </p:nvSpPr>
        <p:spPr bwMode="invGray">
          <a:xfrm>
            <a:off x="5486400" y="6045521"/>
            <a:ext cx="464655" cy="3832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2560" tIns="45468" rIns="92560" bIns="45468" anchor="ctr">
            <a:prstTxWarp prst="textNoShape">
              <a:avLst/>
            </a:prstTxWarp>
          </a:bodyPr>
          <a:lstStyle/>
          <a:p>
            <a:pPr algn="ctr" defTabSz="935038" eaLnBrk="0" hangingPunct="0">
              <a:spcBef>
                <a:spcPts val="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Arial" pitchFamily="35" charset="0"/>
              </a:rPr>
              <a:t>X</a:t>
            </a:r>
            <a:endParaRPr lang="en-US" sz="1800" b="1" dirty="0">
              <a:solidFill>
                <a:srgbClr val="FF0000"/>
              </a:solidFill>
              <a:latin typeface="Arial" pitchFamily="35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3277287" y="3184647"/>
            <a:ext cx="755893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 flipV="1">
            <a:off x="2235219" y="4502440"/>
            <a:ext cx="2070839" cy="138469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458714" y="5700782"/>
            <a:ext cx="1847086" cy="359663"/>
          </a:xfrm>
          <a:prstGeom prst="roundRect">
            <a:avLst/>
          </a:prstGeom>
          <a:solidFill>
            <a:schemeClr val="tx1"/>
          </a:solidFill>
          <a:ln w="25400" cmpd="sng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4: RNA Mutagenesis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5544313" y="4183390"/>
            <a:ext cx="2258568" cy="359663"/>
          </a:xfrm>
          <a:prstGeom prst="roundRect">
            <a:avLst/>
          </a:prstGeom>
          <a:solidFill>
            <a:schemeClr val="tx1"/>
          </a:solidFill>
          <a:ln w="25400" cmpd="sng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3: Inhibition of HCV </a:t>
            </a:r>
            <a:r>
              <a:rPr lang="en-US" sz="1400" dirty="0" err="1" smtClean="0"/>
              <a:t>RdRp</a:t>
            </a:r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4020313" y="2997200"/>
            <a:ext cx="2075688" cy="359663"/>
          </a:xfrm>
          <a:prstGeom prst="roundRect">
            <a:avLst/>
          </a:prstGeom>
          <a:solidFill>
            <a:schemeClr val="tx1"/>
          </a:solidFill>
          <a:ln w="25400" cmpd="sng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2: Inhibition of IMPDH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5753100" y="1316737"/>
            <a:ext cx="1938527" cy="359663"/>
          </a:xfrm>
          <a:prstGeom prst="roundRect">
            <a:avLst/>
          </a:prstGeom>
          <a:solidFill>
            <a:schemeClr val="tx1"/>
          </a:solidFill>
          <a:ln w="25400" cmpd="sng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r>
              <a:rPr lang="en-US" sz="1400" dirty="0" smtClean="0"/>
              <a:t>: Immune Clearance</a:t>
            </a:r>
            <a:endParaRPr lang="en-US" sz="1400" dirty="0"/>
          </a:p>
        </p:txBody>
      </p:sp>
      <p:sp>
        <p:nvSpPr>
          <p:cNvPr id="73" name="Rounded Rectangle 72"/>
          <p:cNvSpPr/>
          <p:nvPr/>
        </p:nvSpPr>
        <p:spPr>
          <a:xfrm>
            <a:off x="4114798" y="5514345"/>
            <a:ext cx="1420351" cy="304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RNA Mutagen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46244" y="2946399"/>
            <a:ext cx="816861" cy="45414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IMPDH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250439" y="4140199"/>
            <a:ext cx="816861" cy="4541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RdRp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076445" y="3695700"/>
            <a:ext cx="335273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21437646">
            <a:off x="817685" y="1368540"/>
            <a:ext cx="799232" cy="810146"/>
          </a:xfrm>
          <a:custGeom>
            <a:avLst/>
            <a:gdLst>
              <a:gd name="connsiteX0" fmla="*/ 698500 w 698500"/>
              <a:gd name="connsiteY0" fmla="*/ 814 h 1056011"/>
              <a:gd name="connsiteX1" fmla="*/ 304800 w 698500"/>
              <a:gd name="connsiteY1" fmla="*/ 51614 h 1056011"/>
              <a:gd name="connsiteX2" fmla="*/ 63500 w 698500"/>
              <a:gd name="connsiteY2" fmla="*/ 331014 h 1056011"/>
              <a:gd name="connsiteX3" fmla="*/ 12700 w 698500"/>
              <a:gd name="connsiteY3" fmla="*/ 953314 h 1056011"/>
              <a:gd name="connsiteX4" fmla="*/ 0 w 698500"/>
              <a:gd name="connsiteY4" fmla="*/ 1054914 h 105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0" h="1056011">
                <a:moveTo>
                  <a:pt x="698500" y="814"/>
                </a:moveTo>
                <a:cubicBezTo>
                  <a:pt x="554566" y="-1303"/>
                  <a:pt x="410633" y="-3419"/>
                  <a:pt x="304800" y="51614"/>
                </a:cubicBezTo>
                <a:cubicBezTo>
                  <a:pt x="198967" y="106647"/>
                  <a:pt x="112183" y="180731"/>
                  <a:pt x="63500" y="331014"/>
                </a:cubicBezTo>
                <a:cubicBezTo>
                  <a:pt x="14817" y="481297"/>
                  <a:pt x="23283" y="832664"/>
                  <a:pt x="12700" y="953314"/>
                </a:cubicBezTo>
                <a:cubicBezTo>
                  <a:pt x="2117" y="1073964"/>
                  <a:pt x="0" y="1054914"/>
                  <a:pt x="0" y="1054914"/>
                </a:cubicBezTo>
              </a:path>
            </a:pathLst>
          </a:custGeom>
          <a:ln w="19050" cmpd="sng">
            <a:solidFill>
              <a:srgbClr val="40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066800" y="1219200"/>
            <a:ext cx="588261" cy="304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RBV</a:t>
            </a:r>
            <a:endParaRPr lang="en-US" sz="1400" dirty="0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2819400" y="533400"/>
            <a:ext cx="496819" cy="496819"/>
          </a:xfrm>
          <a:prstGeom prst="ellipse">
            <a:avLst/>
          </a:prstGeom>
          <a:ln w="5715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/>
              <a:t>Th2</a:t>
            </a:r>
            <a:endParaRPr lang="en-US" sz="1400" b="1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4114800" y="533400"/>
            <a:ext cx="496819" cy="496819"/>
          </a:xfrm>
          <a:prstGeom prst="ellipse">
            <a:avLst/>
          </a:prstGeom>
          <a:solidFill>
            <a:srgbClr val="943B00"/>
          </a:solidFill>
          <a:ln w="57150" cmpd="sng">
            <a:solidFill>
              <a:srgbClr val="FF7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/>
              <a:t>Th1</a:t>
            </a:r>
            <a:endParaRPr lang="en-US" sz="1400" b="1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683000" y="840743"/>
            <a:ext cx="0" cy="530857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403600" y="800100"/>
            <a:ext cx="63701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733804" y="1371600"/>
            <a:ext cx="1959863" cy="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673600" y="850900"/>
            <a:ext cx="420624" cy="27432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an 94"/>
          <p:cNvSpPr/>
          <p:nvPr/>
        </p:nvSpPr>
        <p:spPr>
          <a:xfrm>
            <a:off x="5287774" y="1396998"/>
            <a:ext cx="185926" cy="527296"/>
          </a:xfrm>
          <a:prstGeom prst="can">
            <a:avLst/>
          </a:prstGeom>
          <a:gradFill flip="none" rotWithShape="1">
            <a:gsLst>
              <a:gs pos="24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5130800" y="990600"/>
            <a:ext cx="496819" cy="496819"/>
          </a:xfrm>
          <a:prstGeom prst="ellipse">
            <a:avLst/>
          </a:prstGeom>
          <a:solidFill>
            <a:srgbClr val="743D6A"/>
          </a:solidFill>
          <a:ln w="57150" cmpd="sng">
            <a:solidFill>
              <a:srgbClr val="C980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/>
              <a:t>CTL</a:t>
            </a:r>
            <a:endParaRPr lang="en-US" sz="1400" b="1" dirty="0"/>
          </a:p>
        </p:txBody>
      </p:sp>
      <p:sp>
        <p:nvSpPr>
          <p:cNvPr id="96" name="Oval 95"/>
          <p:cNvSpPr/>
          <p:nvPr/>
        </p:nvSpPr>
        <p:spPr>
          <a:xfrm>
            <a:off x="3200400" y="4927600"/>
            <a:ext cx="381000" cy="38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73152" rtlCol="0" anchor="ctr"/>
          <a:lstStyle/>
          <a:p>
            <a:pPr algn="ctr"/>
            <a:r>
              <a:rPr lang="en-US" sz="2000" b="1" dirty="0" smtClean="0"/>
              <a:t>–</a:t>
            </a:r>
            <a:endParaRPr lang="en-US" sz="2000" b="1" dirty="0"/>
          </a:p>
        </p:txBody>
      </p:sp>
      <p:sp>
        <p:nvSpPr>
          <p:cNvPr id="100" name="Oval 99"/>
          <p:cNvSpPr/>
          <p:nvPr/>
        </p:nvSpPr>
        <p:spPr>
          <a:xfrm>
            <a:off x="1930400" y="2971800"/>
            <a:ext cx="381000" cy="38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73152" rtlCol="0" anchor="ctr"/>
          <a:lstStyle/>
          <a:p>
            <a:pPr algn="ctr"/>
            <a:r>
              <a:rPr lang="en-US" sz="2000" b="1" dirty="0" smtClean="0"/>
              <a:t>–</a:t>
            </a:r>
            <a:endParaRPr lang="en-US" sz="20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6781800" y="1981200"/>
            <a:ext cx="1600200" cy="304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Hepatocyte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0" name="Rectangle 31"/>
          <p:cNvSpPr>
            <a:spLocks noChangeAspect="1" noChangeArrowheads="1"/>
          </p:cNvSpPr>
          <p:nvPr/>
        </p:nvSpPr>
        <p:spPr bwMode="invGray">
          <a:xfrm flipH="1">
            <a:off x="5702300" y="6236022"/>
            <a:ext cx="464654" cy="3832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2560" tIns="45468" rIns="92560" bIns="45468" anchor="ctr">
            <a:prstTxWarp prst="textNoShape">
              <a:avLst/>
            </a:prstTxWarp>
          </a:bodyPr>
          <a:lstStyle/>
          <a:p>
            <a:pPr algn="ctr" defTabSz="935038" eaLnBrk="0" hangingPunct="0">
              <a:spcBef>
                <a:spcPts val="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Arial" pitchFamily="35" charset="0"/>
              </a:rPr>
              <a:t>X</a:t>
            </a:r>
            <a:endParaRPr lang="en-US" sz="1800" b="1" dirty="0">
              <a:solidFill>
                <a:srgbClr val="FF0000"/>
              </a:solidFill>
              <a:latin typeface="Arial" pitchFamily="35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629400" y="1219200"/>
            <a:ext cx="1981200" cy="5181600"/>
          </a:xfrm>
          <a:custGeom>
            <a:avLst/>
            <a:gdLst>
              <a:gd name="connsiteX0" fmla="*/ 0 w 1957617"/>
              <a:gd name="connsiteY0" fmla="*/ 5219700 h 5286984"/>
              <a:gd name="connsiteX1" fmla="*/ 698500 w 1957617"/>
              <a:gd name="connsiteY1" fmla="*/ 5283200 h 5286984"/>
              <a:gd name="connsiteX2" fmla="*/ 1511300 w 1957617"/>
              <a:gd name="connsiteY2" fmla="*/ 5245100 h 5286984"/>
              <a:gd name="connsiteX3" fmla="*/ 1879600 w 1957617"/>
              <a:gd name="connsiteY3" fmla="*/ 4965700 h 5286984"/>
              <a:gd name="connsiteX4" fmla="*/ 1955800 w 1957617"/>
              <a:gd name="connsiteY4" fmla="*/ 4267200 h 5286984"/>
              <a:gd name="connsiteX5" fmla="*/ 1930400 w 1957617"/>
              <a:gd name="connsiteY5" fmla="*/ 2146300 h 5286984"/>
              <a:gd name="connsiteX6" fmla="*/ 1892300 w 1957617"/>
              <a:gd name="connsiteY6" fmla="*/ 0 h 5286984"/>
              <a:gd name="connsiteX0" fmla="*/ 0 w 1957617"/>
              <a:gd name="connsiteY0" fmla="*/ 5219700 h 5283684"/>
              <a:gd name="connsiteX1" fmla="*/ 698500 w 1957617"/>
              <a:gd name="connsiteY1" fmla="*/ 5283200 h 5283684"/>
              <a:gd name="connsiteX2" fmla="*/ 1517650 w 1957617"/>
              <a:gd name="connsiteY2" fmla="*/ 5187950 h 5283684"/>
              <a:gd name="connsiteX3" fmla="*/ 1879600 w 1957617"/>
              <a:gd name="connsiteY3" fmla="*/ 4965700 h 5283684"/>
              <a:gd name="connsiteX4" fmla="*/ 1955800 w 1957617"/>
              <a:gd name="connsiteY4" fmla="*/ 4267200 h 5283684"/>
              <a:gd name="connsiteX5" fmla="*/ 1930400 w 1957617"/>
              <a:gd name="connsiteY5" fmla="*/ 2146300 h 5283684"/>
              <a:gd name="connsiteX6" fmla="*/ 1892300 w 1957617"/>
              <a:gd name="connsiteY6" fmla="*/ 0 h 5283684"/>
              <a:gd name="connsiteX0" fmla="*/ 0 w 1957617"/>
              <a:gd name="connsiteY0" fmla="*/ 5219700 h 5242869"/>
              <a:gd name="connsiteX1" fmla="*/ 704850 w 1957617"/>
              <a:gd name="connsiteY1" fmla="*/ 5238750 h 5242869"/>
              <a:gd name="connsiteX2" fmla="*/ 1517650 w 1957617"/>
              <a:gd name="connsiteY2" fmla="*/ 5187950 h 5242869"/>
              <a:gd name="connsiteX3" fmla="*/ 1879600 w 1957617"/>
              <a:gd name="connsiteY3" fmla="*/ 4965700 h 5242869"/>
              <a:gd name="connsiteX4" fmla="*/ 1955800 w 1957617"/>
              <a:gd name="connsiteY4" fmla="*/ 4267200 h 5242869"/>
              <a:gd name="connsiteX5" fmla="*/ 1930400 w 1957617"/>
              <a:gd name="connsiteY5" fmla="*/ 2146300 h 5242869"/>
              <a:gd name="connsiteX6" fmla="*/ 1892300 w 1957617"/>
              <a:gd name="connsiteY6" fmla="*/ 0 h 5242869"/>
              <a:gd name="connsiteX0" fmla="*/ 0 w 1957617"/>
              <a:gd name="connsiteY0" fmla="*/ 5219700 h 5242869"/>
              <a:gd name="connsiteX1" fmla="*/ 704850 w 1957617"/>
              <a:gd name="connsiteY1" fmla="*/ 5238750 h 5242869"/>
              <a:gd name="connsiteX2" fmla="*/ 1517650 w 1957617"/>
              <a:gd name="connsiteY2" fmla="*/ 5187950 h 5242869"/>
              <a:gd name="connsiteX3" fmla="*/ 1879600 w 1957617"/>
              <a:gd name="connsiteY3" fmla="*/ 4965700 h 5242869"/>
              <a:gd name="connsiteX4" fmla="*/ 1955800 w 1957617"/>
              <a:gd name="connsiteY4" fmla="*/ 4267200 h 5242869"/>
              <a:gd name="connsiteX5" fmla="*/ 1930400 w 1957617"/>
              <a:gd name="connsiteY5" fmla="*/ 2146300 h 5242869"/>
              <a:gd name="connsiteX6" fmla="*/ 1892300 w 1957617"/>
              <a:gd name="connsiteY6" fmla="*/ 0 h 5242869"/>
              <a:gd name="connsiteX0" fmla="*/ 0 w 1957617"/>
              <a:gd name="connsiteY0" fmla="*/ 5219700 h 5219700"/>
              <a:gd name="connsiteX1" fmla="*/ 1517650 w 1957617"/>
              <a:gd name="connsiteY1" fmla="*/ 5187950 h 5219700"/>
              <a:gd name="connsiteX2" fmla="*/ 1879600 w 1957617"/>
              <a:gd name="connsiteY2" fmla="*/ 4965700 h 5219700"/>
              <a:gd name="connsiteX3" fmla="*/ 1955800 w 1957617"/>
              <a:gd name="connsiteY3" fmla="*/ 4267200 h 5219700"/>
              <a:gd name="connsiteX4" fmla="*/ 1930400 w 1957617"/>
              <a:gd name="connsiteY4" fmla="*/ 2146300 h 5219700"/>
              <a:gd name="connsiteX5" fmla="*/ 1892300 w 1957617"/>
              <a:gd name="connsiteY5" fmla="*/ 0 h 5219700"/>
              <a:gd name="connsiteX0" fmla="*/ 0 w 1957617"/>
              <a:gd name="connsiteY0" fmla="*/ 5219700 h 5266015"/>
              <a:gd name="connsiteX1" fmla="*/ 1517650 w 1957617"/>
              <a:gd name="connsiteY1" fmla="*/ 5187950 h 5266015"/>
              <a:gd name="connsiteX2" fmla="*/ 1955800 w 1957617"/>
              <a:gd name="connsiteY2" fmla="*/ 4267200 h 5266015"/>
              <a:gd name="connsiteX3" fmla="*/ 1930400 w 1957617"/>
              <a:gd name="connsiteY3" fmla="*/ 2146300 h 5266015"/>
              <a:gd name="connsiteX4" fmla="*/ 1892300 w 1957617"/>
              <a:gd name="connsiteY4" fmla="*/ 0 h 5266015"/>
              <a:gd name="connsiteX0" fmla="*/ 0 w 1957617"/>
              <a:gd name="connsiteY0" fmla="*/ 5219700 h 5266015"/>
              <a:gd name="connsiteX1" fmla="*/ 1517650 w 1957617"/>
              <a:gd name="connsiteY1" fmla="*/ 5187950 h 5266015"/>
              <a:gd name="connsiteX2" fmla="*/ 1955800 w 1957617"/>
              <a:gd name="connsiteY2" fmla="*/ 4267200 h 5266015"/>
              <a:gd name="connsiteX3" fmla="*/ 1930400 w 1957617"/>
              <a:gd name="connsiteY3" fmla="*/ 2146300 h 5266015"/>
              <a:gd name="connsiteX4" fmla="*/ 1892300 w 1957617"/>
              <a:gd name="connsiteY4" fmla="*/ 0 h 5266015"/>
              <a:gd name="connsiteX0" fmla="*/ 0 w 1957617"/>
              <a:gd name="connsiteY0" fmla="*/ 5219700 h 5266015"/>
              <a:gd name="connsiteX1" fmla="*/ 1517650 w 1957617"/>
              <a:gd name="connsiteY1" fmla="*/ 5187950 h 5266015"/>
              <a:gd name="connsiteX2" fmla="*/ 1955800 w 1957617"/>
              <a:gd name="connsiteY2" fmla="*/ 4267200 h 5266015"/>
              <a:gd name="connsiteX3" fmla="*/ 1930400 w 1957617"/>
              <a:gd name="connsiteY3" fmla="*/ 2146300 h 5266015"/>
              <a:gd name="connsiteX4" fmla="*/ 1892300 w 1957617"/>
              <a:gd name="connsiteY4" fmla="*/ 0 h 5266015"/>
              <a:gd name="connsiteX0" fmla="*/ 0 w 1957617"/>
              <a:gd name="connsiteY0" fmla="*/ 5219700 h 5266015"/>
              <a:gd name="connsiteX1" fmla="*/ 1517650 w 1957617"/>
              <a:gd name="connsiteY1" fmla="*/ 5187950 h 5266015"/>
              <a:gd name="connsiteX2" fmla="*/ 1955800 w 1957617"/>
              <a:gd name="connsiteY2" fmla="*/ 4267200 h 5266015"/>
              <a:gd name="connsiteX3" fmla="*/ 1930400 w 1957617"/>
              <a:gd name="connsiteY3" fmla="*/ 2146300 h 5266015"/>
              <a:gd name="connsiteX4" fmla="*/ 1892300 w 1957617"/>
              <a:gd name="connsiteY4" fmla="*/ 0 h 5266015"/>
              <a:gd name="connsiteX0" fmla="*/ 0 w 1957617"/>
              <a:gd name="connsiteY0" fmla="*/ 5219700 h 5266015"/>
              <a:gd name="connsiteX1" fmla="*/ 1517650 w 1957617"/>
              <a:gd name="connsiteY1" fmla="*/ 5187950 h 5266015"/>
              <a:gd name="connsiteX2" fmla="*/ 1955800 w 1957617"/>
              <a:gd name="connsiteY2" fmla="*/ 4267200 h 5266015"/>
              <a:gd name="connsiteX3" fmla="*/ 1930400 w 1957617"/>
              <a:gd name="connsiteY3" fmla="*/ 2146300 h 5266015"/>
              <a:gd name="connsiteX4" fmla="*/ 1892300 w 1957617"/>
              <a:gd name="connsiteY4" fmla="*/ 0 h 5266015"/>
              <a:gd name="connsiteX0" fmla="*/ 0 w 1957617"/>
              <a:gd name="connsiteY0" fmla="*/ 5219700 h 5235698"/>
              <a:gd name="connsiteX1" fmla="*/ 1517650 w 1957617"/>
              <a:gd name="connsiteY1" fmla="*/ 5187950 h 5235698"/>
              <a:gd name="connsiteX2" fmla="*/ 1955800 w 1957617"/>
              <a:gd name="connsiteY2" fmla="*/ 4267200 h 5235698"/>
              <a:gd name="connsiteX3" fmla="*/ 1930400 w 1957617"/>
              <a:gd name="connsiteY3" fmla="*/ 2146300 h 5235698"/>
              <a:gd name="connsiteX4" fmla="*/ 1892300 w 1957617"/>
              <a:gd name="connsiteY4" fmla="*/ 0 h 5235698"/>
              <a:gd name="connsiteX0" fmla="*/ 0 w 1957617"/>
              <a:gd name="connsiteY0" fmla="*/ 5219700 h 5235698"/>
              <a:gd name="connsiteX1" fmla="*/ 1517650 w 1957617"/>
              <a:gd name="connsiteY1" fmla="*/ 5187950 h 5235698"/>
              <a:gd name="connsiteX2" fmla="*/ 1955800 w 1957617"/>
              <a:gd name="connsiteY2" fmla="*/ 4267200 h 5235698"/>
              <a:gd name="connsiteX3" fmla="*/ 1930400 w 1957617"/>
              <a:gd name="connsiteY3" fmla="*/ 2146300 h 5235698"/>
              <a:gd name="connsiteX4" fmla="*/ 1892300 w 1957617"/>
              <a:gd name="connsiteY4" fmla="*/ 0 h 5235698"/>
              <a:gd name="connsiteX0" fmla="*/ 0 w 1957617"/>
              <a:gd name="connsiteY0" fmla="*/ 5219700 h 5235698"/>
              <a:gd name="connsiteX1" fmla="*/ 1517650 w 1957617"/>
              <a:gd name="connsiteY1" fmla="*/ 5187950 h 5235698"/>
              <a:gd name="connsiteX2" fmla="*/ 1955800 w 1957617"/>
              <a:gd name="connsiteY2" fmla="*/ 4267200 h 5235698"/>
              <a:gd name="connsiteX3" fmla="*/ 1930400 w 1957617"/>
              <a:gd name="connsiteY3" fmla="*/ 2146300 h 5235698"/>
              <a:gd name="connsiteX4" fmla="*/ 1892300 w 1957617"/>
              <a:gd name="connsiteY4" fmla="*/ 0 h 52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617" h="5235698">
                <a:moveTo>
                  <a:pt x="0" y="5219700"/>
                </a:moveTo>
                <a:cubicBezTo>
                  <a:pt x="316177" y="5213086"/>
                  <a:pt x="1090083" y="5276850"/>
                  <a:pt x="1517650" y="5187950"/>
                </a:cubicBezTo>
                <a:cubicBezTo>
                  <a:pt x="1945217" y="5099050"/>
                  <a:pt x="1947333" y="4737100"/>
                  <a:pt x="1955800" y="4267200"/>
                </a:cubicBezTo>
                <a:cubicBezTo>
                  <a:pt x="1964267" y="3797300"/>
                  <a:pt x="1940983" y="2857500"/>
                  <a:pt x="1930400" y="2146300"/>
                </a:cubicBezTo>
                <a:cubicBezTo>
                  <a:pt x="1919817" y="1435100"/>
                  <a:pt x="1892300" y="0"/>
                  <a:pt x="1892300" y="0"/>
                </a:cubicBezTo>
              </a:path>
            </a:pathLst>
          </a:cu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24-Point Star 13"/>
          <p:cNvSpPr/>
          <p:nvPr/>
        </p:nvSpPr>
        <p:spPr>
          <a:xfrm>
            <a:off x="8166100" y="457200"/>
            <a:ext cx="685800" cy="685800"/>
          </a:xfrm>
          <a:prstGeom prst="star24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4000">
                <a:srgbClr val="715B2F"/>
              </a:gs>
              <a:gs pos="78000">
                <a:srgbClr val="3C3118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89683"/>
            </a:solidFill>
          </a:ln>
          <a:effectLst>
            <a:glow rad="88900">
              <a:schemeClr val="accent2">
                <a:lumMod val="40000"/>
                <a:lumOff val="60000"/>
                <a:alpha val="82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8250767" y="706967"/>
            <a:ext cx="448325" cy="184816"/>
            <a:chOff x="9585961" y="5865178"/>
            <a:chExt cx="929639" cy="383222"/>
          </a:xfrm>
        </p:grpSpPr>
        <p:sp>
          <p:nvSpPr>
            <p:cNvPr id="81" name="Freeform 80"/>
            <p:cNvSpPr>
              <a:spLocks/>
            </p:cNvSpPr>
            <p:nvPr/>
          </p:nvSpPr>
          <p:spPr>
            <a:xfrm>
              <a:off x="9585961" y="6019800"/>
              <a:ext cx="929639" cy="104145"/>
            </a:xfrm>
            <a:custGeom>
              <a:avLst/>
              <a:gdLst>
                <a:gd name="connsiteX0" fmla="*/ 0 w 1955800"/>
                <a:gd name="connsiteY0" fmla="*/ 0 h 317500"/>
                <a:gd name="connsiteX1" fmla="*/ 177800 w 1955800"/>
                <a:gd name="connsiteY1" fmla="*/ 313267 h 317500"/>
                <a:gd name="connsiteX2" fmla="*/ 364066 w 1955800"/>
                <a:gd name="connsiteY2" fmla="*/ 0 h 317500"/>
                <a:gd name="connsiteX3" fmla="*/ 546100 w 1955800"/>
                <a:gd name="connsiteY3" fmla="*/ 313267 h 317500"/>
                <a:gd name="connsiteX4" fmla="*/ 711200 w 1955800"/>
                <a:gd name="connsiteY4" fmla="*/ 4234 h 317500"/>
                <a:gd name="connsiteX5" fmla="*/ 901700 w 1955800"/>
                <a:gd name="connsiteY5" fmla="*/ 313267 h 317500"/>
                <a:gd name="connsiteX6" fmla="*/ 1075266 w 1955800"/>
                <a:gd name="connsiteY6" fmla="*/ 0 h 317500"/>
                <a:gd name="connsiteX7" fmla="*/ 1257300 w 1955800"/>
                <a:gd name="connsiteY7" fmla="*/ 313267 h 317500"/>
                <a:gd name="connsiteX8" fmla="*/ 1435100 w 1955800"/>
                <a:gd name="connsiteY8" fmla="*/ 4234 h 317500"/>
                <a:gd name="connsiteX9" fmla="*/ 1604433 w 1955800"/>
                <a:gd name="connsiteY9" fmla="*/ 313267 h 317500"/>
                <a:gd name="connsiteX10" fmla="*/ 1769533 w 1955800"/>
                <a:gd name="connsiteY10" fmla="*/ 4234 h 317500"/>
                <a:gd name="connsiteX11" fmla="*/ 1955800 w 1955800"/>
                <a:gd name="connsiteY11" fmla="*/ 317500 h 317500"/>
                <a:gd name="connsiteX12" fmla="*/ 1955800 w 1955800"/>
                <a:gd name="connsiteY1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5800" h="317500">
                  <a:moveTo>
                    <a:pt x="0" y="0"/>
                  </a:moveTo>
                  <a:cubicBezTo>
                    <a:pt x="58561" y="156633"/>
                    <a:pt x="117122" y="313267"/>
                    <a:pt x="177800" y="313267"/>
                  </a:cubicBezTo>
                  <a:cubicBezTo>
                    <a:pt x="238478" y="313267"/>
                    <a:pt x="302683" y="0"/>
                    <a:pt x="364066" y="0"/>
                  </a:cubicBezTo>
                  <a:cubicBezTo>
                    <a:pt x="425449" y="0"/>
                    <a:pt x="488244" y="312561"/>
                    <a:pt x="546100" y="313267"/>
                  </a:cubicBezTo>
                  <a:cubicBezTo>
                    <a:pt x="603956" y="313973"/>
                    <a:pt x="651933" y="4234"/>
                    <a:pt x="711200" y="4234"/>
                  </a:cubicBezTo>
                  <a:cubicBezTo>
                    <a:pt x="770467" y="4234"/>
                    <a:pt x="841022" y="313973"/>
                    <a:pt x="901700" y="313267"/>
                  </a:cubicBezTo>
                  <a:cubicBezTo>
                    <a:pt x="962378" y="312561"/>
                    <a:pt x="1015999" y="0"/>
                    <a:pt x="1075266" y="0"/>
                  </a:cubicBezTo>
                  <a:cubicBezTo>
                    <a:pt x="1134533" y="0"/>
                    <a:pt x="1197328" y="312561"/>
                    <a:pt x="1257300" y="313267"/>
                  </a:cubicBezTo>
                  <a:cubicBezTo>
                    <a:pt x="1317272" y="313973"/>
                    <a:pt x="1377245" y="4234"/>
                    <a:pt x="1435100" y="4234"/>
                  </a:cubicBezTo>
                  <a:cubicBezTo>
                    <a:pt x="1492955" y="4234"/>
                    <a:pt x="1548694" y="313267"/>
                    <a:pt x="1604433" y="313267"/>
                  </a:cubicBezTo>
                  <a:cubicBezTo>
                    <a:pt x="1660172" y="313267"/>
                    <a:pt x="1710972" y="3529"/>
                    <a:pt x="1769533" y="4234"/>
                  </a:cubicBezTo>
                  <a:cubicBezTo>
                    <a:pt x="1828094" y="4939"/>
                    <a:pt x="1955800" y="317500"/>
                    <a:pt x="1955800" y="317500"/>
                  </a:cubicBezTo>
                  <a:lnTo>
                    <a:pt x="1955800" y="317500"/>
                  </a:lnTo>
                </a:path>
              </a:pathLst>
            </a:custGeom>
            <a:ln>
              <a:solidFill>
                <a:srgbClr val="1D68D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31"/>
            <p:cNvSpPr>
              <a:spLocks noChangeAspect="1" noChangeArrowheads="1"/>
            </p:cNvSpPr>
            <p:nvPr/>
          </p:nvSpPr>
          <p:spPr bwMode="invGray">
            <a:xfrm flipH="1">
              <a:off x="9956801" y="5865178"/>
              <a:ext cx="464654" cy="3832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2560" tIns="45468" rIns="92560" bIns="45468" anchor="ctr">
              <a:prstTxWarp prst="textNoShape">
                <a:avLst/>
              </a:prstTxWarp>
            </a:bodyPr>
            <a:lstStyle/>
            <a:p>
              <a:pPr algn="ctr" defTabSz="935038" eaLnBrk="0" hangingPunct="0">
                <a:spcBef>
                  <a:spcPts val="0"/>
                </a:spcBef>
              </a:pPr>
              <a:r>
                <a:rPr lang="en-US" sz="1100" b="1" dirty="0" smtClean="0">
                  <a:solidFill>
                    <a:srgbClr val="FF0000"/>
                  </a:solidFill>
                  <a:latin typeface="Arial" pitchFamily="35" charset="0"/>
                </a:rPr>
                <a:t>X</a:t>
              </a:r>
              <a:endParaRPr lang="en-US" sz="1100" b="1" dirty="0">
                <a:solidFill>
                  <a:srgbClr val="FF0000"/>
                </a:solidFill>
                <a:latin typeface="Arial" pitchFamily="35" charset="0"/>
              </a:endParaRPr>
            </a:p>
          </p:txBody>
        </p:sp>
        <p:sp>
          <p:nvSpPr>
            <p:cNvPr id="83" name="Rectangle 31"/>
            <p:cNvSpPr>
              <a:spLocks noChangeAspect="1" noChangeArrowheads="1"/>
            </p:cNvSpPr>
            <p:nvPr/>
          </p:nvSpPr>
          <p:spPr bwMode="invGray">
            <a:xfrm flipH="1">
              <a:off x="9639300" y="5865178"/>
              <a:ext cx="464654" cy="3832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2560" tIns="45468" rIns="92560" bIns="45468" anchor="ctr">
              <a:prstTxWarp prst="textNoShape">
                <a:avLst/>
              </a:prstTxWarp>
            </a:bodyPr>
            <a:lstStyle/>
            <a:p>
              <a:pPr algn="ctr" defTabSz="935038" eaLnBrk="0" hangingPunct="0">
                <a:spcBef>
                  <a:spcPts val="0"/>
                </a:spcBef>
              </a:pPr>
              <a:r>
                <a:rPr lang="en-US" sz="1100" b="1" dirty="0" smtClean="0">
                  <a:solidFill>
                    <a:srgbClr val="FF0000"/>
                  </a:solidFill>
                  <a:latin typeface="Arial" pitchFamily="35" charset="0"/>
                </a:rPr>
                <a:t>X</a:t>
              </a:r>
              <a:endParaRPr lang="en-US" sz="1100" b="1" dirty="0">
                <a:solidFill>
                  <a:srgbClr val="FF0000"/>
                </a:solidFill>
                <a:latin typeface="Arial" pitchFamily="35" charset="0"/>
              </a:endParaRP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6870700" y="444499"/>
            <a:ext cx="1600200" cy="50901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Defective HCV Particle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419600" y="1295400"/>
            <a:ext cx="914400" cy="304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IFN-</a:t>
            </a:r>
            <a:r>
              <a:rPr lang="en-US" sz="1400" dirty="0" err="1" smtClean="0">
                <a:solidFill>
                  <a:schemeClr val="accent1"/>
                </a:solidFill>
              </a:rPr>
              <a:t>γ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445000" y="1485900"/>
            <a:ext cx="914400" cy="304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TN</a:t>
            </a:r>
            <a:r>
              <a:rPr lang="en-US" sz="1400" dirty="0">
                <a:solidFill>
                  <a:schemeClr val="accent1"/>
                </a:solidFill>
              </a:rPr>
              <a:t>F</a:t>
            </a:r>
            <a:r>
              <a:rPr lang="en-US" sz="1400" dirty="0" smtClean="0">
                <a:solidFill>
                  <a:schemeClr val="accent1"/>
                </a:solidFill>
              </a:rPr>
              <a:t>-α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87" name="Can 86"/>
          <p:cNvSpPr/>
          <p:nvPr/>
        </p:nvSpPr>
        <p:spPr>
          <a:xfrm>
            <a:off x="736600" y="1676401"/>
            <a:ext cx="249936" cy="316991"/>
          </a:xfrm>
          <a:prstGeom prst="can">
            <a:avLst/>
          </a:prstGeom>
          <a:gradFill flip="none" rotWithShape="1">
            <a:gsLst>
              <a:gs pos="0">
                <a:srgbClr val="598A7C">
                  <a:alpha val="80000"/>
                </a:srgbClr>
              </a:gs>
              <a:gs pos="100000">
                <a:srgbClr val="598A7C">
                  <a:alpha val="5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4520"/>
            <a:ext cx="9162288" cy="365759"/>
          </a:xfrm>
          <a:prstGeom prst="rect">
            <a:avLst/>
          </a:prstGeom>
          <a:solidFill>
            <a:srgbClr val="072B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45720" rtlCol="0" anchor="ctr"/>
          <a:lstStyle/>
          <a:p>
            <a:r>
              <a:rPr lang="en-US" sz="1600" dirty="0" smtClean="0"/>
              <a:t>Ribavirin: Mechanism of Action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-17643" y="6578356"/>
            <a:ext cx="9153147" cy="307777"/>
          </a:xfrm>
          <a:prstGeom prst="rect">
            <a:avLst/>
          </a:prstGeom>
          <a:noFill/>
        </p:spPr>
        <p:txBody>
          <a:bodyPr wrap="square" lIns="365760" rtlCol="0" anchor="ctr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Modified from: Feld JJ, </a:t>
            </a:r>
            <a:r>
              <a:rPr lang="en-US" sz="1400" dirty="0" err="1" smtClean="0">
                <a:latin typeface="Arial"/>
                <a:cs typeface="Arial"/>
              </a:rPr>
              <a:t>Hoofnagle</a:t>
            </a:r>
            <a:r>
              <a:rPr lang="en-US" sz="1400" dirty="0" smtClean="0">
                <a:latin typeface="Arial"/>
                <a:cs typeface="Arial"/>
              </a:rPr>
              <a:t> JH. Nature. 2005;436:967-72.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287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>
                <a:solidFill>
                  <a:srgbClr val="F0EADC"/>
                </a:solidFill>
                <a:cs typeface="Arial"/>
              </a:rPr>
              <a:t/>
            </a:r>
            <a:br>
              <a:rPr lang="en-US" sz="2400" dirty="0" smtClean="0">
                <a:solidFill>
                  <a:srgbClr val="F0EADC"/>
                </a:solidFill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Sustained Virologic Response (SVR) by 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74736"/>
              </p:ext>
            </p:extLst>
          </p:nvPr>
        </p:nvGraphicFramePr>
        <p:xfrm>
          <a:off x="663317" y="19177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2743200" y="40055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.036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2200" y="40055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.446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811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/>
                <a:cs typeface="Arial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 alfa-2b &amp;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Weight-based or Flat-dose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Ribavirin</a:t>
            </a:r>
            <a:b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Relapse Rates among Patients who Achieved End-of-Treatment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Responses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616749"/>
              </p:ext>
            </p:extLst>
          </p:nvPr>
        </p:nvGraphicFramePr>
        <p:xfrm>
          <a:off x="462769" y="1905000"/>
          <a:ext cx="8224811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0582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Peginterferon alfa-2b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&amp; Weight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-based or Flat-dose Ribavirin </a:t>
            </a:r>
            <a:b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WIN-R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Study: Conclusions</a:t>
            </a: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76888"/>
              </p:ext>
            </p:extLst>
          </p:nvPr>
        </p:nvGraphicFramePr>
        <p:xfrm>
          <a:off x="0" y="2362200"/>
          <a:ext cx="9144000" cy="321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Peginterferon alfa-2b plus weight-based ribavirin is more effective than flat-dose ribavirin, particularly in genotype 1 patients, providing equivalent efficacy across all weight groups. Ribavirin 1400 mg/day is appropriate for patients 105 to 125 kg. For genotype 2/3 patients, 24 weeks of treatment with flat-dose ribavirin is adequate; no evidence of additional benefit of extending treatment to 48 weeks was demonstrated.”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840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5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Ribavirin (</a:t>
            </a:r>
            <a:r>
              <a:rPr lang="en-US" sz="3200" i="1" dirty="0" err="1"/>
              <a:t>Copegus</a:t>
            </a:r>
            <a:r>
              <a:rPr lang="en-US" sz="3200" i="1" dirty="0"/>
              <a:t>, </a:t>
            </a:r>
            <a:r>
              <a:rPr lang="en-US" sz="3200" i="1" dirty="0" err="1"/>
              <a:t>Rebetol</a:t>
            </a:r>
            <a:r>
              <a:rPr lang="en-US" sz="3200" i="1" dirty="0"/>
              <a:t>, </a:t>
            </a:r>
            <a:r>
              <a:rPr lang="en-US" sz="3200" i="1" dirty="0" err="1"/>
              <a:t>Ribasphere</a:t>
            </a:r>
            <a:r>
              <a:rPr lang="en-US" sz="3200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1800" b="1" dirty="0" smtClean="0"/>
              <a:t>Mechanism: </a:t>
            </a:r>
            <a:r>
              <a:rPr lang="en-US" sz="1800" dirty="0" smtClean="0"/>
              <a:t>purine nucleoside analog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1800" b="1" dirty="0" smtClean="0"/>
              <a:t>Approval Status</a:t>
            </a:r>
            <a:r>
              <a:rPr lang="en-US" sz="1800" dirty="0" smtClean="0"/>
              <a:t>: </a:t>
            </a:r>
            <a:br>
              <a:rPr lang="en-US" sz="1800" dirty="0" smtClean="0"/>
            </a:br>
            <a:r>
              <a:rPr lang="en-US" sz="1800" dirty="0" smtClean="0"/>
              <a:t>- First approved by FDA in 1998</a:t>
            </a:r>
            <a:br>
              <a:rPr lang="en-US" sz="1800" dirty="0" smtClean="0"/>
            </a:br>
            <a:r>
              <a:rPr lang="en-US" sz="1800" dirty="0" smtClean="0"/>
              <a:t>- Multiple preparations subsequently FDA approved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1800" b="1" dirty="0" smtClean="0"/>
              <a:t>Indications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smtClean="0"/>
              <a:t>In combination with other agents for all HCV genotypes</a:t>
            </a:r>
            <a:endParaRPr lang="en-US" sz="1800" dirty="0"/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1800" b="1" dirty="0" smtClean="0"/>
              <a:t>Dosing </a:t>
            </a:r>
            <a:r>
              <a:rPr lang="en-US" sz="1800" dirty="0" smtClean="0"/>
              <a:t>(brand dependent)</a:t>
            </a:r>
            <a:r>
              <a:rPr lang="en-US" sz="1800" b="1" dirty="0" smtClean="0"/>
              <a:t>: </a:t>
            </a:r>
            <a:br>
              <a:rPr lang="en-US" sz="1800" b="1" dirty="0" smtClean="0"/>
            </a:br>
            <a:r>
              <a:rPr lang="en-US" sz="1800" dirty="0" smtClean="0"/>
              <a:t>- Fixed dose (</a:t>
            </a:r>
            <a:r>
              <a:rPr lang="en-US" sz="1800" dirty="0"/>
              <a:t>8</a:t>
            </a:r>
            <a:r>
              <a:rPr lang="en-US" sz="1800" dirty="0" smtClean="0"/>
              <a:t>00 mg PO per day in two divided doses)</a:t>
            </a:r>
            <a:br>
              <a:rPr lang="en-US" sz="1800" dirty="0" smtClean="0"/>
            </a:br>
            <a:r>
              <a:rPr lang="en-US" sz="1800" dirty="0" smtClean="0"/>
              <a:t>- Weight based (1000-1200 </a:t>
            </a:r>
            <a:r>
              <a:rPr lang="en-US" sz="1800" dirty="0"/>
              <a:t>mg per day in two divided </a:t>
            </a:r>
            <a:r>
              <a:rPr lang="en-US" sz="1800" dirty="0" smtClean="0"/>
              <a:t>doses)</a:t>
            </a:r>
            <a:br>
              <a:rPr lang="en-US" sz="1800" dirty="0" smtClean="0"/>
            </a:br>
            <a:r>
              <a:rPr lang="en-US" sz="1800" dirty="0" smtClean="0"/>
              <a:t>- Weight based (800-</a:t>
            </a:r>
            <a:r>
              <a:rPr lang="en-US" sz="1800" dirty="0"/>
              <a:t>1400 mg per day in two divided doses</a:t>
            </a:r>
            <a:r>
              <a:rPr lang="en-US" sz="1800" dirty="0" smtClean="0"/>
              <a:t>) 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1800" b="1" dirty="0" smtClean="0"/>
              <a:t>Drug Interactions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Use of ribavirin and </a:t>
            </a:r>
            <a:r>
              <a:rPr lang="en-US" sz="1800" dirty="0" err="1" smtClean="0"/>
              <a:t>didanosine</a:t>
            </a:r>
            <a:r>
              <a:rPr lang="en-US" sz="1800" dirty="0" smtClean="0"/>
              <a:t> can cause life-threatening toxicity</a:t>
            </a:r>
            <a:br>
              <a:rPr lang="en-US" sz="1800" dirty="0" smtClean="0"/>
            </a:br>
            <a:r>
              <a:rPr lang="en-US" sz="1800" dirty="0"/>
              <a:t>- Use of ribavirin and </a:t>
            </a:r>
            <a:r>
              <a:rPr lang="en-US" sz="1800" dirty="0" smtClean="0"/>
              <a:t>azathioprine can </a:t>
            </a:r>
            <a:r>
              <a:rPr lang="en-US" sz="1800" dirty="0"/>
              <a:t>cause </a:t>
            </a:r>
            <a:r>
              <a:rPr lang="en-US" sz="1800" dirty="0" smtClean="0"/>
              <a:t>azathioprine-related toxicity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1800" dirty="0" smtClean="0"/>
              <a:t> </a:t>
            </a:r>
            <a:r>
              <a:rPr lang="en-US" sz="1800" b="1" dirty="0" smtClean="0"/>
              <a:t>Adverse Effects (AE)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Hemolytic anemia</a:t>
            </a:r>
            <a:br>
              <a:rPr lang="en-US" sz="1800" dirty="0" smtClean="0"/>
            </a:br>
            <a:r>
              <a:rPr lang="en-US" sz="1800" dirty="0" smtClean="0"/>
              <a:t>- Birth defects (pregnancy category X)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20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9700" y="1316750"/>
            <a:ext cx="8870188" cy="485545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3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Interferon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alfa-2b +/- Ribavirin for 24 or 48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weeks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 marL="256032" indent="-256032">
              <a:lnSpc>
                <a:spcPts val="3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Peginterferon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alfa-2a +/- Ribavirin for Chronic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 marL="256032" indent="-256032">
              <a:lnSpc>
                <a:spcPts val="3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Duration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and Dose Finding Peginterferon alfa-2a + Ribavirin </a:t>
            </a:r>
          </a:p>
          <a:p>
            <a:pPr marL="256032" indent="-256032">
              <a:lnSpc>
                <a:spcPts val="3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Flat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versus Weight-Based Ribavirin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Dosing: WINR Study</a:t>
            </a:r>
          </a:p>
          <a:p>
            <a:pPr marL="0" indent="0">
              <a:lnSpc>
                <a:spcPts val="3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2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Ribavirin: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Key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3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-106" charset="0"/>
              </a:rPr>
              <a:t>I</a:t>
            </a:r>
            <a:r>
              <a:rPr lang="en-US" sz="2400" dirty="0" smtClean="0">
                <a:latin typeface="Arial" pitchFamily="-106" charset="0"/>
              </a:rPr>
              <a:t>nterferon alfa-2b +/- Ribavirin for 24 or 48 weeks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cs typeface="Arial"/>
              </a:rPr>
              <a:t>McHutchison</a:t>
            </a:r>
            <a:r>
              <a:rPr lang="en-US" sz="1400" dirty="0" smtClean="0">
                <a:cs typeface="Arial"/>
              </a:rPr>
              <a:t> </a:t>
            </a:r>
            <a:r>
              <a:rPr lang="en-US" sz="1400" dirty="0">
                <a:cs typeface="Arial"/>
              </a:rPr>
              <a:t>JG, et al. N </a:t>
            </a:r>
            <a:r>
              <a:rPr lang="en-US" sz="1400" dirty="0" err="1">
                <a:cs typeface="Arial"/>
              </a:rPr>
              <a:t>Engl</a:t>
            </a:r>
            <a:r>
              <a:rPr lang="en-US" sz="1400" dirty="0">
                <a:cs typeface="Arial"/>
              </a:rPr>
              <a:t> J Med. 1998;339:1485-92.</a:t>
            </a:r>
          </a:p>
        </p:txBody>
      </p:sp>
    </p:spTree>
    <p:extLst>
      <p:ext uri="{BB962C8B-B14F-4D97-AF65-F5344CB8AC3E}">
        <p14:creationId xmlns:p14="http://schemas.microsoft.com/office/powerpoint/2010/main" val="3048512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nterferon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alfa-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2b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+/- Ribavirin for Chronic HCV</a:t>
            </a:r>
            <a:r>
              <a:rPr lang="en-US" sz="2800" dirty="0">
                <a:latin typeface="Arial" pitchFamily="-106" charset="0"/>
              </a:rPr>
              <a:t/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dirty="0" smtClean="0">
                <a:solidFill>
                  <a:srgbClr val="FFFFFF"/>
                </a:solidFill>
                <a:latin typeface="Arial" pitchFamily="-106" charset="0"/>
              </a:rPr>
              <a:t>Outline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</a:t>
            </a:r>
            <a:r>
              <a:rPr lang="en-US" sz="2000" dirty="0" smtClean="0">
                <a:latin typeface="Arial" pitchFamily="-106" charset="0"/>
              </a:rPr>
              <a:t>Randomized, double-blinded, placebo controlled, phase 3 trial</a:t>
            </a:r>
            <a:br>
              <a:rPr lang="en-US" sz="2000" dirty="0" smtClean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 smtClean="0">
                <a:latin typeface="Arial" pitchFamily="-106" charset="0"/>
              </a:rPr>
              <a:t> Conducted in 44 centers in United States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N = </a:t>
            </a:r>
            <a:r>
              <a:rPr lang="en-US" sz="2000" dirty="0" smtClean="0">
                <a:latin typeface="Arial" pitchFamily="-106" charset="0"/>
              </a:rPr>
              <a:t>912 with </a:t>
            </a:r>
            <a:r>
              <a:rPr lang="en-US" sz="2000" dirty="0">
                <a:latin typeface="Arial" pitchFamily="-106" charset="0"/>
              </a:rPr>
              <a:t>chronic hepatitis C 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Treatment naïve; </a:t>
            </a:r>
            <a:r>
              <a:rPr lang="en-US" sz="2000" dirty="0" smtClean="0">
                <a:latin typeface="Arial" pitchFamily="-106" charset="0"/>
              </a:rPr>
              <a:t>72</a:t>
            </a:r>
            <a:r>
              <a:rPr lang="en-US" sz="2000" dirty="0">
                <a:latin typeface="Arial" pitchFamily="-106" charset="0"/>
              </a:rPr>
              <a:t>% genotype 1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b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 smtClean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 smtClean="0">
                <a:latin typeface="Arial" pitchFamily="-106" charset="0"/>
              </a:rPr>
              <a:t> </a:t>
            </a:r>
            <a:r>
              <a:rPr lang="en-US" sz="2000" dirty="0">
                <a:latin typeface="Arial" pitchFamily="-106" charset="0"/>
              </a:rPr>
              <a:t>I</a:t>
            </a:r>
            <a:r>
              <a:rPr lang="en-US" sz="2000" dirty="0" smtClean="0">
                <a:latin typeface="Arial" pitchFamily="-106" charset="0"/>
              </a:rPr>
              <a:t>nterferon </a:t>
            </a:r>
            <a:r>
              <a:rPr lang="en-US" sz="2000" dirty="0">
                <a:latin typeface="Arial" pitchFamily="-106" charset="0"/>
              </a:rPr>
              <a:t>alfa-</a:t>
            </a:r>
            <a:r>
              <a:rPr lang="en-US" sz="2000" dirty="0" smtClean="0">
                <a:latin typeface="Arial" pitchFamily="-106" charset="0"/>
              </a:rPr>
              <a:t>2b + Placebo  x 24 or 48 weeks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 smtClean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 smtClean="0">
                <a:latin typeface="Arial" pitchFamily="-106" charset="0"/>
              </a:rPr>
              <a:t> </a:t>
            </a:r>
            <a:r>
              <a:rPr lang="en-US" sz="2000" dirty="0">
                <a:latin typeface="Arial" pitchFamily="-106" charset="0"/>
              </a:rPr>
              <a:t>Interferon alfa-2b + Ribavirin (weight based) x 24 </a:t>
            </a:r>
            <a:r>
              <a:rPr lang="en-US" sz="2000" dirty="0" smtClean="0">
                <a:latin typeface="Arial" pitchFamily="-106" charset="0"/>
              </a:rPr>
              <a:t>or 48 weeks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Undetectable serum HCV RNA 24 weeks after </a:t>
            </a:r>
            <a:r>
              <a:rPr lang="en-US" sz="2000" dirty="0" smtClean="0">
                <a:latin typeface="Arial" pitchFamily="-106" charset="0"/>
              </a:rPr>
              <a:t>stopping treatment</a:t>
            </a:r>
            <a:endParaRPr lang="en-US" sz="2000" dirty="0">
              <a:latin typeface="Arial" pitchFamily="-106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/>
              <a:t>McHutchison</a:t>
            </a:r>
            <a:r>
              <a:rPr lang="en-US" dirty="0"/>
              <a:t> </a:t>
            </a:r>
            <a:r>
              <a:rPr lang="en-US" dirty="0" smtClean="0"/>
              <a:t>JG, </a:t>
            </a:r>
            <a:r>
              <a:rPr lang="en-US" dirty="0"/>
              <a:t>et al. </a:t>
            </a:r>
            <a:r>
              <a:rPr lang="en-US" dirty="0" smtClean="0"/>
              <a:t>N </a:t>
            </a:r>
            <a:r>
              <a:rPr lang="en-US" dirty="0" err="1"/>
              <a:t>Engl</a:t>
            </a:r>
            <a:r>
              <a:rPr lang="en-US" dirty="0"/>
              <a:t> J Med. 1998;339:1485-92.</a:t>
            </a:r>
            <a:endParaRPr lang="en-US" dirty="0">
              <a:latin typeface="Arial" pitchFamily="-106" charset="0"/>
            </a:endParaRPr>
          </a:p>
        </p:txBody>
      </p:sp>
      <p:sp>
        <p:nvSpPr>
          <p:cNvPr id="8" name="Subtitle 3"/>
          <p:cNvSpPr>
            <a:spLocks/>
          </p:cNvSpPr>
          <p:nvPr/>
        </p:nvSpPr>
        <p:spPr bwMode="auto">
          <a:xfrm>
            <a:off x="382526" y="56388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*Ribavirin weight based dosing: &lt;75 kg = 1000 mg/day;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600" dirty="0" smtClean="0">
                <a:latin typeface="Arial" pitchFamily="-106" charset="0"/>
              </a:rPr>
              <a:t>75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kg</a:t>
            </a:r>
            <a:r>
              <a:rPr lang="en-US" sz="1600" dirty="0">
                <a:latin typeface="Arial" pitchFamily="-106" charset="0"/>
              </a:rPr>
              <a:t> </a:t>
            </a:r>
            <a:r>
              <a:rPr lang="en-US" sz="1600" dirty="0" smtClean="0">
                <a:latin typeface="Arial" pitchFamily="-106" charset="0"/>
              </a:rPr>
              <a:t>=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1200 mg/d</a:t>
            </a:r>
            <a:r>
              <a:rPr lang="en-US" sz="1600" dirty="0" smtClean="0">
                <a:latin typeface="Arial" pitchFamily="-106" charset="0"/>
              </a:rPr>
              <a:t>ay</a:t>
            </a:r>
            <a:endParaRPr lang="en-US" sz="16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562600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91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20919" y="3243760"/>
            <a:ext cx="2514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14401" y="3748800"/>
            <a:ext cx="2514600" cy="64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228)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914404" y="2922060"/>
            <a:ext cx="5029200" cy="64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225)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914400" y="2095320"/>
            <a:ext cx="2514600" cy="64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231)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342900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6462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816972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67128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5923598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45659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-3179" y="1475920"/>
            <a:ext cx="8781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/>
              <a:t>McHutchison</a:t>
            </a:r>
            <a:r>
              <a:rPr lang="en-US" dirty="0"/>
              <a:t> </a:t>
            </a:r>
            <a:r>
              <a:rPr lang="en-US" dirty="0" smtClean="0"/>
              <a:t>JG,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1998;339:1485-92.</a:t>
            </a:r>
            <a:endParaRPr lang="en-US" dirty="0">
              <a:latin typeface="Aria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alfa-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2b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+/- Ribavirin for Chronic HCV</a:t>
            </a:r>
            <a:r>
              <a:rPr lang="en-US" dirty="0">
                <a:latin typeface="Arial" pitchFamily="-106" charset="0"/>
              </a:rPr>
              <a:t/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solidFill>
                  <a:srgbClr val="FFFFFF"/>
                </a:solidFill>
                <a:latin typeface="Arial" pitchFamily="-106" charset="0"/>
              </a:rPr>
              <a:t>Study Design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-12330" y="5443740"/>
            <a:ext cx="9180577" cy="804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latin typeface="Arial" pitchFamily="-106" charset="0"/>
              </a:rPr>
              <a:t>Interferon alfa-2b 3 million U 3x/</a:t>
            </a:r>
            <a:r>
              <a:rPr lang="en-US" sz="1400" dirty="0" smtClean="0">
                <a:latin typeface="Arial" pitchFamily="-106" charset="0"/>
              </a:rPr>
              <a:t>week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Ribavirin (divided bid): 1000 mg/day if &lt; 75kg 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03959" y="303614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914404" y="4575540"/>
            <a:ext cx="5029200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228)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920919" y="4903020"/>
            <a:ext cx="2514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103959" y="46954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15822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2</a:t>
            </a:r>
            <a:r>
              <a:rPr lang="en-US" sz="1600" dirty="0">
                <a:latin typeface="Arial" pitchFamily="-106" charset="0"/>
                <a:ea typeface="Arial" pitchFamily="-106" charset="0"/>
                <a:cs typeface="Arial" pitchFamily="-106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48500" y="2417420"/>
            <a:ext cx="2514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86400" y="22098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48500" y="4094120"/>
            <a:ext cx="2514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486400" y="38865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294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alfa-2b +/-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SVR 24, by Treatment Regimen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/>
              <a:t>McHutchison</a:t>
            </a:r>
            <a:r>
              <a:rPr lang="en-US" dirty="0"/>
              <a:t> </a:t>
            </a:r>
            <a:r>
              <a:rPr lang="en-US" dirty="0" smtClean="0"/>
              <a:t>JG,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1998;339:1485-92.</a:t>
            </a:r>
            <a:endParaRPr lang="en-US" dirty="0">
              <a:latin typeface="Arial" pitchFamily="-106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61563"/>
              </p:ext>
            </p:extLst>
          </p:nvPr>
        </p:nvGraphicFramePr>
        <p:xfrm>
          <a:off x="3810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89040" y="523512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13/231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3089" y="523512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29/225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2537" y="523512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70/228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2101" y="523512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87/228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53450</TotalTime>
  <Words>1472</Words>
  <Application>Microsoft Office PowerPoint</Application>
  <PresentationFormat>On-screen Show (4:3)</PresentationFormat>
  <Paragraphs>291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Ribavirin (Copegus, Rebetol, Ribasphere)</vt:lpstr>
      <vt:lpstr>Background</vt:lpstr>
      <vt:lpstr>PowerPoint Presentation</vt:lpstr>
      <vt:lpstr>Ribavirin (Copegus, Rebetol, Ribasphere)</vt:lpstr>
      <vt:lpstr>PowerPoint Presentation</vt:lpstr>
      <vt:lpstr>Interferon alfa-2b +/- Ribavirin for 24 or 48 weeks</vt:lpstr>
      <vt:lpstr>Interferon alfa-2b +/- Ribavirin for Chronic HCV Study Outline</vt:lpstr>
      <vt:lpstr>Interferon alfa-2b +/- Ribavirin for Chronic HCV Study Design</vt:lpstr>
      <vt:lpstr>Interferon alfa-2b +/- Ribavirin for Chronic HCV Study Results</vt:lpstr>
      <vt:lpstr>Interferon alfa-2b +/- Ribavirin for Chronic HCV Study Conclusions</vt:lpstr>
      <vt:lpstr>Peginterferon alfa-2a +/- Ribavirin for Chronic HCV</vt:lpstr>
      <vt:lpstr>Peginterferon alfa-2a +/- Ribavirin for Chronic HCV Study Design</vt:lpstr>
      <vt:lpstr>Peginterferon alfa-2a +/- Ribavirin for Chronic HCV Study Design</vt:lpstr>
      <vt:lpstr>Peginterferon alfa-2a + Ribavirin for Chronic HCV Results</vt:lpstr>
      <vt:lpstr>Peginterferon alfa-2a + Ribavirin for Chronic HCV Predictive Value of Early Virologic Response</vt:lpstr>
      <vt:lpstr>Peginterferon (with and without Ribavirin) versus Interferon and Ribavirin</vt:lpstr>
      <vt:lpstr>Duration and Dose Finding Peginterferon alfa-2a + Ribavirin </vt:lpstr>
      <vt:lpstr>Peginterferon alfa-2a + Ribavirin for Chronic HCV Treatment Duration and Ribavirin Dose</vt:lpstr>
      <vt:lpstr>Peginterferon alfa-2a + Ribavirin for Chronic HCV Treatment Duration and Ribavirin Dose</vt:lpstr>
      <vt:lpstr>Peginterferon alfa-2a + Ribavirin for Chronic HCV Treatment Duration and Ribavirin Dose</vt:lpstr>
      <vt:lpstr>Peginterferon alfa-2a + Ribavirin for Chronic HCV Treatment Duration and Ribavirin Dose</vt:lpstr>
      <vt:lpstr>Peginterferon alfa-2a + Ribavirin for Chronic HCV Treatment Duration and Ribavirin Dose</vt:lpstr>
      <vt:lpstr>WINR Study Flat versus Weight-Based Ribavirin Dosing</vt:lpstr>
      <vt:lpstr>Peginterferon alfa-2b + Ribavirin (weight-based or flat-dose)  WIN-R Study: Design</vt:lpstr>
      <vt:lpstr>Peginterferon alfa-2b + Ribavirin (weight-based or flat-dose)  WIN-R Study: Design</vt:lpstr>
      <vt:lpstr>Peginterferon alfa-2b + Ribavirin (weight-based or flat-dose)  WIN-R Study: Results</vt:lpstr>
      <vt:lpstr>Peginterferon alfa-2b + Ribavirin (weight-based or flat-dose)  WIN-R Study: Results</vt:lpstr>
      <vt:lpstr>Peginterferon alfa-2b + Ribavirin (weight-based or flat-dose)  WIN-R Study: Results</vt:lpstr>
      <vt:lpstr>Peginterferon alfa-2b &amp; Weight-based or Flat-dose Ribavirin WIN-R Study: Results</vt:lpstr>
      <vt:lpstr>Peginterferon alfa-2b + Ribavirin (weight-based or flat-dose)  WIN-R Study: Results</vt:lpstr>
      <vt:lpstr>Peginterferon alfa-2b &amp; Weight-based or Flat-dose Ribavirin WIN-R Study: Results</vt:lpstr>
      <vt:lpstr>Peginterferon alfa-2b &amp; Weight-based or Flat-dose Ribavirin  WIN-R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2515</cp:revision>
  <cp:lastPrinted>2011-04-18T21:48:04Z</cp:lastPrinted>
  <dcterms:created xsi:type="dcterms:W3CDTF">2010-11-28T05:36:22Z</dcterms:created>
  <dcterms:modified xsi:type="dcterms:W3CDTF">2014-02-14T19:26:50Z</dcterms:modified>
</cp:coreProperties>
</file>