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71" r:id="rId2"/>
    <p:sldId id="572" r:id="rId3"/>
    <p:sldId id="573" r:id="rId4"/>
    <p:sldId id="574" r:id="rId5"/>
    <p:sldId id="582" r:id="rId6"/>
    <p:sldId id="576" r:id="rId7"/>
    <p:sldId id="581" r:id="rId8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568"/>
    <a:srgbClr val="969289"/>
    <a:srgbClr val="768F8C"/>
    <a:srgbClr val="B98F93"/>
    <a:srgbClr val="072B3D"/>
    <a:srgbClr val="87A39F"/>
    <a:srgbClr val="EEEEF2"/>
    <a:srgbClr val="454545"/>
    <a:srgbClr val="725D30"/>
    <a:srgbClr val="D8B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2" autoAdjust="0"/>
    <p:restoredTop sz="94636" autoAdjust="0"/>
  </p:normalViewPr>
  <p:slideViewPr>
    <p:cSldViewPr showGuides="1">
      <p:cViewPr varScale="1">
        <p:scale>
          <a:sx n="125" d="100"/>
          <a:sy n="125" d="100"/>
        </p:scale>
        <p:origin x="996" y="108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89928057554001"/>
          <c:y val="2.6685198054204301E-2"/>
          <c:w val="0.85971223021582699"/>
          <c:h val="0.86501299568269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Peginterferon alfa-2a 180 µg + Ribavirin</c:v>
                </c:pt>
              </c:strCache>
            </c:strRef>
          </c:tx>
          <c:spPr>
            <a:solidFill>
              <a:srgbClr val="3C7EB7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69</c:v>
                </c:pt>
                <c:pt idx="1">
                  <c:v>56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Peginterferon alfa-2a 180 µg + Placebo</c:v>
                </c:pt>
              </c:strCache>
            </c:strRef>
          </c:tx>
          <c:spPr>
            <a:solidFill>
              <a:srgbClr val="85628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59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Interferon alfa-2b + Ribavirin</c:v>
                </c:pt>
              </c:strCache>
            </c:strRef>
          </c:tx>
          <c:spPr>
            <a:solidFill>
              <a:srgbClr val="A6714D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End of Treatment Response</c:v>
                </c:pt>
                <c:pt idx="1">
                  <c:v>Sustained Virologic Response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52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8375968"/>
        <c:axId val="298376528"/>
      </c:barChart>
      <c:catAx>
        <c:axId val="29837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29837652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9837652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Patients (%)</a:t>
                </a:r>
              </a:p>
            </c:rich>
          </c:tx>
          <c:layout>
            <c:manualLayout>
              <c:xMode val="edge"/>
              <c:yMode val="edge"/>
              <c:x val="9.8102655611984908E-3"/>
              <c:y val="0.33228674768676802"/>
            </c:manualLayout>
          </c:layout>
          <c:overlay val="0"/>
          <c:spPr>
            <a:noFill/>
            <a:ln w="2581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98375968"/>
        <c:crosses val="autoZero"/>
        <c:crossBetween val="between"/>
        <c:maj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46278703860995102"/>
          <c:y val="4.5747490851778698E-2"/>
          <c:w val="0.512817674130021"/>
          <c:h val="0.20763976803832199"/>
        </c:manualLayout>
      </c:layout>
      <c:overlay val="0"/>
      <c:spPr>
        <a:solidFill>
          <a:schemeClr val="bg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734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69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solidFill>
                <a:schemeClr val="hlink"/>
              </a:solidFill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10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771525"/>
            <a:ext cx="5143500" cy="3857625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86325"/>
            <a:ext cx="5029200" cy="46291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54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06" charset="0"/>
              </a:rPr>
              <a:t>Peginterferon alfa-2a +/- Ribavirin for Chronic HCV</a:t>
            </a:r>
            <a:endParaRPr lang="en-US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Naïve, Chronic HCV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 pitchFamily="-106" charset="0"/>
              </a:rPr>
              <a:t>Fried MW, et. al. N </a:t>
            </a:r>
            <a:r>
              <a:rPr lang="en-US" sz="1400" dirty="0" err="1">
                <a:latin typeface="Arial" pitchFamily="-106" charset="0"/>
              </a:rPr>
              <a:t>Engl</a:t>
            </a:r>
            <a:r>
              <a:rPr lang="en-US" sz="1400" dirty="0">
                <a:latin typeface="Arial" pitchFamily="-106" charset="0"/>
              </a:rPr>
              <a:t> J Med. 2002;347:975-82. </a:t>
            </a:r>
          </a:p>
        </p:txBody>
      </p:sp>
    </p:spTree>
    <p:extLst>
      <p:ext uri="{BB962C8B-B14F-4D97-AF65-F5344CB8AC3E}">
        <p14:creationId xmlns:p14="http://schemas.microsoft.com/office/powerpoint/2010/main" val="8747776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+/- Ribavirin for Chronic HCV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8515350" cy="4800600"/>
          </a:xfrm>
        </p:spPr>
        <p:txBody>
          <a:bodyPr>
            <a:noAutofit/>
          </a:bodyPr>
          <a:lstStyle/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Study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Open-label randomized controlled trial 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Subjects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N = 1149 with chronic hepatitis C randomized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Treatment naïve; 62% genotype 1 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Serum ALT above upper limit of normal x prior 6 months</a:t>
            </a:r>
            <a:endParaRPr lang="en-US" sz="2000" dirty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Regimens (48 Week Treatment)</a:t>
            </a: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Peginterferon alfa-2a 180 µg 1x/week </a:t>
            </a:r>
            <a:r>
              <a:rPr lang="en-US" sz="2000" dirty="0" smtClean="0">
                <a:latin typeface="Arial" pitchFamily="-106" charset="0"/>
              </a:rPr>
              <a:t>+ Ribavirin 1000-1200 mg/day 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 smtClean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 smtClean="0">
                <a:latin typeface="Arial" pitchFamily="-106" charset="0"/>
              </a:rPr>
              <a:t> </a:t>
            </a:r>
            <a:r>
              <a:rPr lang="en-US" sz="2000" dirty="0">
                <a:latin typeface="Arial" pitchFamily="-106" charset="0"/>
              </a:rPr>
              <a:t>Peginterferon alfa-2a 180 µg 1x/week + </a:t>
            </a:r>
            <a:r>
              <a:rPr lang="en-US" sz="2000" dirty="0" smtClean="0">
                <a:latin typeface="Arial" pitchFamily="-106" charset="0"/>
              </a:rPr>
              <a:t>Placebo</a:t>
            </a:r>
            <a:r>
              <a:rPr lang="en-US" sz="2000" dirty="0">
                <a:latin typeface="Arial" pitchFamily="-106" charset="0"/>
              </a:rPr>
              <a:t/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I</a:t>
            </a:r>
            <a:r>
              <a:rPr lang="en-US" sz="2000" dirty="0" smtClean="0">
                <a:latin typeface="Arial" pitchFamily="-106" charset="0"/>
              </a:rPr>
              <a:t>nterferon </a:t>
            </a:r>
            <a:r>
              <a:rPr lang="en-US" sz="2000" dirty="0">
                <a:latin typeface="Arial" pitchFamily="-106" charset="0"/>
              </a:rPr>
              <a:t>alfa-2b 3 million U 3x/week + </a:t>
            </a:r>
            <a:r>
              <a:rPr lang="en-US" sz="2000" dirty="0" smtClean="0">
                <a:latin typeface="Arial" pitchFamily="-106" charset="0"/>
              </a:rPr>
              <a:t>Ribavirin 1000-1200 mg/day </a:t>
            </a:r>
          </a:p>
          <a:p>
            <a:pPr marL="4572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>
                <a:srgbClr val="2A66B0"/>
              </a:buClr>
              <a:buFont typeface="Arial" pitchFamily="-106" charset="0"/>
              <a:buChar char="•"/>
            </a:pPr>
            <a:r>
              <a:rPr lang="en-US" sz="2000" b="1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Primary </a:t>
            </a:r>
            <a:r>
              <a:rPr lang="en-US" sz="2000" b="1" dirty="0">
                <a:latin typeface="Arial" pitchFamily="-106" charset="0"/>
                <a:ea typeface="Arial" pitchFamily="-106" charset="0"/>
                <a:cs typeface="Arial" pitchFamily="-106" charset="0"/>
              </a:rPr>
              <a:t>Endpoint</a:t>
            </a:r>
            <a: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/>
            </a:r>
            <a:br>
              <a:rPr lang="en-US" sz="2000" b="1" dirty="0">
                <a:solidFill>
                  <a:srgbClr val="8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</a:br>
            <a:r>
              <a:rPr lang="en-US" sz="2000" dirty="0">
                <a:solidFill>
                  <a:srgbClr val="7592A4"/>
                </a:solidFill>
                <a:latin typeface="Arial" pitchFamily="-106" charset="0"/>
              </a:rPr>
              <a:t>-</a:t>
            </a:r>
            <a:r>
              <a:rPr lang="en-US" sz="2000" dirty="0">
                <a:latin typeface="Arial" pitchFamily="-106" charset="0"/>
              </a:rPr>
              <a:t> Undetectable serum HCV RNA 24 weeks after </a:t>
            </a:r>
            <a:r>
              <a:rPr lang="en-US" sz="2000" dirty="0" smtClean="0">
                <a:latin typeface="Arial" pitchFamily="-106" charset="0"/>
              </a:rPr>
              <a:t>stopping treatment</a:t>
            </a:r>
            <a:endParaRPr lang="en-US" sz="2000" dirty="0">
              <a:latin typeface="Arial" pitchFamily="-106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8" name="Subtitle 3"/>
          <p:cNvSpPr>
            <a:spLocks/>
          </p:cNvSpPr>
          <p:nvPr/>
        </p:nvSpPr>
        <p:spPr bwMode="auto">
          <a:xfrm>
            <a:off x="382526" y="5791200"/>
            <a:ext cx="844905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buClr>
                <a:srgbClr val="7592A4"/>
              </a:buClr>
              <a:buFont typeface="Arial" pitchFamily="-106" charset="0"/>
              <a:buNone/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*Ribavirin dosing: &lt;75 kg = 1000 mg/day; </a:t>
            </a:r>
            <a:r>
              <a:rPr lang="en-US" sz="1600" u="sng" dirty="0" smtClean="0">
                <a:solidFill>
                  <a:schemeClr val="tx1"/>
                </a:solidFill>
                <a:latin typeface="Arial" pitchFamily="-106" charset="0"/>
              </a:rPr>
              <a:t>&gt;</a:t>
            </a:r>
            <a:r>
              <a:rPr lang="en-US" sz="1600" dirty="0" smtClean="0">
                <a:latin typeface="Arial" pitchFamily="-106" charset="0"/>
              </a:rPr>
              <a:t>75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kg</a:t>
            </a:r>
            <a:r>
              <a:rPr lang="en-US" sz="1600" dirty="0">
                <a:latin typeface="Arial" pitchFamily="-106" charset="0"/>
              </a:rPr>
              <a:t> </a:t>
            </a:r>
            <a:r>
              <a:rPr lang="en-US" sz="1600" dirty="0" smtClean="0">
                <a:latin typeface="Arial" pitchFamily="-106" charset="0"/>
              </a:rPr>
              <a:t>= </a:t>
            </a: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</a:rPr>
              <a:t>1200 mg/d</a:t>
            </a:r>
            <a:r>
              <a:rPr lang="en-US" sz="1600" dirty="0" smtClean="0">
                <a:latin typeface="Arial" pitchFamily="-106" charset="0"/>
              </a:rPr>
              <a:t>ay</a:t>
            </a:r>
            <a:endParaRPr lang="en-US" sz="1600" dirty="0">
              <a:solidFill>
                <a:schemeClr val="tx1"/>
              </a:solidFill>
              <a:latin typeface="Arial" pitchFamily="-10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 w="19050" cap="flat" cmpd="sng" algn="ctr">
            <a:solidFill>
              <a:srgbClr val="50729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55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6075600" y="258626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11340" y="1447800"/>
            <a:ext cx="9162288" cy="375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42579" y="2217960"/>
            <a:ext cx="3840265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242579" y="4046760"/>
            <a:ext cx="3840265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Standard interferon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Ribavirin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2242579" y="3132360"/>
            <a:ext cx="3840265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Peginterferon alfa-2a</a:t>
            </a:r>
            <a:r>
              <a:rPr lang="en-US" sz="1800" dirty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+ </a:t>
            </a:r>
            <a:r>
              <a:rPr lang="en-US" sz="1800" b="1" dirty="0" smtClean="0">
                <a:solidFill>
                  <a:srgbClr val="000000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Placebo</a:t>
            </a:r>
            <a:endParaRPr lang="en-US" sz="1800" dirty="0">
              <a:solidFill>
                <a:srgbClr val="000000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2234755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7644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48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772614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72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1963980" y="1475920"/>
            <a:ext cx="548640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0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>
            <a:off x="6064478" y="18142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8013018" y="1826980"/>
            <a:ext cx="0" cy="25603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918702" y="1498600"/>
            <a:ext cx="1189038" cy="3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Week</a:t>
            </a:r>
            <a:endParaRPr lang="en-US" sz="1600" dirty="0">
              <a:solidFill>
                <a:schemeClr val="tx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+/- Ribavirin for Chronic HCV</a:t>
            </a:r>
            <a:br>
              <a:rPr lang="en-US" sz="2400" dirty="0">
                <a:solidFill>
                  <a:srgbClr val="F0EADC"/>
                </a:solidFill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06" charset="0"/>
              </a:rPr>
              <a:t>Study </a:t>
            </a: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-12330" y="5181600"/>
            <a:ext cx="9180577" cy="1051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latin typeface="Arial" pitchFamily="-106" charset="0"/>
              </a:rPr>
              <a:t>Peginterferon </a:t>
            </a:r>
            <a:r>
              <a:rPr lang="en-US" sz="1400" dirty="0">
                <a:latin typeface="Arial" pitchFamily="-106" charset="0"/>
              </a:rPr>
              <a:t>alfa-2a 180 µg 1x/</a:t>
            </a:r>
            <a:r>
              <a:rPr lang="en-US" sz="1400" dirty="0" smtClean="0">
                <a:latin typeface="Arial" pitchFamily="-106" charset="0"/>
              </a:rPr>
              <a:t>week</a:t>
            </a:r>
            <a:br>
              <a:rPr lang="en-US" sz="1400" dirty="0" smtClean="0">
                <a:latin typeface="Arial" pitchFamily="-106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Weight-based Ribavirin (divided bid): 1000 mg/day if &lt; 75kg or 1200 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75kg</a:t>
            </a:r>
            <a:r>
              <a:rPr lang="en-US" sz="1400" dirty="0">
                <a:latin typeface="Arial" pitchFamily="-106" charset="0"/>
              </a:rPr>
              <a:t/>
            </a:r>
            <a:br>
              <a:rPr lang="en-US" sz="1400" dirty="0">
                <a:latin typeface="Arial" pitchFamily="-106" charset="0"/>
              </a:rPr>
            </a:br>
            <a:r>
              <a:rPr lang="en-US" sz="1400" dirty="0" smtClean="0">
                <a:latin typeface="Arial" pitchFamily="-106" charset="0"/>
              </a:rPr>
              <a:t>Interferon </a:t>
            </a:r>
            <a:r>
              <a:rPr lang="en-US" sz="1400" dirty="0">
                <a:latin typeface="Arial" pitchFamily="-106" charset="0"/>
              </a:rPr>
              <a:t>alfa-2b 3 million U 3x/</a:t>
            </a:r>
            <a:r>
              <a:rPr lang="en-US" sz="1400" dirty="0" smtClean="0">
                <a:latin typeface="Arial" pitchFamily="-106" charset="0"/>
              </a:rPr>
              <a:t>week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1900" y="237274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75600" y="35052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81900" y="32916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75600" y="4419600"/>
            <a:ext cx="157276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581900" y="4206080"/>
            <a:ext cx="8763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SVR24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540" y="3296604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224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7540" y="23686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453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7540" y="4177960"/>
            <a:ext cx="108306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444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95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658153"/>
              </p:ext>
            </p:extLst>
          </p:nvPr>
        </p:nvGraphicFramePr>
        <p:xfrm>
          <a:off x="439542" y="1905000"/>
          <a:ext cx="8264916" cy="438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F0EADC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 alfa-2a +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Arial" pitchFamily="-106" charset="0"/>
              </a:rPr>
              <a:t>Results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06" charset="0"/>
              </a:rPr>
              <a:t>Response after 48 Weeks of </a:t>
            </a:r>
            <a:r>
              <a:rPr lang="en-US" dirty="0" smtClean="0">
                <a:solidFill>
                  <a:schemeClr val="bg1"/>
                </a:solidFill>
                <a:latin typeface="Arial" pitchFamily="-106" charset="0"/>
              </a:rPr>
              <a:t>Treatment</a:t>
            </a:r>
            <a:endParaRPr lang="en-US" dirty="0">
              <a:solidFill>
                <a:schemeClr val="bg1"/>
              </a:solidFill>
              <a:latin typeface="Arial" pitchFamily="-10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Fried MW, et. al. N </a:t>
            </a:r>
            <a:r>
              <a:rPr lang="en-US" dirty="0" err="1">
                <a:latin typeface="Arial" pitchFamily="-106" charset="0"/>
              </a:rPr>
              <a:t>Engl</a:t>
            </a:r>
            <a:r>
              <a:rPr lang="en-US" dirty="0">
                <a:latin typeface="Arial" pitchFamily="-106" charset="0"/>
              </a:rPr>
              <a:t> J Med. 2002;347:975-82.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5433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132/224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313/453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626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231/444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53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66/224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612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255/453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4980" y="5455560"/>
            <a:ext cx="83166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197/444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2486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Fried MW, et. al. N </a:t>
            </a:r>
            <a:r>
              <a:rPr lang="en-US" dirty="0" err="1">
                <a:latin typeface="Arial" pitchFamily="-112" charset="0"/>
              </a:rPr>
              <a:t>Engl</a:t>
            </a:r>
            <a:r>
              <a:rPr lang="en-US" dirty="0">
                <a:latin typeface="Arial" pitchFamily="-112" charset="0"/>
              </a:rPr>
              <a:t> J Med. 2002;347:975-82.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0EADC"/>
                </a:solidFill>
                <a:latin typeface="Arial" pitchFamily="-106" charset="0"/>
              </a:rPr>
              <a:t>Peginterferon alfa-2a + Ribavirin for Chronic HCV</a:t>
            </a:r>
            <a:r>
              <a:rPr lang="en-US" sz="2400" dirty="0">
                <a:latin typeface="Arial" pitchFamily="-106" charset="0"/>
              </a:rPr>
              <a:t/>
            </a:r>
            <a:br>
              <a:rPr lang="en-US" sz="2400" dirty="0">
                <a:latin typeface="Arial" pitchFamily="-106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itchFamily="-112" charset="0"/>
                <a:cs typeface="ＭＳ Ｐゴシック" pitchFamily="-112" charset="-128"/>
              </a:rPr>
              <a:t>Predictive Value of Early Virologic Response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9494" y="1661578"/>
            <a:ext cx="8178096" cy="4289943"/>
            <a:chOff x="269668" y="1539030"/>
            <a:chExt cx="8178096" cy="4289943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488871" y="3674534"/>
              <a:ext cx="210307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4596" y="1941124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64596" y="2971800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ubtitle 3"/>
            <p:cNvSpPr>
              <a:spLocks/>
            </p:cNvSpPr>
            <p:nvPr/>
          </p:nvSpPr>
          <p:spPr bwMode="auto">
            <a:xfrm>
              <a:off x="5351083" y="1539030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rgbClr val="008000"/>
                  </a:solidFill>
                  <a:latin typeface="Arial" pitchFamily="-106" charset="0"/>
                </a:rPr>
                <a:t>SVR</a:t>
              </a:r>
              <a:endParaRPr lang="en-US" sz="1600" b="1" dirty="0">
                <a:solidFill>
                  <a:srgbClr val="008000"/>
                </a:solidFill>
                <a:latin typeface="Arial" pitchFamily="-112" charset="0"/>
              </a:endParaRPr>
            </a:p>
          </p:txBody>
        </p:sp>
        <p:sp>
          <p:nvSpPr>
            <p:cNvPr id="34" name="Rectangle 2"/>
            <p:cNvSpPr>
              <a:spLocks noChangeArrowheads="1"/>
            </p:cNvSpPr>
            <p:nvPr/>
          </p:nvSpPr>
          <p:spPr bwMode="auto">
            <a:xfrm>
              <a:off x="7290540" y="2628513"/>
              <a:ext cx="1157224" cy="6893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137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(35%)</a:t>
              </a:r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7290540" y="1595580"/>
              <a:ext cx="1157224" cy="6893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253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(65%)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364596" y="4455724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64596" y="5486400"/>
              <a:ext cx="1917191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26681" y="2457316"/>
              <a:ext cx="105460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6681" y="4971122"/>
              <a:ext cx="105460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95695" y="2476112"/>
              <a:ext cx="255727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795695" y="4990712"/>
              <a:ext cx="2557272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517345" y="3729062"/>
              <a:ext cx="2532888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671995" y="4533512"/>
              <a:ext cx="1478280" cy="914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cs typeface="Arial"/>
                </a:rPr>
                <a:t>N = 63</a:t>
              </a:r>
              <a:br>
                <a:rPr lang="en-US" sz="1800" dirty="0">
                  <a:solidFill>
                    <a:srgbClr val="000000"/>
                  </a:solidFill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cs typeface="Arial"/>
                </a:rPr>
                <a:t>(14%)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3671995" y="2018912"/>
              <a:ext cx="1478280" cy="914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  <a:cs typeface="Arial"/>
                </a:rPr>
                <a:t>N = 390</a:t>
              </a:r>
              <a:br>
                <a:rPr lang="en-US" sz="1800" dirty="0">
                  <a:solidFill>
                    <a:srgbClr val="000000"/>
                  </a:solidFill>
                  <a:cs typeface="Arial"/>
                </a:rPr>
              </a:br>
              <a:r>
                <a:rPr lang="en-US" sz="1800" dirty="0">
                  <a:solidFill>
                    <a:srgbClr val="000000"/>
                  </a:solidFill>
                  <a:cs typeface="Arial"/>
                </a:rPr>
                <a:t>(86%)</a:t>
              </a:r>
            </a:p>
          </p:txBody>
        </p:sp>
        <p:sp>
          <p:nvSpPr>
            <p:cNvPr id="45" name="Oval 44"/>
            <p:cNvSpPr>
              <a:spLocks/>
            </p:cNvSpPr>
            <p:nvPr/>
          </p:nvSpPr>
          <p:spPr>
            <a:xfrm>
              <a:off x="1707731" y="3086100"/>
              <a:ext cx="2140457" cy="1216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381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000000"/>
                  </a:solidFill>
                  <a:latin typeface="Arial"/>
                  <a:cs typeface="Arial"/>
                </a:rPr>
                <a:t>2-log drop or undetectable HCV RNA</a:t>
              </a:r>
              <a:endParaRPr lang="en-US" sz="18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6" name="Subtitle 3"/>
            <p:cNvSpPr>
              <a:spLocks/>
            </p:cNvSpPr>
            <p:nvPr/>
          </p:nvSpPr>
          <p:spPr bwMode="auto">
            <a:xfrm>
              <a:off x="2867324" y="1981554"/>
              <a:ext cx="728471" cy="60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</a:rPr>
                <a:t>Yes</a:t>
              </a:r>
              <a:endParaRPr lang="en-US" sz="1800" dirty="0">
                <a:solidFill>
                  <a:srgbClr val="000000"/>
                </a:solidFill>
                <a:latin typeface="Arial" pitchFamily="-112" charset="0"/>
              </a:endParaRPr>
            </a:p>
          </p:txBody>
        </p:sp>
        <p:sp>
          <p:nvSpPr>
            <p:cNvPr id="47" name="Subtitle 3"/>
            <p:cNvSpPr>
              <a:spLocks/>
            </p:cNvSpPr>
            <p:nvPr/>
          </p:nvSpPr>
          <p:spPr bwMode="auto">
            <a:xfrm>
              <a:off x="2867324" y="4909706"/>
              <a:ext cx="728471" cy="60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solidFill>
                    <a:srgbClr val="000000"/>
                  </a:solidFill>
                  <a:latin typeface="Arial" pitchFamily="-106" charset="0"/>
                </a:rPr>
                <a:t>No</a:t>
              </a:r>
              <a:endParaRPr lang="en-US" sz="1800" dirty="0">
                <a:solidFill>
                  <a:srgbClr val="000000"/>
                </a:solidFill>
                <a:latin typeface="Arial" pitchFamily="-112" charset="0"/>
              </a:endParaRPr>
            </a:p>
          </p:txBody>
        </p:sp>
        <p:sp>
          <p:nvSpPr>
            <p:cNvPr id="73" name="Subtitle 3"/>
            <p:cNvSpPr>
              <a:spLocks/>
            </p:cNvSpPr>
            <p:nvPr/>
          </p:nvSpPr>
          <p:spPr bwMode="auto">
            <a:xfrm>
              <a:off x="269668" y="2900685"/>
              <a:ext cx="1271016" cy="15392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b="1" dirty="0" smtClean="0">
                  <a:latin typeface="Arial" pitchFamily="-106" charset="0"/>
                </a:rPr>
                <a:t>Week 12</a:t>
              </a:r>
              <a:br>
                <a:rPr lang="en-US" sz="1800" b="1" dirty="0" smtClean="0">
                  <a:latin typeface="Arial" pitchFamily="-106" charset="0"/>
                </a:rPr>
              </a:br>
              <a:endParaRPr lang="en-US" sz="1800" b="1" dirty="0" smtClean="0">
                <a:latin typeface="Arial" pitchFamily="-106" charset="0"/>
              </a:endParaRPr>
            </a:p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latin typeface="Arial" pitchFamily="-106" charset="0"/>
                </a:rPr>
                <a:t>HCV RNA</a:t>
              </a:r>
            </a:p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800" dirty="0" smtClean="0">
                  <a:latin typeface="Arial" pitchFamily="-106" charset="0"/>
                </a:rPr>
                <a:t>(N =</a:t>
              </a:r>
              <a:r>
                <a:rPr lang="en-US" sz="1800" dirty="0">
                  <a:latin typeface="Arial" pitchFamily="-106" charset="0"/>
                </a:rPr>
                <a:t> </a:t>
              </a:r>
              <a:r>
                <a:rPr lang="en-US" sz="1800" dirty="0" smtClean="0">
                  <a:latin typeface="Arial" pitchFamily="-106" charset="0"/>
                </a:rPr>
                <a:t>453)</a:t>
              </a:r>
              <a:endParaRPr lang="en-US" sz="1800" dirty="0">
                <a:latin typeface="Arial" pitchFamily="-112" charset="0"/>
              </a:endParaRPr>
            </a:p>
          </p:txBody>
        </p:sp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7290540" y="5139617"/>
              <a:ext cx="1157224" cy="689356"/>
            </a:xfrm>
            <a:prstGeom prst="rect">
              <a:avLst/>
            </a:prstGeom>
            <a:solidFill>
              <a:srgbClr val="EFD1D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61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(97%)</a:t>
              </a:r>
            </a:p>
          </p:txBody>
        </p:sp>
        <p:sp>
          <p:nvSpPr>
            <p:cNvPr id="75" name="Rectangle 2"/>
            <p:cNvSpPr>
              <a:spLocks noChangeArrowheads="1"/>
            </p:cNvSpPr>
            <p:nvPr/>
          </p:nvSpPr>
          <p:spPr bwMode="auto">
            <a:xfrm>
              <a:off x="7290540" y="4115151"/>
              <a:ext cx="1157224" cy="6893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N = 2</a:t>
              </a:r>
            </a:p>
            <a:p>
              <a:pPr algn="ctr">
                <a:lnSpc>
                  <a:spcPts val="1600"/>
                </a:lnSpc>
                <a:spcBef>
                  <a:spcPts val="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Arial" pitchFamily="-106" charset="0"/>
                  <a:ea typeface="Arial" pitchFamily="-106" charset="0"/>
                  <a:cs typeface="Arial" pitchFamily="-106" charset="0"/>
                </a:rPr>
                <a:t>(3%)</a:t>
              </a:r>
            </a:p>
          </p:txBody>
        </p:sp>
        <p:sp>
          <p:nvSpPr>
            <p:cNvPr id="76" name="Subtitle 3"/>
            <p:cNvSpPr>
              <a:spLocks/>
            </p:cNvSpPr>
            <p:nvPr/>
          </p:nvSpPr>
          <p:spPr bwMode="auto">
            <a:xfrm>
              <a:off x="5351083" y="2581439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chemeClr val="accent6"/>
                  </a:solidFill>
                  <a:latin typeface="Arial" pitchFamily="-106" charset="0"/>
                </a:rPr>
                <a:t>No SVR</a:t>
              </a:r>
              <a:endParaRPr lang="en-US" sz="1600" b="1" dirty="0">
                <a:solidFill>
                  <a:schemeClr val="accent6"/>
                </a:solidFill>
                <a:latin typeface="Arial" pitchFamily="-112" charset="0"/>
              </a:endParaRPr>
            </a:p>
          </p:txBody>
        </p:sp>
        <p:sp>
          <p:nvSpPr>
            <p:cNvPr id="77" name="Subtitle 3"/>
            <p:cNvSpPr>
              <a:spLocks/>
            </p:cNvSpPr>
            <p:nvPr/>
          </p:nvSpPr>
          <p:spPr bwMode="auto">
            <a:xfrm>
              <a:off x="5351083" y="4066226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rgbClr val="008000"/>
                  </a:solidFill>
                  <a:latin typeface="Arial" pitchFamily="-106" charset="0"/>
                </a:rPr>
                <a:t>SVR</a:t>
              </a:r>
              <a:endParaRPr lang="en-US" sz="1600" b="1" dirty="0">
                <a:solidFill>
                  <a:srgbClr val="008000"/>
                </a:solidFill>
                <a:latin typeface="Arial" pitchFamily="-112" charset="0"/>
              </a:endParaRPr>
            </a:p>
          </p:txBody>
        </p:sp>
        <p:sp>
          <p:nvSpPr>
            <p:cNvPr id="78" name="Subtitle 3"/>
            <p:cNvSpPr>
              <a:spLocks/>
            </p:cNvSpPr>
            <p:nvPr/>
          </p:nvSpPr>
          <p:spPr bwMode="auto">
            <a:xfrm>
              <a:off x="5351083" y="5108635"/>
              <a:ext cx="1939733" cy="432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algn="ctr" defTabSz="457200">
                <a:lnSpc>
                  <a:spcPct val="90000"/>
                </a:lnSpc>
                <a:spcBef>
                  <a:spcPct val="20000"/>
                </a:spcBef>
                <a:buClr>
                  <a:srgbClr val="7592A4"/>
                </a:buClr>
              </a:pPr>
              <a:r>
                <a:rPr lang="en-US" sz="1600" b="1" dirty="0" smtClean="0">
                  <a:solidFill>
                    <a:schemeClr val="accent6"/>
                  </a:solidFill>
                  <a:latin typeface="Arial" pitchFamily="-106" charset="0"/>
                </a:rPr>
                <a:t>No SVR</a:t>
              </a:r>
              <a:endParaRPr lang="en-US" sz="1600" b="1" dirty="0">
                <a:solidFill>
                  <a:schemeClr val="accent6"/>
                </a:solidFill>
                <a:latin typeface="Arial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952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" pitchFamily="-106" charset="0"/>
              </a:rPr>
              <a:t>Source: </a:t>
            </a:r>
            <a:r>
              <a:rPr lang="en-US" dirty="0">
                <a:latin typeface="Arial" pitchFamily="-112" charset="0"/>
              </a:rPr>
              <a:t>Fried MW, et. al. N </a:t>
            </a:r>
            <a:r>
              <a:rPr lang="en-US" dirty="0" err="1">
                <a:latin typeface="Arial" pitchFamily="-112" charset="0"/>
              </a:rPr>
              <a:t>Engl</a:t>
            </a:r>
            <a:r>
              <a:rPr lang="en-US" dirty="0">
                <a:latin typeface="Arial" pitchFamily="-112" charset="0"/>
              </a:rPr>
              <a:t> J Med. 2002;347:975-82.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rgbClr val="F3F3F3"/>
                </a:solidFill>
                <a:latin typeface="Arial" pitchFamily="-106" charset="0"/>
              </a:rPr>
              <a:t>Peginterferon</a:t>
            </a:r>
            <a:r>
              <a:rPr lang="en-US" sz="2400" dirty="0">
                <a:solidFill>
                  <a:srgbClr val="F3F3F3"/>
                </a:solidFill>
                <a:latin typeface="Arial" pitchFamily="-106" charset="0"/>
              </a:rPr>
              <a:t> (with and without Ribavirin) </a:t>
            </a: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versus</a:t>
            </a:r>
            <a:b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</a:b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Interferon </a:t>
            </a:r>
            <a:r>
              <a:rPr lang="en-US" sz="2400" dirty="0">
                <a:solidFill>
                  <a:srgbClr val="F3F3F3"/>
                </a:solidFill>
                <a:latin typeface="Arial" pitchFamily="-106" charset="0"/>
              </a:rPr>
              <a:t>and </a:t>
            </a:r>
            <a:r>
              <a:rPr lang="en-US" sz="2400" dirty="0" smtClean="0">
                <a:solidFill>
                  <a:srgbClr val="F3F3F3"/>
                </a:solidFill>
                <a:latin typeface="Arial" pitchFamily="-106" charset="0"/>
              </a:rPr>
              <a:t>Ribavirin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47692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  <a:spcBef>
                          <a:spcPts val="800"/>
                        </a:spcBef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“In patients with chronic hepatitis C, once-weekly peginterferon alfa-2a plus ribavirin was tolerated as well as interferon alfa-2b plus ribavirin and produced significant improvements in the rate of sustained virologic response, as compared with interferon alfa-2b plus ribavirin or peginterferon alfa-2a alone.”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1563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25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53457</TotalTime>
  <Words>318</Words>
  <Application>Microsoft Office PowerPoint</Application>
  <PresentationFormat>On-screen Show (4:3)</PresentationFormat>
  <Paragraphs>68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Geneva</vt:lpstr>
      <vt:lpstr>Myriad Pro</vt:lpstr>
      <vt:lpstr>Times New Roman</vt:lpstr>
      <vt:lpstr>AETC_Master_Template_061510</vt:lpstr>
      <vt:lpstr>Peginterferon alfa-2a +/- Ribavirin for Chronic HCV</vt:lpstr>
      <vt:lpstr>Peginterferon alfa-2a +/- Ribavirin for Chronic HCV Study Design</vt:lpstr>
      <vt:lpstr>Peginterferon alfa-2a +/- Ribavirin for Chronic HCV Study Design</vt:lpstr>
      <vt:lpstr>Peginterferon alfa-2a + Ribavirin for Chronic HCV Results</vt:lpstr>
      <vt:lpstr>Peginterferon alfa-2a + Ribavirin for Chronic HCV Predictive Value of Early Virologic Response</vt:lpstr>
      <vt:lpstr>Peginterferon (with and without Ribavirin) versus Interferon and Ribavirin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2518</cp:revision>
  <cp:lastPrinted>2011-04-18T21:48:04Z</cp:lastPrinted>
  <dcterms:created xsi:type="dcterms:W3CDTF">2010-11-28T05:36:22Z</dcterms:created>
  <dcterms:modified xsi:type="dcterms:W3CDTF">2014-02-18T17:46:56Z</dcterms:modified>
</cp:coreProperties>
</file>