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78" r:id="rId2"/>
    <p:sldId id="547" r:id="rId3"/>
    <p:sldId id="548" r:id="rId4"/>
    <p:sldId id="583" r:id="rId5"/>
    <p:sldId id="549" r:id="rId6"/>
    <p:sldId id="550" r:id="rId7"/>
    <p:sldId id="552" r:id="rId8"/>
    <p:sldId id="551" r:id="rId9"/>
    <p:sldId id="554" r:id="rId10"/>
    <p:sldId id="555" r:id="rId11"/>
    <p:sldId id="581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568"/>
    <a:srgbClr val="969289"/>
    <a:srgbClr val="768F8C"/>
    <a:srgbClr val="B98F93"/>
    <a:srgbClr val="072B3D"/>
    <a:srgbClr val="87A39F"/>
    <a:srgbClr val="EEEEF2"/>
    <a:srgbClr val="454545"/>
    <a:srgbClr val="725D30"/>
    <a:srgbClr val="D8B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2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996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01"/>
          <c:y val="8.5648421341384798E-2"/>
          <c:w val="0.87738140371342499"/>
          <c:h val="0.8353320699021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Weight-Based Ribavirin</c:v>
                </c:pt>
              </c:strCache>
            </c:strRef>
          </c:tx>
          <c:spPr>
            <a:solidFill>
              <a:srgbClr val="676C8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44.2</c:v>
                </c:pt>
                <c:pt idx="1">
                  <c:v>34</c:v>
                </c:pt>
                <c:pt idx="2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 Dose Ribavirin</c:v>
                </c:pt>
              </c:strCache>
            </c:strRef>
          </c:tx>
          <c:spPr>
            <a:solidFill>
              <a:srgbClr val="7E785F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40.5</c:v>
                </c:pt>
                <c:pt idx="1">
                  <c:v>28.9</c:v>
                </c:pt>
                <c:pt idx="2">
                  <c:v>59.7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90973936"/>
        <c:axId val="490960496"/>
      </c:barChart>
      <c:catAx>
        <c:axId val="49097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490960496"/>
        <c:crossesAt val="0"/>
        <c:auto val="1"/>
        <c:lblAlgn val="ctr"/>
        <c:lblOffset val="1"/>
        <c:tickLblSkip val="1"/>
        <c:tickMarkSkip val="1"/>
        <c:noMultiLvlLbl val="0"/>
      </c:catAx>
      <c:valAx>
        <c:axId val="490960496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0.13605299120139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9097393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6092340730136"/>
          <c:y val="0"/>
          <c:w val="0.65784705320925796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3.5499843956983301E-2"/>
          <c:w val="0.87943872795228895"/>
          <c:h val="0.86664538422911397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45.2</c:v>
                </c:pt>
                <c:pt idx="1">
                  <c:v>43.8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42.0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38.799999999999997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47.3</c:v>
                </c:pt>
                <c:pt idx="1">
                  <c:v>33.5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0966096"/>
        <c:axId val="490973376"/>
      </c:barChart>
      <c:catAx>
        <c:axId val="49096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9733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9097337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49005672676879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966096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947798017900104"/>
          <c:y val="5.4761526365964597E-2"/>
          <c:w val="0.20464245885378801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2.54681117503275E-2"/>
          <c:w val="0.87943872795228895"/>
          <c:h val="0.87836302687007695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33.799999999999997</c:v>
                </c:pt>
                <c:pt idx="1">
                  <c:v>31.1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33.299999999999997</c:v>
                </c:pt>
                <c:pt idx="1">
                  <c:v>28.8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37.299999999999997</c:v>
                </c:pt>
                <c:pt idx="1">
                  <c:v>21.3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0957136"/>
        <c:axId val="490971136"/>
      </c:barChart>
      <c:catAx>
        <c:axId val="49095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9711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90971136"/>
        <c:scaling>
          <c:orientation val="minMax"/>
          <c:max val="8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6951154729856402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957136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7272715643606804"/>
          <c:y val="3.71850624045202E-2"/>
          <c:w val="0.20464245885378801"/>
          <c:h val="0.243444866992069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2.54681117503275E-2"/>
          <c:w val="0.87943872795228895"/>
          <c:h val="0.88422184819055805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64.099999999999994</c:v>
                </c:pt>
                <c:pt idx="1">
                  <c:v>63.6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59.2</c:v>
                </c:pt>
                <c:pt idx="1">
                  <c:v>55.4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61.2</c:v>
                </c:pt>
                <c:pt idx="1">
                  <c:v>55.2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0980096"/>
        <c:axId val="490977296"/>
      </c:barChart>
      <c:catAx>
        <c:axId val="4909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9772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49097729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6365272597808298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980096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947798017900104"/>
          <c:y val="3.71850624045202E-2"/>
          <c:w val="0.20464245885378801"/>
          <c:h val="0.20829193906918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399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African American Genotype 1</a:t>
            </a:r>
          </a:p>
        </c:rich>
      </c:tx>
      <c:layout>
        <c:manualLayout>
          <c:xMode val="edge"/>
          <c:yMode val="edge"/>
          <c:x val="0.274468024140100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523644040735"/>
          <c:y val="8.8229235841316297E-2"/>
          <c:w val="0.87943872795228895"/>
          <c:h val="0.81391599234478096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13.1</c:v>
                </c:pt>
                <c:pt idx="1">
                  <c:v>11.7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22.2</c:v>
                </c:pt>
                <c:pt idx="1">
                  <c:v>9.9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31.3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8944480"/>
        <c:axId val="738940560"/>
      </c:barChart>
      <c:catAx>
        <c:axId val="73894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89405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3894056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57793904657600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38944480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135503953633499"/>
          <c:y val="0.104561507590057"/>
          <c:w val="0.20464245885378801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9928057554001"/>
          <c:y val="8.5717829819370497E-2"/>
          <c:w val="0.85971223021582699"/>
          <c:h val="0.76667657799975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Weight-Based Ribavirin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 All Treated</c:v>
                </c:pt>
                <c:pt idx="1">
                  <c:v> Genotype 1</c:v>
                </c:pt>
                <c:pt idx="2">
                  <c:v>Genotypes 2 &amp; 3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 formatCode="General">
                  <c:v>15.3</c:v>
                </c:pt>
                <c:pt idx="1">
                  <c:v>23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Flat-Dose Ribavirin</c:v>
                </c:pt>
              </c:strCache>
            </c:strRef>
          </c:tx>
          <c:spPr>
            <a:solidFill>
              <a:srgbClr val="A6714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 All Treated</c:v>
                </c:pt>
                <c:pt idx="1">
                  <c:v> Genotype 1</c:v>
                </c:pt>
                <c:pt idx="2">
                  <c:v>Genotypes 2 &amp;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19</c:v>
                </c:pt>
                <c:pt idx="1">
                  <c:v>29.6</c:v>
                </c:pt>
                <c:pt idx="2">
                  <c:v>8.3000000000000007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8937200"/>
        <c:axId val="738938880"/>
      </c:barChart>
      <c:catAx>
        <c:axId val="73893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7389388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738938880"/>
        <c:scaling>
          <c:orientation val="minMax"/>
          <c:max val="35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Relapse Rates (%)</a:t>
                </a:r>
              </a:p>
            </c:rich>
          </c:tx>
          <c:layout>
            <c:manualLayout>
              <c:xMode val="edge"/>
              <c:yMode val="edge"/>
              <c:x val="7.7213977179452697E-3"/>
              <c:y val="0.23961886667858501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38937200"/>
        <c:crosses val="autoZero"/>
        <c:crossBetween val="between"/>
        <c:majorUnit val="5"/>
        <c:minorUnit val="5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2800459637159101"/>
          <c:y val="2.3094014162869398E-3"/>
          <c:w val="0.79685326086154695"/>
          <c:h val="6.8637881844748394E-2"/>
        </c:manualLayout>
      </c:layout>
      <c:overlay val="0"/>
      <c:spPr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691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15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39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457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6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501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85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WINR Study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latin typeface="Arial" pitchFamily="-106" charset="0"/>
              </a:rPr>
              <a:t>Flat versus Weight-Based Ribavirin Dosing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 pitchFamily="-112" charset="0"/>
              </a:rPr>
              <a:t>Jacobson IM, et. al. Hepatology. 2007;46:971-81.</a:t>
            </a:r>
          </a:p>
        </p:txBody>
      </p:sp>
    </p:spTree>
    <p:extLst>
      <p:ext uri="{BB962C8B-B14F-4D97-AF65-F5344CB8AC3E}">
        <p14:creationId xmlns:p14="http://schemas.microsoft.com/office/powerpoint/2010/main" val="2934419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Peginterferon alfa-2b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&amp; Weight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-based or Flat-dose Ribavirin </a:t>
            </a:r>
            <a:b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WIN-R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Study: Conclusions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76888"/>
              </p:ext>
            </p:extLst>
          </p:nvPr>
        </p:nvGraphicFramePr>
        <p:xfrm>
          <a:off x="0" y="236220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Peginterferon alfa-2b plus weight-based ribavirin is more effective than flat-dose ribavirin, particularly in genotype 1 patients, providing equivalent efficacy across all weight groups. Ribavirin 1400 mg/day is appropriate for patients 105 to 125 kg. For genotype 2/3 patients, 24 weeks of treatment with flat-dose ribavirin is adequate; no evidence of additional benefit of extending treatment to 48 weeks was demonstrated.”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40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5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381000" y="5892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*Weight-based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&lt; 65 kg: 800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65-85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&gt;85-105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&gt;105 kg: 1400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</a:t>
            </a:r>
            <a:endParaRPr lang="en-US" sz="12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42012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Prospective, randomized, open-label trial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N = 5027 with chronic hepatitis C (4913 analyzed)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Treatment naïve adult patients (Age 18-70</a:t>
            </a:r>
            <a:r>
              <a:rPr lang="en-US" sz="1800" dirty="0" smtClean="0">
                <a:latin typeface="Arial" pitchFamily="-106" charset="0"/>
              </a:rPr>
              <a:t>)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alfa-2b</a:t>
            </a:r>
            <a:r>
              <a:rPr lang="en-US" sz="1800" dirty="0" smtClean="0"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latin typeface="Arial" pitchFamily="-106" charset="0"/>
              </a:rPr>
              <a:t>µg/kg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</a:t>
            </a:r>
            <a:r>
              <a:rPr lang="en-US" sz="1800" dirty="0" err="1" smtClean="0">
                <a:latin typeface="Arial" pitchFamily="-106" charset="0"/>
              </a:rPr>
              <a:t>Wt</a:t>
            </a:r>
            <a:r>
              <a:rPr lang="en-US" sz="1800" dirty="0">
                <a:latin typeface="Arial" pitchFamily="-106" charset="0"/>
              </a:rPr>
              <a:t>-based* Ribavirin: 800-1400 mg/d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Peginterferon alfa-2b</a:t>
            </a:r>
            <a:r>
              <a:rPr lang="en-US" sz="1800" dirty="0" smtClean="0"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latin typeface="Arial" pitchFamily="-106" charset="0"/>
              </a:rPr>
              <a:t>µg/kg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Flat-dose Ribavirin: 800 mg/d 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Duration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Genotypes 1,4,5,6: duration of 48 </a:t>
            </a:r>
            <a:r>
              <a:rPr lang="en-US" sz="1800" dirty="0" smtClean="0">
                <a:latin typeface="Arial" pitchFamily="-106" charset="0"/>
              </a:rPr>
              <a:t>weeks</a:t>
            </a:r>
            <a:r>
              <a:rPr lang="en-US" sz="1800" dirty="0">
                <a:latin typeface="Arial" pitchFamily="-106" charset="0"/>
              </a:rPr>
              <a:t/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Genotypes 2,3: duration of 24 or 48 weeks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at end of treatment (ETR) 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1800" dirty="0">
                <a:latin typeface="Arial" pitchFamily="-106" charset="0"/>
              </a:rPr>
              <a:t> Undetectable serum HCV RNA 24 weeks after cessation of treatment (SVR)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222141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14300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51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582905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39820" y="2175780"/>
            <a:ext cx="4937730" cy="585216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2111)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39820" y="3711120"/>
            <a:ext cx="2462784" cy="585216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RBV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333)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12700" y="1484552"/>
            <a:ext cx="9170988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9120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8302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86586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-15240" y="1538977"/>
            <a:ext cx="105187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310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</a:t>
            </a:r>
            <a:r>
              <a:rPr lang="en-US" dirty="0" smtClean="0">
                <a:latin typeface="Arial" pitchFamily="-112" charset="0"/>
              </a:rPr>
              <a:t>.</a:t>
            </a:r>
            <a:endParaRPr lang="en-US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>) 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-R Study: Design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73319" y="31582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72900" y="29523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673" y="2501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1-6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5089805"/>
            <a:ext cx="9180577" cy="1280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2b: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 </a:t>
            </a:r>
            <a:r>
              <a:rPr lang="en-US" sz="1400" dirty="0" smtClean="0">
                <a:latin typeface="Arial" pitchFamily="-106" charset="0"/>
              </a:rPr>
              <a:t>800 </a:t>
            </a:r>
            <a:r>
              <a:rPr lang="en-US" sz="1400" dirty="0">
                <a:latin typeface="Arial" pitchFamily="-106" charset="0"/>
              </a:rPr>
              <a:t>mg/</a:t>
            </a:r>
            <a:r>
              <a:rPr lang="en-US" sz="1400" dirty="0" smtClean="0">
                <a:latin typeface="Arial" pitchFamily="-106" charset="0"/>
              </a:rPr>
              <a:t>d if &lt; </a:t>
            </a:r>
            <a:r>
              <a:rPr lang="en-US" sz="1400" dirty="0">
                <a:latin typeface="Arial" pitchFamily="-106" charset="0"/>
              </a:rPr>
              <a:t>65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1000 mg/</a:t>
            </a:r>
            <a:r>
              <a:rPr lang="en-US" sz="1400" dirty="0" smtClean="0">
                <a:latin typeface="Arial" pitchFamily="-106" charset="0"/>
              </a:rPr>
              <a:t>d if 65</a:t>
            </a:r>
            <a:r>
              <a:rPr lang="en-US" sz="1400" dirty="0">
                <a:latin typeface="Arial" pitchFamily="-106" charset="0"/>
              </a:rPr>
              <a:t>-85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1200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85-105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1400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105 </a:t>
            </a:r>
            <a:r>
              <a:rPr lang="en-US" sz="1400" dirty="0" smtClean="0">
                <a:latin typeface="Arial" pitchFamily="-106" charset="0"/>
              </a:rPr>
              <a:t>kg </a:t>
            </a:r>
            <a: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/>
            </a:r>
            <a:b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Flat-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dose Ribavirin (in 2 divided doses): 800 mg/day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3673" y="4025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2, 3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139820" y="4388760"/>
            <a:ext cx="2468880" cy="585216"/>
          </a:xfrm>
          <a:prstGeom prst="rect">
            <a:avLst/>
          </a:prstGeom>
          <a:solidFill>
            <a:srgbClr val="B98F93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39820" y="2861580"/>
            <a:ext cx="4937730" cy="585216"/>
          </a:xfrm>
          <a:prstGeom prst="rect">
            <a:avLst/>
          </a:prstGeom>
          <a:solidFill>
            <a:srgbClr val="87A39F">
              <a:alpha val="7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 2144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5797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073319" y="24724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900" y="22778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5420" y="40336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15001" y="38277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615420" y="464820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715001" y="44422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8376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 </a:t>
            </a:r>
            <a:r>
              <a:rPr lang="en-US" sz="2400" dirty="0">
                <a:solidFill>
                  <a:srgbClr val="FFFFFF"/>
                </a:solidFill>
                <a:cs typeface="Arial"/>
              </a:rPr>
              <a:t>WIN-R Study: 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SVR 24, by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 and Treatment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Hepatology. 2007;46:971-81.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916954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01501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938/2121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67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852/2121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016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447/1313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9635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377/1305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3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479/775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3339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462/777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3600" y="2971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.008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08130" y="325554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.005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89065" y="23622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.252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060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374206"/>
              </p:ext>
            </p:extLst>
          </p:nvPr>
        </p:nvGraphicFramePr>
        <p:xfrm>
          <a:off x="663317" y="18288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743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.973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Peginterferon alfa-2b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+ Ribavirin (weight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-based or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flat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dose)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All Treated: SVR24 by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674582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>
                <a:latin typeface="Arial" pitchFamily="-106" charset="0"/>
              </a:rPr>
              <a:t/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 1: SVR24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537159"/>
              </p:ext>
            </p:extLst>
          </p:nvPr>
        </p:nvGraphicFramePr>
        <p:xfrm>
          <a:off x="663317" y="18796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743200" y="3352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.569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72200" y="35814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.019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965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</a:rPr>
              <a:t>Peginterferon</a:t>
            </a:r>
            <a:r>
              <a:rPr lang="en-US" sz="2400" dirty="0">
                <a:solidFill>
                  <a:srgbClr val="F0EADC"/>
                </a:solidFill>
              </a:rPr>
              <a:t> alfa-2b &amp;</a:t>
            </a:r>
            <a:r>
              <a:rPr lang="en-US" sz="2400" dirty="0" smtClean="0">
                <a:solidFill>
                  <a:srgbClr val="F0EADC"/>
                </a:solidFill>
              </a:rPr>
              <a:t> </a:t>
            </a:r>
            <a:r>
              <a:rPr lang="en-US" sz="2400" dirty="0">
                <a:solidFill>
                  <a:srgbClr val="F0EADC"/>
                </a:solidFill>
              </a:rPr>
              <a:t>Weight-based or Flat-dose </a:t>
            </a:r>
            <a:r>
              <a:rPr lang="en-US" sz="2400" dirty="0" smtClean="0">
                <a:solidFill>
                  <a:srgbClr val="F0EADC"/>
                </a:solidFill>
              </a:rPr>
              <a:t>Ribavirin</a:t>
            </a:r>
            <a:r>
              <a:rPr lang="en-US" sz="2400" dirty="0" smtClean="0">
                <a:latin typeface="Arial" pitchFamily="-106" charset="0"/>
              </a:rPr>
              <a:t/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Genotypes 2,3: SVR24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18401"/>
              </p:ext>
            </p:extLst>
          </p:nvPr>
        </p:nvGraphicFramePr>
        <p:xfrm>
          <a:off x="674657" y="19050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2743200" y="28956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.356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3200" y="30480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.034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9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/>
            </a:r>
            <a:br>
              <a:rPr lang="en-US" sz="2400" dirty="0" smtClean="0">
                <a:solidFill>
                  <a:srgbClr val="F0EADC"/>
                </a:solidFill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Sustained Virologic Response (SVR) 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274736"/>
              </p:ext>
            </p:extLst>
          </p:nvPr>
        </p:nvGraphicFramePr>
        <p:xfrm>
          <a:off x="663317" y="19177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743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.036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.446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811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/>
                <a:cs typeface="Arial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 alfa-2b &amp;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Weight-based or Flat-dose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Ribavirin</a:t>
            </a:r>
            <a:b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Relapse Rates among Patients who Achieved End-of-Treatment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Responses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616749"/>
              </p:ext>
            </p:extLst>
          </p:nvPr>
        </p:nvGraphicFramePr>
        <p:xfrm>
          <a:off x="462769" y="1905000"/>
          <a:ext cx="8224811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0582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53453</TotalTime>
  <Words>505</Words>
  <Application>Microsoft Office PowerPoint</Application>
  <PresentationFormat>On-screen Show (4:3)</PresentationFormat>
  <Paragraphs>83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WINR Study Flat versus Weight-Based Ribavirin Dosing</vt:lpstr>
      <vt:lpstr>Peginterferon alfa-2b + Ribavirin (weight-based or flat-dose)  WIN-R Study: Design</vt:lpstr>
      <vt:lpstr>Peginterferon alfa-2b + Ribavirin (weight-based or flat-dose)  WIN-R Study: Design</vt:lpstr>
      <vt:lpstr>Peginterferon alfa-2b + Ribavirin (weight-based or flat-dose)  WIN-R Study: Results</vt:lpstr>
      <vt:lpstr>Peginterferon alfa-2b + Ribavirin (weight-based or flat-dose)  WIN-R Study: Results</vt:lpstr>
      <vt:lpstr>Peginterferon alfa-2b + Ribavirin (weight-based or flat-dose)  WIN-R Study: Results</vt:lpstr>
      <vt:lpstr>Peginterferon alfa-2b &amp; Weight-based or Flat-dose Ribavirin WIN-R Study: Results</vt:lpstr>
      <vt:lpstr>Peginterferon alfa-2b + Ribavirin (weight-based or flat-dose)  WIN-R Study: Results</vt:lpstr>
      <vt:lpstr>Peginterferon alfa-2b &amp; Weight-based or Flat-dose Ribavirin WIN-R Study: Results</vt:lpstr>
      <vt:lpstr>Peginterferon alfa-2b &amp; Weight-based or Flat-dose Ribavirin  WIN-R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2516</cp:revision>
  <cp:lastPrinted>2011-04-18T21:48:04Z</cp:lastPrinted>
  <dcterms:created xsi:type="dcterms:W3CDTF">2010-11-28T05:36:22Z</dcterms:created>
  <dcterms:modified xsi:type="dcterms:W3CDTF">2014-02-18T17:52:52Z</dcterms:modified>
</cp:coreProperties>
</file>