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0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1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2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3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4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5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6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7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8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39.xml" ContentType="application/vnd.openxmlformats-officedocument.presentationml.notesSlide+xml"/>
  <Override PartName="/ppt/charts/chart38.xml" ContentType="application/vnd.openxmlformats-officedocument.drawingml.chart+xml"/>
  <Override PartName="/ppt/theme/themeOverride37.xml" ContentType="application/vnd.openxmlformats-officedocument.themeOverride+xml"/>
  <Override PartName="/ppt/notesSlides/notesSlide40.xml" ContentType="application/vnd.openxmlformats-officedocument.presentationml.notesSlide+xml"/>
  <Override PartName="/ppt/charts/chart39.xml" ContentType="application/vnd.openxmlformats-officedocument.drawingml.chart+xml"/>
  <Override PartName="/ppt/theme/themeOverride38.xml" ContentType="application/vnd.openxmlformats-officedocument.themeOverride+xml"/>
  <Override PartName="/ppt/notesSlides/notesSlide41.xml" ContentType="application/vnd.openxmlformats-officedocument.presentationml.notesSlide+xml"/>
  <Override PartName="/ppt/charts/chart40.xml" ContentType="application/vnd.openxmlformats-officedocument.drawingml.chart+xml"/>
  <Override PartName="/ppt/theme/themeOverride39.xml" ContentType="application/vnd.openxmlformats-officedocument.themeOverride+xml"/>
  <Override PartName="/ppt/notesSlides/notesSlide42.xml" ContentType="application/vnd.openxmlformats-officedocument.presentationml.notesSlide+xml"/>
  <Override PartName="/ppt/charts/chart41.xml" ContentType="application/vnd.openxmlformats-officedocument.drawingml.chart+xml"/>
  <Override PartName="/ppt/theme/themeOverride40.xml" ContentType="application/vnd.openxmlformats-officedocument.themeOverride+xml"/>
  <Override PartName="/ppt/notesSlides/notesSlide43.xml" ContentType="application/vnd.openxmlformats-officedocument.presentationml.notesSlide+xml"/>
  <Override PartName="/ppt/charts/chart42.xml" ContentType="application/vnd.openxmlformats-officedocument.drawingml.chart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2"/>
  </p:notesMasterIdLst>
  <p:handoutMasterIdLst>
    <p:handoutMasterId r:id="rId103"/>
  </p:handoutMasterIdLst>
  <p:sldIdLst>
    <p:sldId id="537" r:id="rId2"/>
    <p:sldId id="538" r:id="rId3"/>
    <p:sldId id="438" r:id="rId4"/>
    <p:sldId id="548" r:id="rId5"/>
    <p:sldId id="549" r:id="rId6"/>
    <p:sldId id="544" r:id="rId7"/>
    <p:sldId id="650" r:id="rId8"/>
    <p:sldId id="651" r:id="rId9"/>
    <p:sldId id="618" r:id="rId10"/>
    <p:sldId id="476" r:id="rId11"/>
    <p:sldId id="429" r:id="rId12"/>
    <p:sldId id="492" r:id="rId13"/>
    <p:sldId id="451" r:id="rId14"/>
    <p:sldId id="514" r:id="rId15"/>
    <p:sldId id="594" r:id="rId16"/>
    <p:sldId id="535" r:id="rId17"/>
    <p:sldId id="494" r:id="rId18"/>
    <p:sldId id="495" r:id="rId19"/>
    <p:sldId id="496" r:id="rId20"/>
    <p:sldId id="512" r:id="rId21"/>
    <p:sldId id="461" r:id="rId22"/>
    <p:sldId id="508" r:id="rId23"/>
    <p:sldId id="532" r:id="rId24"/>
    <p:sldId id="499" r:id="rId25"/>
    <p:sldId id="500" r:id="rId26"/>
    <p:sldId id="501" r:id="rId27"/>
    <p:sldId id="505" r:id="rId28"/>
    <p:sldId id="595" r:id="rId29"/>
    <p:sldId id="596" r:id="rId30"/>
    <p:sldId id="502" r:id="rId31"/>
    <p:sldId id="503" r:id="rId32"/>
    <p:sldId id="504" r:id="rId33"/>
    <p:sldId id="506" r:id="rId34"/>
    <p:sldId id="507" r:id="rId35"/>
    <p:sldId id="513" r:id="rId36"/>
    <p:sldId id="434" r:id="rId37"/>
    <p:sldId id="617" r:id="rId38"/>
    <p:sldId id="558" r:id="rId39"/>
    <p:sldId id="559" r:id="rId40"/>
    <p:sldId id="560" r:id="rId41"/>
    <p:sldId id="520" r:id="rId42"/>
    <p:sldId id="524" r:id="rId43"/>
    <p:sldId id="521" r:id="rId44"/>
    <p:sldId id="522" r:id="rId45"/>
    <p:sldId id="523" r:id="rId46"/>
    <p:sldId id="525" r:id="rId47"/>
    <p:sldId id="526" r:id="rId48"/>
    <p:sldId id="528" r:id="rId49"/>
    <p:sldId id="527" r:id="rId50"/>
    <p:sldId id="647" r:id="rId51"/>
    <p:sldId id="638" r:id="rId52"/>
    <p:sldId id="639" r:id="rId53"/>
    <p:sldId id="645" r:id="rId54"/>
    <p:sldId id="646" r:id="rId55"/>
    <p:sldId id="533" r:id="rId56"/>
    <p:sldId id="518" r:id="rId57"/>
    <p:sldId id="562" r:id="rId58"/>
    <p:sldId id="563" r:id="rId59"/>
    <p:sldId id="564" r:id="rId60"/>
    <p:sldId id="567" r:id="rId61"/>
    <p:sldId id="565" r:id="rId62"/>
    <p:sldId id="561" r:id="rId63"/>
    <p:sldId id="649" r:id="rId64"/>
    <p:sldId id="642" r:id="rId65"/>
    <p:sldId id="643" r:id="rId66"/>
    <p:sldId id="644" r:id="rId67"/>
    <p:sldId id="640" r:id="rId68"/>
    <p:sldId id="641" r:id="rId69"/>
    <p:sldId id="653" r:id="rId70"/>
    <p:sldId id="619" r:id="rId71"/>
    <p:sldId id="620" r:id="rId72"/>
    <p:sldId id="600" r:id="rId73"/>
    <p:sldId id="610" r:id="rId74"/>
    <p:sldId id="611" r:id="rId75"/>
    <p:sldId id="612" r:id="rId76"/>
    <p:sldId id="613" r:id="rId77"/>
    <p:sldId id="605" r:id="rId78"/>
    <p:sldId id="606" r:id="rId79"/>
    <p:sldId id="607" r:id="rId80"/>
    <p:sldId id="608" r:id="rId81"/>
    <p:sldId id="598" r:id="rId82"/>
    <p:sldId id="599" r:id="rId83"/>
    <p:sldId id="622" r:id="rId84"/>
    <p:sldId id="623" r:id="rId85"/>
    <p:sldId id="625" r:id="rId86"/>
    <p:sldId id="626" r:id="rId87"/>
    <p:sldId id="627" r:id="rId88"/>
    <p:sldId id="628" r:id="rId89"/>
    <p:sldId id="629" r:id="rId90"/>
    <p:sldId id="652" r:id="rId91"/>
    <p:sldId id="616" r:id="rId92"/>
    <p:sldId id="569" r:id="rId93"/>
    <p:sldId id="570" r:id="rId94"/>
    <p:sldId id="571" r:id="rId95"/>
    <p:sldId id="572" r:id="rId96"/>
    <p:sldId id="546" r:id="rId97"/>
    <p:sldId id="545" r:id="rId98"/>
    <p:sldId id="568" r:id="rId99"/>
    <p:sldId id="614" r:id="rId100"/>
    <p:sldId id="547" r:id="rId10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4E"/>
    <a:srgbClr val="4E3821"/>
    <a:srgbClr val="DCF2E8"/>
    <a:srgbClr val="E3E0E9"/>
    <a:srgbClr val="D4F2E8"/>
    <a:srgbClr val="626371"/>
    <a:srgbClr val="597E83"/>
    <a:srgbClr val="58838C"/>
    <a:srgbClr val="6E4B7D"/>
    <a:srgbClr val="2A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0" autoAdjust="0"/>
    <p:restoredTop sz="95833" autoAdjust="0"/>
  </p:normalViewPr>
  <p:slideViewPr>
    <p:cSldViewPr showGuides="1">
      <p:cViewPr>
        <p:scale>
          <a:sx n="94" d="100"/>
          <a:sy n="94" d="100"/>
        </p:scale>
        <p:origin x="2394" y="1182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7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3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4015432098765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Simeprevir + PEG + RBV </c:v>
                </c:pt>
                <c:pt idx="1">
                  <c:v>PEG + RBV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4863520"/>
        <c:axId val="704862400"/>
      </c:barChart>
      <c:catAx>
        <c:axId val="70486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70486240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7048624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2374552116200404E-3"/>
              <c:y val="0.12345679012345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048635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7113253877942105E-2"/>
          <c:w val="0.85784631087780705"/>
          <c:h val="0.74419138563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80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46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4447808"/>
        <c:axId val="675831152"/>
      </c:barChart>
      <c:catAx>
        <c:axId val="754447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6758311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6758311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</a:t>
                </a:r>
                <a:r>
                  <a:rPr lang="en-US" sz="1600" dirty="0" smtClean="0">
                    <a:latin typeface="Arial"/>
                    <a:cs typeface="Arial"/>
                  </a:rPr>
                  <a:t> </a:t>
                </a:r>
                <a:r>
                  <a:rPr lang="en-US" sz="1600" dirty="0">
                    <a:latin typeface="Arial"/>
                    <a:cs typeface="Arial"/>
                  </a:rPr>
                  <a:t>(%</a:t>
                </a:r>
                <a:r>
                  <a:rPr lang="en-US" sz="1600" dirty="0" smtClean="0">
                    <a:latin typeface="Arial"/>
                    <a:cs typeface="Arial"/>
                  </a:rPr>
                  <a:t>) with SVR 12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5.0779973258059698E-3"/>
              <c:y val="0.1548335517729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44478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916727422961"/>
          <c:y val="1.44676387400988E-2"/>
          <c:w val="0.59814681150967197"/>
          <c:h val="6.5494056630885297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lnSpc>
              <a:spcPct val="80000"/>
            </a:lnSpc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1335003579098004E-2"/>
          <c:w val="0.86989233748693995"/>
          <c:h val="0.7087361011691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1.1866098089028301E-16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 (with baseline Q80K)</c:v>
                </c:pt>
                <c:pt idx="1">
                  <c:v>1a (without baseline Q80K)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75</c:v>
                </c:pt>
                <c:pt idx="1">
                  <c:v>82.3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 (with baseline Q80K)</c:v>
                </c:pt>
                <c:pt idx="1">
                  <c:v>1a (without baseline Q80K)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50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675835072"/>
        <c:axId val="675828352"/>
      </c:barChart>
      <c:catAx>
        <c:axId val="675835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60711464465002"/>
              <c:y val="0.91030303030302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6758283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6758283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0852636138929197E-3"/>
              <c:y val="0.13999785254116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758350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225619855770398"/>
          <c:y val="0"/>
          <c:w val="0.61304780470402398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54915881416499"/>
          <c:y val="2.77778663809897E-2"/>
          <c:w val="0.73466395593993405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8A70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Met RGT</c:v>
                </c:pt>
                <c:pt idx="1">
                  <c:v>Did Not Meet RGT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86</c:v>
                </c:pt>
                <c:pt idx="1">
                  <c:v>31.2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75833952"/>
        <c:axId val="675831712"/>
      </c:barChart>
      <c:catAx>
        <c:axId val="67583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675831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6758317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 smtClean="0">
                    <a:latin typeface="Arial"/>
                    <a:cs typeface="Arial"/>
                  </a:rPr>
                  <a:t>Patients (%)  with SRV</a:t>
                </a:r>
                <a:r>
                  <a:rPr lang="en-US" sz="1400" baseline="0" dirty="0" smtClean="0">
                    <a:latin typeface="Arial"/>
                    <a:cs typeface="Arial"/>
                  </a:rPr>
                  <a:t> 12</a:t>
                </a:r>
                <a:endParaRPr lang="en-US" sz="14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7.8914633621617006E-2"/>
              <c:y val="0.119168033683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758339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393">
          <a:noFill/>
        </a:ln>
      </c:spPr>
    </c:title>
    <c:autoTitleDeleted val="0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70516185476795E-2"/>
          <c:y val="0.110950131233596"/>
          <c:w val="0.77163301622226399"/>
          <c:h val="0.889049714373937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18E25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8A703B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2"/>
            <c:bubble3D val="0"/>
            <c:spPr>
              <a:solidFill>
                <a:srgbClr val="6E4B7D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Lbl>
              <c:idx val="0"/>
              <c:layout>
                <c:manualLayout>
                  <c:x val="0.21135361986001699"/>
                  <c:y val="-3.56751968503936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890583989501299"/>
                  <c:y val="-1.174507874015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01552930883601"/>
                  <c:y val="-0.1122601706036750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Met RGT Criteria</c:v>
                </c:pt>
                <c:pt idx="1">
                  <c:v>Did Not Meet RGT Criteria</c:v>
                </c:pt>
                <c:pt idx="2">
                  <c:v>Unclassified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0.91</c:v>
                </c:pt>
                <c:pt idx="1">
                  <c:v>0.06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"/>
          <c:w val="0.77225475721784798"/>
          <c:h val="0.26513910761154902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zero"/>
    <c:showDLblsOverMax val="0"/>
  </c:chart>
  <c:spPr>
    <a:solidFill>
      <a:srgbClr val="E6EBF2"/>
    </a:solidFill>
    <a:ln w="12700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n-lt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96</c:v>
                </c:pt>
                <c:pt idx="1">
                  <c:v>80</c:v>
                </c:pt>
                <c:pt idx="2">
                  <c:v>57.5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81</c:v>
                </c:pt>
                <c:pt idx="1">
                  <c:v>41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56986128"/>
        <c:axId val="456984448"/>
      </c:barChart>
      <c:catAx>
        <c:axId val="456986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IL28B</a:t>
                </a:r>
                <a:r>
                  <a:rPr lang="en-US" baseline="0" dirty="0" smtClean="0"/>
                  <a:t> 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4569844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569844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724919093851101E-3"/>
              <c:y val="0.1586752565020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569861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5283872282954898"/>
          <c:y val="0"/>
          <c:w val="0.634083403409524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7636482939632498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1812297734616E-3"/>
                  <c:y val="1.21212121212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85</c:v>
                </c:pt>
                <c:pt idx="1">
                  <c:v>67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51</c:v>
                </c:pt>
                <c:pt idx="1">
                  <c:v>53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56980528"/>
        <c:axId val="456985568"/>
      </c:barChart>
      <c:catAx>
        <c:axId val="45698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4569855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4569855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5744261512765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569805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9005555130851399"/>
          <c:y val="1.8181818181818198E-2"/>
          <c:w val="0.604957189817291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98389521698099"/>
          <c:y val="0.12163793099478699"/>
          <c:w val="0.86036707183446703"/>
          <c:h val="0.68852910904471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PEG alfa-2a_x000d_(randomized)</c:v>
                </c:pt>
                <c:pt idx="1">
                  <c:v>PEG alfa-2b_x000d_(randomized)</c:v>
                </c:pt>
                <c:pt idx="2">
                  <c:v>PEG alfa-2a _x000d_(assigned)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</c:v>
                </c:pt>
                <c:pt idx="1">
                  <c:v>78</c:v>
                </c:pt>
                <c:pt idx="2">
                  <c:v>79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PEG alfa-2a_x000d_(randomized)</c:v>
                </c:pt>
                <c:pt idx="1">
                  <c:v>PEG alfa-2b_x000d_(randomized)</c:v>
                </c:pt>
                <c:pt idx="2">
                  <c:v>PEG alfa-2a _x000d_(assigned)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62</c:v>
                </c:pt>
                <c:pt idx="1">
                  <c:v>42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884364656"/>
        <c:axId val="884351216"/>
      </c:barChart>
      <c:catAx>
        <c:axId val="88436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8843512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8843512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2867833669552E-2"/>
              <c:y val="0.15287358280802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8436465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8196493642178198"/>
          <c:y val="1.8181818181818198E-2"/>
          <c:w val="0.604957189817291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32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738002944"/>
        <c:axId val="738000704"/>
      </c:barChart>
      <c:catAx>
        <c:axId val="73800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380007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38000704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2939632545931799E-2"/>
              <c:y val="0.234432934634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38002944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egendEntry>
        <c:idx val="0"/>
        <c:txPr>
          <a:bodyPr anchor="ctr" anchorCtr="1"/>
          <a:lstStyle/>
          <a:p>
            <a:pPr>
              <a:lnSpc>
                <a:spcPct val="80000"/>
              </a:lnSpc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0.60936582579955301"/>
          <c:y val="4.3114930466477699E-2"/>
          <c:w val="0.372115655681929"/>
          <c:h val="0.1643464523299280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 anchor="ctr" anchorCtr="1"/>
        <a:lstStyle/>
        <a:p>
          <a:pPr>
            <a:lnSpc>
              <a:spcPct val="80000"/>
            </a:lnSpc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0169954856465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#,##0" sourceLinked="0"/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Simeprevir + PEG + RBV </c:v>
                </c:pt>
                <c:pt idx="1">
                  <c:v>PEG + RBV 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79.2</c:v>
                </c:pt>
                <c:pt idx="1">
                  <c:v>36.1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3575104"/>
        <c:axId val="713572304"/>
      </c:barChart>
      <c:catAx>
        <c:axId val="71357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135723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135723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Patients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(%) with S</a:t>
                </a:r>
                <a:r>
                  <a:rPr lang="en-US" sz="1600" dirty="0" smtClean="0">
                    <a:latin typeface="Arial"/>
                    <a:cs typeface="Arial"/>
                  </a:rPr>
                  <a:t>VR12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9.8532127928453398E-3"/>
              <c:y val="0.1445086959848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135751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0300958782950299"/>
          <c:w val="0.85784631087780705"/>
          <c:h val="0.6940732982251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70.3</c:v>
                </c:pt>
                <c:pt idx="1">
                  <c:v>85.9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27.8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2927584"/>
        <c:axId val="722929824"/>
      </c:barChart>
      <c:catAx>
        <c:axId val="722927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22929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229298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</a:t>
                </a:r>
                <a:r>
                  <a:rPr lang="en-US" sz="1600" dirty="0" smtClean="0">
                    <a:latin typeface="Arial"/>
                    <a:cs typeface="Arial"/>
                  </a:rPr>
                  <a:t> </a:t>
                </a:r>
                <a:r>
                  <a:rPr lang="en-US" sz="1600" dirty="0">
                    <a:latin typeface="Arial"/>
                    <a:cs typeface="Arial"/>
                  </a:rPr>
                  <a:t>(%</a:t>
                </a:r>
                <a:r>
                  <a:rPr lang="en-US" sz="1600" dirty="0" smtClean="0">
                    <a:latin typeface="Arial"/>
                    <a:cs typeface="Arial"/>
                  </a:rPr>
                  <a:t>) with SVR 12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4511959589956901E-2"/>
              <c:y val="0.145989183407128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229275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916727422961"/>
          <c:y val="1.44676387400988E-2"/>
          <c:w val="0.59814681150967197"/>
          <c:h val="7.4338373235916397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lnSpc>
              <a:spcPct val="80000"/>
            </a:lnSpc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1335003579098004E-2"/>
          <c:w val="0.86989233748693995"/>
          <c:h val="0.745099737532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1.1866098089028301E-16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71</c:v>
                </c:pt>
                <c:pt idx="1">
                  <c:v>90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49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704874160"/>
        <c:axId val="704874720"/>
      </c:barChart>
      <c:catAx>
        <c:axId val="704874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60711464465002"/>
              <c:y val="0.91030303030302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7048747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048747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0852636138929197E-3"/>
              <c:y val="0.13999785254116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048741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225619855770398"/>
          <c:y val="0"/>
          <c:w val="0.61304780470402398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54915881416499"/>
          <c:y val="2.77778663809897E-2"/>
          <c:w val="0.73466395593993405"/>
          <c:h val="0.81739200568678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8A70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Met RGT</c:v>
                </c:pt>
                <c:pt idx="1">
                  <c:v>Did Not Meet RGT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83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88568448"/>
        <c:axId val="688569008"/>
      </c:barChart>
      <c:catAx>
        <c:axId val="68856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6885690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6885690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SVR12</a:t>
                </a:r>
                <a:endParaRPr lang="en-US" sz="14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7111354933092397E-2"/>
              <c:y val="0.1087513670166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885684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393">
          <a:noFill/>
        </a:ln>
      </c:spPr>
    </c:title>
    <c:autoTitleDeleted val="0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2047244094501"/>
          <c:y val="0.102444206082603"/>
          <c:w val="0.77857748250218695"/>
          <c:h val="0.8973832020997369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18E25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B59452">
                  <a:lumMod val="75000"/>
                </a:srgbClr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Lbl>
              <c:idx val="0"/>
              <c:layout>
                <c:manualLayout>
                  <c:x val="0.25138068678915099"/>
                  <c:y val="2.96935695538057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1961395450569"/>
                  <c:y val="-0.1034117454068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Met RGT Criteria</c:v>
                </c:pt>
                <c:pt idx="1">
                  <c:v>Did Not Meet RGT Criteria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0.92700000000000005</c:v>
                </c:pt>
                <c:pt idx="1">
                  <c:v>7.2999999999999995E-2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4338057742782"/>
          <c:y val="2.84037194717029E-2"/>
          <c:w val="0.80350472440944898"/>
          <c:h val="0.1984724005005820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zero"/>
    <c:showDLblsOverMax val="0"/>
  </c:chart>
  <c:spPr>
    <a:solidFill>
      <a:srgbClr val="E6EBF2"/>
    </a:solidFill>
    <a:ln w="12700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n-lt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88.7</c:v>
                </c:pt>
                <c:pt idx="1">
                  <c:v>78.400000000000006</c:v>
                </c:pt>
                <c:pt idx="2">
                  <c:v>64.5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52.9</c:v>
                </c:pt>
                <c:pt idx="1">
                  <c:v>33.700000000000003</c:v>
                </c:pt>
                <c:pt idx="2">
                  <c:v>18.8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79406272"/>
        <c:axId val="179406832"/>
      </c:barChart>
      <c:catAx>
        <c:axId val="17940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IL28B</a:t>
                </a:r>
                <a:r>
                  <a:rPr lang="en-US" baseline="0" dirty="0" smtClean="0"/>
                  <a:t> 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794068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94068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526146504414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94062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5283872282954898"/>
          <c:y val="0"/>
          <c:w val="0.634083403409524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7636482939632498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82</c:v>
                </c:pt>
                <c:pt idx="1">
                  <c:v>72.7</c:v>
                </c:pt>
                <c:pt idx="2">
                  <c:v>74.400000000000006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40.799999999999997</c:v>
                </c:pt>
                <c:pt idx="1">
                  <c:v>20</c:v>
                </c:pt>
                <c:pt idx="2">
                  <c:v>26.3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79409632"/>
        <c:axId val="179410192"/>
      </c:barChart>
      <c:catAx>
        <c:axId val="17940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79410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9410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8490176592003702E-3"/>
              <c:y val="0.185947983774754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94096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4312998496547098"/>
          <c:y val="1.8181818181818198E-2"/>
          <c:w val="0.643792141273602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66311849908"/>
          <c:y val="3.35649218770291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0864197530863602E-3"/>
                  <c:y val="-6.65511382044543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3.1</c:v>
                </c:pt>
                <c:pt idx="1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PEG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27.1</c:v>
                </c:pt>
                <c:pt idx="1">
                  <c:v>48.4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79412992"/>
        <c:axId val="179413552"/>
      </c:barChart>
      <c:catAx>
        <c:axId val="17941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794135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9413552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2939632545931799E-2"/>
              <c:y val="0.234432934634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94129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010656654029404"/>
          <c:y val="4.3114930466477699E-2"/>
          <c:w val="0.38137491494118803"/>
          <c:h val="0.1643464523299280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lnSpc>
              <a:spcPct val="80000"/>
            </a:lnSpc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5758542506130397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PR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Prior Null Responder</c:v>
                </c:pt>
                <c:pt idx="2">
                  <c:v>Prior Partial Responder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53.6</c:v>
                </c:pt>
                <c:pt idx="1">
                  <c:v>43.6</c:v>
                </c:pt>
                <c:pt idx="2">
                  <c:v>69.7</c:v>
                </c:pt>
              </c:numCache>
            </c:numRef>
          </c:val>
        </c:ser>
        <c:ser>
          <c:idx val="1"/>
          <c:order val="1"/>
          <c:tx>
            <c:v>Telaprevir + PR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Prior Null Responder</c:v>
                </c:pt>
                <c:pt idx="2">
                  <c:v>Prior Partial Responder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54.7</c:v>
                </c:pt>
                <c:pt idx="1">
                  <c:v>46.2</c:v>
                </c:pt>
                <c:pt idx="2">
                  <c:v>68.400000000000006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79416352"/>
        <c:axId val="179416912"/>
      </c:barChart>
      <c:catAx>
        <c:axId val="17941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7941691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794169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1298904538341098E-3"/>
              <c:y val="0.193806251491290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94163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19390505040298"/>
          <c:y val="1.8181818181818198E-2"/>
          <c:w val="0.56664989279151601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53617634078901E-2"/>
          <c:y val="2.7586206896551699E-2"/>
          <c:w val="0.88497305646528701"/>
          <c:h val="0.74291858991764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 24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1824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D8C9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AC629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SMV 12 wks _x000d_PR 48 wks</c:v>
                </c:pt>
                <c:pt idx="1">
                  <c:v>SMV 24 wks _x000d_PR 48 wks</c:v>
                </c:pt>
                <c:pt idx="2">
                  <c:v>SMV 48 wks _x000d_PR 48 wks</c:v>
                </c:pt>
                <c:pt idx="3">
                  <c:v>SMV 12 wks _x000d_PR 48 wks</c:v>
                </c:pt>
                <c:pt idx="4">
                  <c:v>SMV 24 wks _x000d_PR 48 wks</c:v>
                </c:pt>
                <c:pt idx="5">
                  <c:v>SMV 48 wks _x000d_PR 48 wks</c:v>
                </c:pt>
                <c:pt idx="6">
                  <c:v>Placebo_x000d_PR 48 wks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69.7</c:v>
                </c:pt>
                <c:pt idx="1">
                  <c:v>66.2</c:v>
                </c:pt>
                <c:pt idx="2">
                  <c:v>60.6</c:v>
                </c:pt>
                <c:pt idx="3">
                  <c:v>66.7</c:v>
                </c:pt>
                <c:pt idx="4">
                  <c:v>72.099999999999994</c:v>
                </c:pt>
                <c:pt idx="5">
                  <c:v>80</c:v>
                </c:pt>
                <c:pt idx="6">
                  <c:v>22.7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9419152"/>
        <c:axId val="748695280"/>
      </c:barChart>
      <c:catAx>
        <c:axId val="17941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7486952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48695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24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6956521739130401E-3"/>
              <c:y val="0.176063218390804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94191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20418792549899"/>
          <c:y val="0.11664685296690901"/>
          <c:w val="0.85850764141763902"/>
          <c:h val="0.76602104883948297"/>
        </c:manualLayout>
      </c:layout>
      <c:barChart>
        <c:barDir val="col"/>
        <c:grouping val="clustered"/>
        <c:varyColors val="0"/>
        <c:ser>
          <c:idx val="0"/>
          <c:order val="0"/>
          <c:tx>
            <c:v>Placebo + PEG/RBV</c:v>
          </c:tx>
          <c:spPr>
            <a:solidFill>
              <a:srgbClr val="6E4B7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Relapser</c:v>
                </c:pt>
                <c:pt idx="1">
                  <c:v>Partial Responder</c:v>
                </c:pt>
                <c:pt idx="2">
                  <c:v>Null Responder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9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v>SMV 100 mg + PEG/RBV</c:v>
          </c:tx>
          <c:spPr>
            <a:solidFill>
              <a:srgbClr val="808B67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Relapser</c:v>
                </c:pt>
                <c:pt idx="1">
                  <c:v>Partial Responder</c:v>
                </c:pt>
                <c:pt idx="2">
                  <c:v>Null Responder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85</c:v>
                </c:pt>
                <c:pt idx="1">
                  <c:v>57</c:v>
                </c:pt>
                <c:pt idx="2" formatCode="General">
                  <c:v>46</c:v>
                </c:pt>
              </c:numCache>
            </c:numRef>
          </c:val>
        </c:ser>
        <c:ser>
          <c:idx val="2"/>
          <c:order val="2"/>
          <c:tx>
            <c:v>SMV 150 mg + PEG/RBV</c:v>
          </c:tx>
          <c:spPr>
            <a:solidFill>
              <a:srgbClr val="58838C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5723973202882999E-3"/>
                  <c:y val="1.3071895424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Relapser</c:v>
                </c:pt>
                <c:pt idx="1">
                  <c:v>Partial Responder</c:v>
                </c:pt>
                <c:pt idx="2">
                  <c:v>Null Responder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85</c:v>
                </c:pt>
                <c:pt idx="1">
                  <c:v>75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8698640"/>
        <c:axId val="748699200"/>
      </c:barChart>
      <c:catAx>
        <c:axId val="74869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86992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4869920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Patients with SVR 24 </a:t>
                </a:r>
                <a:r>
                  <a:rPr lang="en-US" sz="1600" dirty="0"/>
                  <a:t>(%)</a:t>
                </a:r>
              </a:p>
            </c:rich>
          </c:tx>
          <c:layout>
            <c:manualLayout>
              <c:xMode val="edge"/>
              <c:yMode val="edge"/>
              <c:x val="8.6250368357529E-3"/>
              <c:y val="0.164838850368218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8698640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0816496404101"/>
          <c:y val="2.08499305233905E-2"/>
          <c:w val="0.85769286338647799"/>
          <c:h val="8.1794118955469494E-2"/>
        </c:manualLayout>
      </c:layout>
      <c:overlay val="0"/>
      <c:spPr>
        <a:solidFill>
          <a:sysClr val="window" lastClr="FFFFFF"/>
        </a:solidFill>
        <a:ln w="19050" cmpd="sng">
          <a:solidFill>
            <a:srgbClr val="000000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20418792549899"/>
          <c:y val="0.11664685296690901"/>
          <c:w val="0.87785327774535904"/>
          <c:h val="0.80451160516700104"/>
        </c:manualLayout>
      </c:layout>
      <c:barChart>
        <c:barDir val="col"/>
        <c:grouping val="clustered"/>
        <c:varyColors val="0"/>
        <c:ser>
          <c:idx val="0"/>
          <c:order val="0"/>
          <c:tx>
            <c:v>Placebo + PEG/RBV</c:v>
          </c:tx>
          <c:spPr>
            <a:solidFill>
              <a:srgbClr val="6E4B7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1a</c:v>
                </c:pt>
                <c:pt idx="1">
                  <c:v>1b</c:v>
                </c:pt>
                <c:pt idx="2">
                  <c:v>1a</c:v>
                </c:pt>
                <c:pt idx="3">
                  <c:v>1b</c:v>
                </c:pt>
                <c:pt idx="4">
                  <c:v>1a</c:v>
                </c:pt>
                <c:pt idx="5">
                  <c:v>1b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</c:v>
                </c:pt>
                <c:pt idx="1">
                  <c:v>40</c:v>
                </c:pt>
                <c:pt idx="2">
                  <c:v>13</c:v>
                </c:pt>
                <c:pt idx="3">
                  <c:v>7</c:v>
                </c:pt>
                <c:pt idx="4">
                  <c:v>0</c:v>
                </c:pt>
                <c:pt idx="5">
                  <c:v>33</c:v>
                </c:pt>
              </c:numCache>
            </c:numRef>
          </c:val>
        </c:ser>
        <c:ser>
          <c:idx val="1"/>
          <c:order val="1"/>
          <c:tx>
            <c:v>Simeprevir 100 mg + PEG/RBV</c:v>
          </c:tx>
          <c:spPr>
            <a:solidFill>
              <a:srgbClr val="808B67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1a</c:v>
                </c:pt>
                <c:pt idx="1">
                  <c:v>1b</c:v>
                </c:pt>
                <c:pt idx="2">
                  <c:v>1a</c:v>
                </c:pt>
                <c:pt idx="3">
                  <c:v>1b</c:v>
                </c:pt>
                <c:pt idx="4">
                  <c:v>1a</c:v>
                </c:pt>
                <c:pt idx="5">
                  <c:v>1b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82</c:v>
                </c:pt>
                <c:pt idx="1">
                  <c:v>89</c:v>
                </c:pt>
                <c:pt idx="2" formatCode="General">
                  <c:v>39</c:v>
                </c:pt>
                <c:pt idx="3" formatCode="General">
                  <c:v>68</c:v>
                </c:pt>
                <c:pt idx="4" formatCode="General">
                  <c:v>33</c:v>
                </c:pt>
                <c:pt idx="5" formatCode="General">
                  <c:v>56</c:v>
                </c:pt>
              </c:numCache>
            </c:numRef>
          </c:val>
        </c:ser>
        <c:ser>
          <c:idx val="2"/>
          <c:order val="2"/>
          <c:tx>
            <c:v>Simprevir 150 mg + PEG/RBV</c:v>
          </c:tx>
          <c:spPr>
            <a:solidFill>
              <a:srgbClr val="58838C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5723973202882999E-3"/>
                  <c:y val="1.3071895424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1a</c:v>
                </c:pt>
                <c:pt idx="1">
                  <c:v>1b</c:v>
                </c:pt>
                <c:pt idx="2">
                  <c:v>1a</c:v>
                </c:pt>
                <c:pt idx="3">
                  <c:v>1b</c:v>
                </c:pt>
                <c:pt idx="4">
                  <c:v>1a</c:v>
                </c:pt>
                <c:pt idx="5">
                  <c:v>1b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85</c:v>
                </c:pt>
                <c:pt idx="1">
                  <c:v>84</c:v>
                </c:pt>
                <c:pt idx="2">
                  <c:v>56</c:v>
                </c:pt>
                <c:pt idx="3">
                  <c:v>88</c:v>
                </c:pt>
                <c:pt idx="4">
                  <c:v>42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8702560"/>
        <c:axId val="748703120"/>
      </c:barChart>
      <c:catAx>
        <c:axId val="7487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87031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4870312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Patients with SVR 24 </a:t>
                </a:r>
                <a:r>
                  <a:rPr lang="en-US" sz="1600" dirty="0"/>
                  <a:t>(%)</a:t>
                </a:r>
              </a:p>
            </c:rich>
          </c:tx>
          <c:layout>
            <c:manualLayout>
              <c:xMode val="edge"/>
              <c:yMode val="edge"/>
              <c:x val="8.6250368357529E-3"/>
              <c:y val="0.164838850368218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8702560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2388893724389"/>
          <c:y val="1.24208738613556E-3"/>
          <c:w val="0.87719416654363203"/>
          <c:h val="8.9548659358756597E-2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A1824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A1824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65.400000000000006</c:v>
                </c:pt>
                <c:pt idx="1">
                  <c:v>82.9</c:v>
                </c:pt>
                <c:pt idx="2">
                  <c:v>86.4</c:v>
                </c:pt>
                <c:pt idx="3">
                  <c:v>60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48705360"/>
        <c:axId val="748705920"/>
      </c:barChart>
      <c:catAx>
        <c:axId val="74870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748705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48705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487053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1335003579098004E-2"/>
          <c:w val="0.86989233748693995"/>
          <c:h val="0.7087361011691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1.1866098089028301E-16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 (with baseline Q80K)</c:v>
                </c:pt>
                <c:pt idx="1">
                  <c:v>1a (without baseline Q80K)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52</c:v>
                </c:pt>
                <c:pt idx="1">
                  <c:v>85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 (with baseline Q80K)</c:v>
                </c:pt>
                <c:pt idx="1">
                  <c:v>1a (without baseline Q80K)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53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704869680"/>
        <c:axId val="704872480"/>
      </c:barChart>
      <c:catAx>
        <c:axId val="704869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60711464465002"/>
              <c:y val="0.91030303030302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7048724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048724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0852636138929197E-3"/>
              <c:y val="0.13999785254116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048696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225619855770398"/>
          <c:y val="0"/>
          <c:w val="0.61304780470402398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028084990428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89703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79</c:v>
                </c:pt>
                <c:pt idx="1">
                  <c:v>93</c:v>
                </c:pt>
                <c:pt idx="2">
                  <c:v>96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748708160"/>
        <c:axId val="748708720"/>
      </c:barChart>
      <c:catAx>
        <c:axId val="74870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487087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487087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487081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93</c:v>
                </c:pt>
                <c:pt idx="1">
                  <c:v>100</c:v>
                </c:pt>
                <c:pt idx="2">
                  <c:v>93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748710960"/>
        <c:axId val="462646864"/>
      </c:barChart>
      <c:catAx>
        <c:axId val="74871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4626468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626468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42096950270597E-2"/>
              <c:y val="9.843713047714039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487109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6727392030541595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Cohort 1</c:v>
                </c:pt>
              </c:strCache>
            </c:strRef>
          </c:tx>
          <c:spPr>
            <a:solidFill>
              <a:srgbClr val="4B6E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  <c:pt idx="4">
                  <c:v>SOF + SMV +/- RBV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79</c:v>
                </c:pt>
                <c:pt idx="1">
                  <c:v>93</c:v>
                </c:pt>
                <c:pt idx="2">
                  <c:v>96</c:v>
                </c:pt>
                <c:pt idx="3">
                  <c:v>93</c:v>
                </c:pt>
                <c:pt idx="4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Cohort 2</c:v>
                </c:pt>
              </c:strCache>
            </c:strRef>
          </c:tx>
          <c:spPr>
            <a:solidFill>
              <a:srgbClr val="69716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  <c:pt idx="4">
                  <c:v>SOF + SMV +/- RBV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93</c:v>
                </c:pt>
                <c:pt idx="1">
                  <c:v>100</c:v>
                </c:pt>
                <c:pt idx="2">
                  <c:v>93</c:v>
                </c:pt>
                <c:pt idx="3" formatCode="General">
                  <c:v>93</c:v>
                </c:pt>
                <c:pt idx="4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62649664"/>
        <c:axId val="462650224"/>
      </c:barChart>
      <c:catAx>
        <c:axId val="46264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4626502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626502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1259842519685001E-2"/>
              <c:y val="0.15052062994149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626496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9525271177385997"/>
          <c:y val="0"/>
          <c:w val="0.38534608505795198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6727392030541595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Cohort 1</c:v>
                </c:pt>
              </c:strCache>
            </c:strRef>
          </c:tx>
          <c:spPr>
            <a:solidFill>
              <a:srgbClr val="597E83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  <c:pt idx="4">
                  <c:v>SOF + SMV +/- RBV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95</c:v>
                </c:pt>
                <c:pt idx="1">
                  <c:v>100</c:v>
                </c:pt>
                <c:pt idx="2">
                  <c:v>96</c:v>
                </c:pt>
                <c:pt idx="3">
                  <c:v>93</c:v>
                </c:pt>
                <c:pt idx="4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Cohort 2</c:v>
                </c:pt>
              </c:strCache>
            </c:strRef>
          </c:tx>
          <c:spPr>
            <a:solidFill>
              <a:srgbClr val="62637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  <c:pt idx="4">
                  <c:v>SOF + SMV +/- RBV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93</c:v>
                </c:pt>
                <c:pt idx="3" formatCode="General">
                  <c:v>93</c:v>
                </c:pt>
                <c:pt idx="4">
                  <c:v>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62653024"/>
        <c:axId val="462653584"/>
      </c:barChart>
      <c:catAx>
        <c:axId val="46265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4626535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626535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1259842519685001E-2"/>
              <c:y val="0.15052062994149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6265302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4392527814554101"/>
          <c:y val="0"/>
          <c:w val="0.33667351868626999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6727392030541595"/>
          <c:h val="0.7664661094992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GT1b</c:v>
                </c:pt>
              </c:strCache>
            </c:strRef>
          </c:tx>
          <c:spPr>
            <a:solidFill>
              <a:srgbClr val="63535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Cohort 1</c:v>
                </c:pt>
                <c:pt idx="1">
                  <c:v>Cohort 2</c:v>
                </c:pt>
                <c:pt idx="2">
                  <c:v>Cohort 1 &amp; 2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</c:v>
                </c:pt>
                <c:pt idx="1">
                  <c:v>95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GT1a</c:v>
                </c:pt>
              </c:strCache>
            </c:strRef>
          </c:tx>
          <c:spPr>
            <a:solidFill>
              <a:srgbClr val="21436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Cohort 1</c:v>
                </c:pt>
                <c:pt idx="1">
                  <c:v>Cohort 2</c:v>
                </c:pt>
                <c:pt idx="2">
                  <c:v>Cohort 1 &amp; 2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89</c:v>
                </c:pt>
                <c:pt idx="1">
                  <c:v>94</c:v>
                </c:pt>
                <c:pt idx="2">
                  <c:v>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GT1a (+Q80K)</c:v>
                </c:pt>
              </c:strCache>
            </c:strRef>
          </c:tx>
          <c:spPr>
            <a:solidFill>
              <a:srgbClr val="6B7F7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Cohort 1</c:v>
                </c:pt>
                <c:pt idx="1">
                  <c:v>Cohort 2</c:v>
                </c:pt>
                <c:pt idx="2">
                  <c:v>Cohort 1 &amp; 2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81</c:v>
                </c:pt>
                <c:pt idx="1">
                  <c:v>96</c:v>
                </c:pt>
                <c:pt idx="2">
                  <c:v>88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GT1a (-Q80K)</c:v>
                </c:pt>
              </c:strCache>
            </c:strRef>
          </c:tx>
          <c:spPr>
            <a:solidFill>
              <a:srgbClr val="6B718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Cohort 1</c:v>
                </c:pt>
                <c:pt idx="1">
                  <c:v>Cohort 2</c:v>
                </c:pt>
                <c:pt idx="2">
                  <c:v>Cohort 1 &amp; 2 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97</c:v>
                </c:pt>
                <c:pt idx="1">
                  <c:v>95</c:v>
                </c:pt>
                <c:pt idx="2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62657504"/>
        <c:axId val="462658064"/>
      </c:barChart>
      <c:catAx>
        <c:axId val="46265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4626580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626580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1259842519685001E-2"/>
              <c:y val="0.15052062994149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626575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8851531832857"/>
          <c:y val="0"/>
          <c:w val="0.88114846816714298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5758542506130397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SMV + SOF x 8 weeks</c:v>
                </c:pt>
              </c:strCache>
            </c:strRef>
          </c:tx>
          <c:spPr>
            <a:solidFill>
              <a:srgbClr val="597E83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Treatment Naive</c:v>
                </c:pt>
                <c:pt idx="2">
                  <c:v>Treatment Experienced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82.6</c:v>
                </c:pt>
                <c:pt idx="1">
                  <c:v>85.4</c:v>
                </c:pt>
                <c:pt idx="2">
                  <c:v>76.900000000000006</c:v>
                </c:pt>
              </c:numCache>
            </c:numRef>
          </c:val>
        </c:ser>
        <c:ser>
          <c:idx val="1"/>
          <c:order val="1"/>
          <c:tx>
            <c:v>SMV + SOF  x 12 weeks</c:v>
          </c:tx>
          <c:spPr>
            <a:solidFill>
              <a:srgbClr val="626371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Treatment Naive</c:v>
                </c:pt>
                <c:pt idx="2">
                  <c:v>Treatment Experienced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96.8</c:v>
                </c:pt>
                <c:pt idx="1">
                  <c:v>97.4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62660864"/>
        <c:axId val="462661424"/>
      </c:barChart>
      <c:catAx>
        <c:axId val="46266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4626614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462661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1298904538341098E-3"/>
              <c:y val="0.193806251491290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626608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8836752800266199"/>
          <c:y val="1.8181818181818198E-2"/>
          <c:w val="0.77847621160031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5758542506130397"/>
          <c:h val="0.7177607629919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SMV + SOF x 8 weeks</c:v>
                </c:pt>
              </c:strCache>
            </c:strRef>
          </c:tx>
          <c:spPr>
            <a:solidFill>
              <a:srgbClr val="597E83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GT1a_x000d_(with Q80K)</c:v>
                </c:pt>
                <c:pt idx="2">
                  <c:v>GT1a_x000d_(without Q80K)</c:v>
                </c:pt>
                <c:pt idx="3">
                  <c:v>GT1b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79.3</c:v>
                </c:pt>
                <c:pt idx="1">
                  <c:v>73.400000000000006</c:v>
                </c:pt>
                <c:pt idx="2">
                  <c:v>83.6</c:v>
                </c:pt>
                <c:pt idx="3">
                  <c:v>92.3</c:v>
                </c:pt>
              </c:numCache>
            </c:numRef>
          </c:val>
        </c:ser>
        <c:ser>
          <c:idx val="1"/>
          <c:order val="1"/>
          <c:tx>
            <c:v>SMV + SOF  x 12 weeks</c:v>
          </c:tx>
          <c:spPr>
            <a:solidFill>
              <a:srgbClr val="626371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GT1a_x000d_(with Q80K)</c:v>
                </c:pt>
                <c:pt idx="2">
                  <c:v>GT1a_x000d_(without Q80K)</c:v>
                </c:pt>
                <c:pt idx="3">
                  <c:v>GT1b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96.6</c:v>
                </c:pt>
                <c:pt idx="1">
                  <c:v>95.7</c:v>
                </c:pt>
                <c:pt idx="2">
                  <c:v>97.1</c:v>
                </c:pt>
                <c:pt idx="3" formatCode="General">
                  <c:v>97.4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35579280"/>
        <c:axId val="735579840"/>
      </c:barChart>
      <c:catAx>
        <c:axId val="73557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73557984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7355798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1298904538341098E-3"/>
              <c:y val="0.193806251491290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355792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8836752800266199"/>
          <c:y val="1.8181818181818198E-2"/>
          <c:w val="0.77847621160031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5758542506130397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Sofosbuvir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Treatment Naive</c:v>
                </c:pt>
                <c:pt idx="2">
                  <c:v>Treatment Experienced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83.4</c:v>
                </c:pt>
                <c:pt idx="1">
                  <c:v>88</c:v>
                </c:pt>
                <c:pt idx="2">
                  <c:v>79.2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735582080"/>
        <c:axId val="735582640"/>
      </c:barChart>
      <c:catAx>
        <c:axId val="73558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73558264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7355826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1298904538341098E-3"/>
              <c:y val="0.193806251491290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355820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66771283871206"/>
          <c:y val="1.8181818181818198E-2"/>
          <c:w val="0.60007245573176604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5758542506130397"/>
          <c:h val="0.7177607629919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Sofosbuvir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GT1a_x000d_(with Q80K)</c:v>
                </c:pt>
                <c:pt idx="2">
                  <c:v>GT1a_x000d_(without Q80K)</c:v>
                </c:pt>
                <c:pt idx="3">
                  <c:v>GT1b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83.3</c:v>
                </c:pt>
                <c:pt idx="1">
                  <c:v>73.5</c:v>
                </c:pt>
                <c:pt idx="2">
                  <c:v>92.1</c:v>
                </c:pt>
                <c:pt idx="3">
                  <c:v>83.9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35584880"/>
        <c:axId val="735585440"/>
      </c:barChart>
      <c:catAx>
        <c:axId val="73558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73558544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7355854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1298904538341098E-3"/>
              <c:y val="0.193806251491290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355848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3624945615027499"/>
          <c:y val="1.8181818181818198E-2"/>
          <c:w val="0.53059434169164399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8269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269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73.599999999999994</c:v>
                </c:pt>
                <c:pt idx="1">
                  <c:v>79.2</c:v>
                </c:pt>
                <c:pt idx="2">
                  <c:v>86.7</c:v>
                </c:pt>
                <c:pt idx="3">
                  <c:v>70</c:v>
                </c:pt>
                <c:pt idx="4">
                  <c:v>57.1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35587680"/>
        <c:axId val="735588240"/>
      </c:barChart>
      <c:catAx>
        <c:axId val="73558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7355882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355882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355876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54915881416499"/>
          <c:y val="2.77778663809897E-2"/>
          <c:w val="0.73466395593993405"/>
          <c:h val="0.81739200568678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8A70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1.388888888888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0180992063108E-16"/>
                  <c:y val="6.944444444444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Met RGT</c:v>
                </c:pt>
                <c:pt idx="1">
                  <c:v>Did Not Meet RGT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91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9341808"/>
        <c:axId val="749336768"/>
      </c:barChart>
      <c:catAx>
        <c:axId val="74934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493367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493367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 smtClean="0">
                    <a:latin typeface="Arial"/>
                    <a:cs typeface="Arial"/>
                  </a:rPr>
                  <a:t>Patients (%) with SRV 12</a:t>
                </a:r>
                <a:endParaRPr lang="en-US" sz="14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8.9843595370250801E-2"/>
              <c:y val="0.12611247812773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493418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541906466237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GT1b</c:v>
                </c:pt>
                <c:pt idx="1">
                  <c:v>GT1a</c:v>
                </c:pt>
                <c:pt idx="2">
                  <c:v>GT1a with Q80K</c:v>
                </c:pt>
                <c:pt idx="3">
                  <c:v>GT1a without Q80K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89</c:v>
                </c:pt>
                <c:pt idx="1">
                  <c:v>71</c:v>
                </c:pt>
                <c:pt idx="2">
                  <c:v>67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35590480"/>
        <c:axId val="735591040"/>
      </c:barChart>
      <c:catAx>
        <c:axId val="73559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>
                <a:latin typeface="Arial"/>
                <a:cs typeface="Arial"/>
              </a:defRPr>
            </a:pPr>
            <a:endParaRPr lang="en-US"/>
          </a:p>
        </c:txPr>
        <c:crossAx val="7355910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355910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355904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9090909090909101E-2"/>
          <c:w val="0.87636482939632498"/>
          <c:h val="0.8511603435934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METAVIR F0-F2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80</c:v>
                </c:pt>
                <c:pt idx="1">
                  <c:v>89</c:v>
                </c:pt>
                <c:pt idx="2">
                  <c:v>78</c:v>
                </c:pt>
                <c:pt idx="3">
                  <c:v>50</c:v>
                </c:pt>
                <c:pt idx="4">
                  <c:v>57</c:v>
                </c:pt>
              </c:numCache>
            </c:numRef>
          </c:val>
        </c:ser>
        <c:ser>
          <c:idx val="1"/>
          <c:order val="1"/>
          <c:tx>
            <c:v>METAVIR F3-F4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64</c:v>
                </c:pt>
                <c:pt idx="1">
                  <c:v>57</c:v>
                </c:pt>
                <c:pt idx="2">
                  <c:v>100</c:v>
                </c:pt>
                <c:pt idx="3" formatCode="General">
                  <c:v>67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35593840"/>
        <c:axId val="778060352"/>
      </c:barChart>
      <c:catAx>
        <c:axId val="73559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7780603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780603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3559384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9851948118135698"/>
          <c:y val="4.8484848484848499E-2"/>
          <c:w val="0.284190811100069"/>
          <c:h val="0.160299928418039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9090909090909101E-2"/>
          <c:w val="0.87636482939632498"/>
          <c:h val="0.8511603435934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CC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v>CT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68</c:v>
                </c:pt>
                <c:pt idx="1">
                  <c:v>70</c:v>
                </c:pt>
                <c:pt idx="2">
                  <c:v>100</c:v>
                </c:pt>
                <c:pt idx="3" formatCode="General">
                  <c:v>71</c:v>
                </c:pt>
                <c:pt idx="4">
                  <c:v>53</c:v>
                </c:pt>
              </c:numCache>
            </c:numRef>
          </c:val>
        </c:ser>
        <c:ser>
          <c:idx val="2"/>
          <c:order val="2"/>
          <c:tx>
            <c:v>TT</c:v>
          </c:tx>
          <c:spPr>
            <a:solidFill>
              <a:srgbClr val="A1824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61</c:v>
                </c:pt>
                <c:pt idx="1">
                  <c:v>80</c:v>
                </c:pt>
                <c:pt idx="2">
                  <c:v>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78063712"/>
        <c:axId val="778064272"/>
      </c:barChart>
      <c:catAx>
        <c:axId val="77806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7780642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780642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780637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88592353375182897"/>
          <c:y val="4.54545454545454E-2"/>
          <c:w val="9.6753026839386996E-2"/>
          <c:h val="0.19906442376521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393">
          <a:noFill/>
        </a:ln>
      </c:spPr>
    </c:title>
    <c:autoTitleDeleted val="0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70516185476795E-2"/>
          <c:y val="0.110950131233596"/>
          <c:w val="0.77163301622226399"/>
          <c:h val="0.889049714373937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18E25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8A703B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2"/>
            <c:bubble3D val="0"/>
            <c:spPr>
              <a:solidFill>
                <a:srgbClr val="6E4B7D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Lbl>
              <c:idx val="0"/>
              <c:layout>
                <c:manualLayout>
                  <c:x val="0.21135361986001699"/>
                  <c:y val="-0.139841863517059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321139545056899"/>
                  <c:y val="9.088254593175849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5071084864391905E-2"/>
                  <c:y val="-0.1122601706036750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Met RGT Criteria</c:v>
                </c:pt>
                <c:pt idx="1">
                  <c:v>Did Not Meet RGT Criteria</c:v>
                </c:pt>
                <c:pt idx="2">
                  <c:v>Unclassified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0.85</c:v>
                </c:pt>
                <c:pt idx="1">
                  <c:v>0.11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"/>
          <c:w val="0.77225475721784798"/>
          <c:h val="0.26513910761154902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zero"/>
    <c:showDLblsOverMax val="0"/>
  </c:chart>
  <c:spPr>
    <a:solidFill>
      <a:srgbClr val="E6EBF2"/>
    </a:solidFill>
    <a:ln w="12700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n-lt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09516821760916"/>
          <c:w val="0.87636482939632498"/>
          <c:h val="0.76025125268432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</c:v>
                </c:pt>
                <c:pt idx="1">
                  <c:v>76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78</c:v>
                </c:pt>
                <c:pt idx="1">
                  <c:v>42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749348528"/>
        <c:axId val="749344048"/>
      </c:barChart>
      <c:catAx>
        <c:axId val="74934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493440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493440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671406365466397E-3"/>
              <c:y val="0.143028155571463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493485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6254746069362698"/>
          <c:y val="0"/>
          <c:w val="0.624374665545447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3686732397927505E-2"/>
          <c:w val="0.86989233748693995"/>
          <c:h val="0.72456598073449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</c:v>
                </c:pt>
                <c:pt idx="1">
                  <c:v>78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60</c:v>
                </c:pt>
                <c:pt idx="1">
                  <c:v>26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749340688"/>
        <c:axId val="749343488"/>
      </c:barChart>
      <c:catAx>
        <c:axId val="749340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Metavir</a:t>
                </a:r>
                <a:r>
                  <a:rPr lang="en-US" dirty="0" smtClean="0"/>
                  <a:t> Fibrosis Score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206342532426203"/>
              <c:y val="0.91030303030302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493434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49343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477585824160001E-3"/>
              <c:y val="0.1248161961148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4934068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2039579007847901"/>
          <c:y val="2.6532807633231998E-3"/>
          <c:w val="0.66159149402441197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27959126468399"/>
          <c:y val="0.11237873043647301"/>
          <c:w val="0.865037968554902"/>
          <c:h val="0.77085705632949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34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4447248"/>
        <c:axId val="754442768"/>
      </c:barChart>
      <c:catAx>
        <c:axId val="75444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544427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54442768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7033865912391996E-3"/>
              <c:y val="0.256787936230193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4447248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711056748974298"/>
          <c:y val="1.8181928647807901E-2"/>
          <c:w val="0.611429681726677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4691015185601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Simeprevir + PEG + RBV </c:v>
                </c:pt>
                <c:pt idx="1">
                  <c:v>PEG + RBV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81.3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4438848"/>
        <c:axId val="754446688"/>
      </c:barChart>
      <c:catAx>
        <c:axId val="75443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7544466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544466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2218472690913594E-3"/>
              <c:y val="0.1190588676415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44388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0.73585</cdr:x>
      <cdr:y>0.11891</cdr:y>
    </cdr:from>
    <cdr:to>
      <cdr:x>0.8434</cdr:x>
      <cdr:y>0.17126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5943600" y="512245"/>
          <a:ext cx="868693" cy="22552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>
            <a:alpha val="5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P &lt; 0.001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0.26415</cdr:x>
      <cdr:y>0.11891</cdr:y>
    </cdr:from>
    <cdr:to>
      <cdr:x>0.3717</cdr:x>
      <cdr:y>0.17126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2133593" y="512245"/>
          <a:ext cx="868693" cy="22552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>
            <a:alpha val="5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P &lt; 0.001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62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3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4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2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3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52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3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11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1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6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39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5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49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51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3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7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69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4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55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01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99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51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6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9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992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2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9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597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46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912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7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2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611943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  <p:sldLayoutId id="2147483699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Simeprevir</a:t>
            </a:r>
            <a:r>
              <a:rPr lang="en-US" dirty="0" smtClean="0"/>
              <a:t> (</a:t>
            </a:r>
            <a:r>
              <a:rPr lang="en-US" i="1" dirty="0" err="1" smtClean="0"/>
              <a:t>Olysio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David Spach, MD &amp; H. Nina Kim, MD</a:t>
            </a:r>
            <a:br>
              <a:rPr lang="en-US" dirty="0"/>
            </a:br>
            <a:r>
              <a:rPr lang="en-US" dirty="0">
                <a:cs typeface="Arial"/>
              </a:rPr>
              <a:t>Last Updated: </a:t>
            </a:r>
            <a:r>
              <a:rPr lang="en-US" smtClean="0">
                <a:cs typeface="Arial"/>
              </a:rPr>
              <a:t>July 14, </a:t>
            </a:r>
            <a:r>
              <a:rPr lang="en-US" dirty="0" smtClean="0">
                <a:cs typeface="Arial"/>
              </a:rPr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Simeprevir</a:t>
            </a:r>
            <a:r>
              <a:rPr lang="en-US" sz="2400" dirty="0" smtClean="0"/>
              <a:t> + PEG + RBV in Treatment-Naïve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QUEST-1 Trial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Jacobson </a:t>
            </a:r>
            <a:r>
              <a:rPr lang="en-US" sz="1400" dirty="0" smtClean="0"/>
              <a:t>IM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 </a:t>
            </a:r>
            <a:r>
              <a:rPr lang="en-US" sz="1400" dirty="0" smtClean="0">
                <a:latin typeface="Arial" pitchFamily="22" charset="0"/>
              </a:rPr>
              <a:t>Lancet. 2014;384:403-13.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12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for Treatment-Naïve HCV GT1 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QUEST-1 Trial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12935"/>
              </p:ext>
            </p:extLst>
          </p:nvPr>
        </p:nvGraphicFramePr>
        <p:xfrm>
          <a:off x="577173" y="1402440"/>
          <a:ext cx="7924800" cy="4900966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924800"/>
              </a:tblGrid>
              <a:tr h="3813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QUEST-1 Trial: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88898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31220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Randomized,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double-blind, placebo-controlled, phase 3 trial with simeprevir + PEG + RBV versus PEG + RBV in treatment-naïve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Multicenter at 71 sites in 13 countries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Treatment-naïve, chronic HCV monoinfection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HCV Genotype 1 (1a or 1b)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Patient Characteristics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N = 394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HCV Genotype: 1a (56%); 1b (44%)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IL28B Genotype: 71% non-CC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Age: median age 48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Sex: 56% male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Race: 89% white, 8% black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Liver disease: F3 = 18%; F4 = 12%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Primary end-points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Efficacy (SVR12) and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918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0820" y="4261105"/>
            <a:ext cx="81065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167620" y="4114800"/>
            <a:ext cx="152139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2167620" y="2980796"/>
            <a:ext cx="1524000" cy="769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+ 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0820" y="3124200"/>
            <a:ext cx="9295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264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QUEST-1 Trial: Design</a:t>
            </a:r>
            <a:endParaRPr lang="en-US" sz="24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691620" y="2980796"/>
            <a:ext cx="1524000" cy="769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218795" y="3368845"/>
            <a:ext cx="3051048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691628" y="4114800"/>
            <a:ext cx="458417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6807" y="2110920"/>
            <a:ext cx="2991565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Response-Guided Therapy</a:t>
            </a:r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Patients with HCV RNA &lt;25 IU/ml at week 4 and &lt;15 IU/ml at week 12 completed treatment after 24 weeks.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129" y="22098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Randomized 2:1; stratified on IL28B and HCV1 subtype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-12330" y="5105400"/>
            <a:ext cx="9180577" cy="1051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400" b="1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 (PEG): 180 mcg/week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weight-based (in 2 divided doses): 1000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if &lt; 75 kg or 1200 mg/day if ≥ 75kg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6113" y="1313696"/>
            <a:ext cx="9162291" cy="515104"/>
            <a:chOff x="-6113" y="1313696"/>
            <a:chExt cx="9162291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3990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9824" y="1381418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8146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-6113" y="18013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152729" y="17221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291524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41766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69968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99782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4166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522368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751204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645750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255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QUEST-1 Trial</a:t>
            </a:r>
            <a:r>
              <a:rPr lang="en-US" sz="2400" dirty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QUEST-1: Proportion of Patients with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780380"/>
              </p:ext>
            </p:extLst>
          </p:nvPr>
        </p:nvGraphicFramePr>
        <p:xfrm>
          <a:off x="646210" y="1905000"/>
          <a:ext cx="804059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11337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44005" y="2133600"/>
            <a:ext cx="1313175" cy="362706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 &lt; 0.0001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186311" y="5111506"/>
            <a:ext cx="13655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65/130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2889" y="5111506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210/264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06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755198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by HCV </a:t>
            </a:r>
            <a:r>
              <a:rPr lang="en-US" smtClean="0"/>
              <a:t>Genotype 1 Subtype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9594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4466" y="4967513"/>
            <a:ext cx="94262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105/147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96751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36/74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9111" y="496751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105/117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496751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29/56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44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13194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QUEST 2: SVR12 for HCV 1a </a:t>
            </a:r>
            <a:r>
              <a:rPr lang="en-US" dirty="0"/>
              <a:t>by Baseline Q80K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9594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4466" y="4800600"/>
            <a:ext cx="94262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31/60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800600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6/30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9111" y="48006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73/86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9340" y="4800600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19/43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41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QUEST-1 Trial: 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SVR12 Response in </a:t>
            </a:r>
            <a:r>
              <a:rPr lang="en-US" sz="1800" dirty="0" err="1" smtClean="0"/>
              <a:t>Simeprevir</a:t>
            </a:r>
            <a:r>
              <a:rPr lang="en-US" sz="1800" dirty="0" smtClean="0"/>
              <a:t> Arm Based on Achievement of RGT Criteria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043629"/>
              </p:ext>
            </p:extLst>
          </p:nvPr>
        </p:nvGraphicFramePr>
        <p:xfrm>
          <a:off x="4343400" y="2387600"/>
          <a:ext cx="4648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901420"/>
            <a:ext cx="9143999" cy="45720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RGT= response-guided therapy: i</a:t>
            </a:r>
            <a:r>
              <a:rPr lang="en-US" sz="1200" dirty="0" smtClean="0">
                <a:latin typeface="Arial"/>
                <a:cs typeface="Arial"/>
              </a:rPr>
              <a:t>n </a:t>
            </a:r>
            <a:r>
              <a:rPr lang="en-US" sz="1200" dirty="0" err="1">
                <a:latin typeface="Arial"/>
                <a:cs typeface="Arial"/>
              </a:rPr>
              <a:t>simeprevir</a:t>
            </a:r>
            <a:r>
              <a:rPr lang="en-US" sz="1200" dirty="0">
                <a:latin typeface="Arial"/>
                <a:cs typeface="Arial"/>
              </a:rPr>
              <a:t> study arm, patients with HCV RNA&lt;25 IU/ml at week 4 (undetectable or detectable) and &lt;25 IU/ml at week 12 (undetectable) stopped treatment after 24 </a:t>
            </a:r>
            <a:r>
              <a:rPr lang="en-US" sz="1200" dirty="0" smtClean="0">
                <a:latin typeface="Arial"/>
                <a:cs typeface="Arial"/>
              </a:rPr>
              <a:t>weeks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125657"/>
              </p:ext>
            </p:extLst>
          </p:nvPr>
        </p:nvGraphicFramePr>
        <p:xfrm>
          <a:off x="228600" y="2463800"/>
          <a:ext cx="3657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400"/>
            <a:ext cx="4114800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SVR12 Based on Meeting RGT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77" y="1930400"/>
            <a:ext cx="3895275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Patients (%) who Met RGT Criteria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0" y="3759200"/>
            <a:ext cx="762000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38236" y="511715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203/224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6063" y="511715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r>
              <a:rPr lang="en-US" sz="1400" dirty="0" smtClean="0">
                <a:solidFill>
                  <a:schemeClr val="bg1"/>
                </a:solidFill>
              </a:rPr>
              <a:t>/28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1038" y="5105400"/>
            <a:ext cx="9979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 = 264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4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473222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QUEST 1: SVR12 </a:t>
            </a:r>
            <a:r>
              <a:rPr lang="en-US" dirty="0" smtClean="0"/>
              <a:t>by Host </a:t>
            </a:r>
            <a:r>
              <a:rPr lang="en-US" i="1" dirty="0" smtClean="0"/>
              <a:t>IL28B</a:t>
            </a:r>
            <a:r>
              <a:rPr lang="en-US" dirty="0" smtClean="0"/>
              <a:t> Genotype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05001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72/77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</a:t>
            </a:r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9222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114/50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32/76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24/37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5200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4/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2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609948"/>
              </p:ext>
            </p:extLst>
          </p:nvPr>
        </p:nvGraphicFramePr>
        <p:xfrm>
          <a:off x="742950" y="1905000"/>
          <a:ext cx="7658100" cy="408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1: SVR12 by Liver Fibrosis (</a:t>
            </a:r>
            <a:r>
              <a:rPr lang="en-US" dirty="0" err="1" smtClean="0"/>
              <a:t>Metavir</a:t>
            </a:r>
            <a:r>
              <a:rPr lang="en-US" dirty="0" smtClean="0"/>
              <a:t> Score)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3222" y="4903761"/>
            <a:ext cx="87488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152/183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3755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54/90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3333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36/46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6</a:t>
            </a:r>
            <a:r>
              <a:rPr lang="en-US" sz="1400" dirty="0" smtClean="0">
                <a:solidFill>
                  <a:srgbClr val="FFFFFF"/>
                </a:solidFill>
              </a:rPr>
              <a:t>/23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2889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4645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39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759848"/>
              </p:ext>
            </p:extLst>
          </p:nvPr>
        </p:nvGraphicFramePr>
        <p:xfrm>
          <a:off x="569913" y="1828800"/>
          <a:ext cx="7848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5704897"/>
            <a:ext cx="9153144" cy="6583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Stopping rules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: (1) Stop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or placebo if HCV RNA&gt;1000 at week 4; (2) Stop all therapy if HCV RNA &lt; 2 log</a:t>
            </a:r>
            <a:r>
              <a:rPr lang="en-US" sz="1200" baseline="-25000" dirty="0" smtClean="0">
                <a:solidFill>
                  <a:srgbClr val="000000"/>
                </a:solidFill>
                <a:latin typeface="Arial" pitchFamily="22" charset="0"/>
              </a:rPr>
              <a:t>10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IU/mL reduction at week 12; (3) Stop all therapy if HCV RNA ≥25 IU/mL at week 24 or 36.</a:t>
            </a:r>
          </a:p>
          <a:p>
            <a:pPr defTabSz="935038">
              <a:spcBef>
                <a:spcPts val="12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On-treatment failure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: Detectable HCV RNA at end of treatment.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On-Treatment Failure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Relapse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099580" y="5029200"/>
            <a:ext cx="1143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5760" y="5029200"/>
            <a:ext cx="1143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4/130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5900" y="5029200"/>
            <a:ext cx="1143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21/234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4380" y="5029200"/>
            <a:ext cx="1143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18/84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Simeprevir</a:t>
            </a:r>
            <a:r>
              <a:rPr lang="en-US" dirty="0"/>
              <a:t> (</a:t>
            </a:r>
            <a:r>
              <a:rPr lang="en-US" i="1" dirty="0" err="1"/>
              <a:t>Olysio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342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Emergent </a:t>
            </a:r>
            <a:r>
              <a:rPr lang="en-US" dirty="0"/>
              <a:t>Protease Resistance </a:t>
            </a:r>
            <a:r>
              <a:rPr lang="en-US" dirty="0" smtClean="0"/>
              <a:t>in Patients who Failed to Achieve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87291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Among simeprevir-treated patients who failed to achieve </a:t>
            </a:r>
            <a:r>
              <a:rPr lang="en-US" sz="2000" dirty="0" smtClean="0">
                <a:latin typeface="Arial"/>
                <a:cs typeface="Arial"/>
              </a:rPr>
              <a:t>SVR12, emergent </a:t>
            </a:r>
            <a:r>
              <a:rPr lang="en-US" sz="2000" dirty="0">
                <a:latin typeface="Arial"/>
                <a:cs typeface="Arial"/>
              </a:rPr>
              <a:t>mutations </a:t>
            </a:r>
            <a:r>
              <a:rPr lang="en-US" sz="2000" dirty="0" smtClean="0">
                <a:latin typeface="Arial"/>
                <a:cs typeface="Arial"/>
              </a:rPr>
              <a:t>in NS3 protease domain detected </a:t>
            </a:r>
            <a:r>
              <a:rPr lang="en-US" sz="2000" dirty="0">
                <a:latin typeface="Arial"/>
                <a:cs typeface="Arial"/>
              </a:rPr>
              <a:t>in 35 (92%) of 38 </a:t>
            </a:r>
            <a:endParaRPr lang="en-US" sz="2000" dirty="0" smtClean="0">
              <a:latin typeface="Arial"/>
              <a:cs typeface="Arial"/>
            </a:endParaRP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1A: Most common mutation = R155K alone or in combination with mutations at codons 80 and/or 168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1B: Most common mutation = D168V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248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QUEST-</a:t>
            </a:r>
            <a:r>
              <a:rPr lang="en-US" sz="2400" dirty="0" smtClean="0"/>
              <a:t>1 </a:t>
            </a:r>
            <a:r>
              <a:rPr lang="en-US" sz="2400" dirty="0"/>
              <a:t>Trial</a:t>
            </a:r>
            <a:r>
              <a:rPr lang="en-US" sz="2400" dirty="0" smtClean="0"/>
              <a:t>: Adverse Effects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9084208"/>
              </p:ext>
            </p:extLst>
          </p:nvPr>
        </p:nvGraphicFramePr>
        <p:xfrm>
          <a:off x="323850" y="1447800"/>
          <a:ext cx="8515350" cy="4766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350"/>
                <a:gridCol w="2819400"/>
                <a:gridCol w="2514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QUEST</a:t>
                      </a:r>
                      <a:r>
                        <a:rPr lang="en-US" sz="1600" baseline="0" dirty="0" smtClean="0"/>
                        <a:t> 1: </a:t>
                      </a:r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Simeprevir</a:t>
                      </a:r>
                      <a:r>
                        <a:rPr lang="en-US" sz="1600" dirty="0" smtClean="0"/>
                        <a:t> + PEG</a:t>
                      </a:r>
                      <a:r>
                        <a:rPr lang="en-US" sz="1600" baseline="0" dirty="0" smtClean="0"/>
                        <a:t> + </a:t>
                      </a:r>
                      <a:r>
                        <a:rPr lang="en-US" sz="1600" dirty="0" smtClean="0"/>
                        <a:t>RBV</a:t>
                      </a:r>
                      <a:r>
                        <a:rPr lang="en-US" sz="1600" b="0" dirty="0" smtClean="0"/>
                        <a:t/>
                      </a:r>
                      <a:br>
                        <a:rPr lang="en-US" sz="1600" b="0" dirty="0" smtClean="0"/>
                      </a:br>
                      <a:r>
                        <a:rPr lang="en-US" sz="1400" b="0" dirty="0" smtClean="0"/>
                        <a:t>(n=264)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Placebo</a:t>
                      </a:r>
                      <a:r>
                        <a:rPr lang="en-US" sz="1600" baseline="0" dirty="0" smtClean="0"/>
                        <a:t> + PEG + </a:t>
                      </a:r>
                      <a:r>
                        <a:rPr lang="en-US" sz="1600" dirty="0" smtClean="0"/>
                        <a:t>RBV</a:t>
                      </a:r>
                      <a:r>
                        <a:rPr lang="en-US" sz="1600" b="0" dirty="0" smtClean="0"/>
                        <a:t> </a:t>
                      </a:r>
                      <a:br>
                        <a:rPr lang="en-US" sz="1600" b="0" dirty="0" smtClean="0"/>
                      </a:br>
                      <a:r>
                        <a:rPr lang="en-US" sz="1400" b="0" dirty="0" smtClean="0"/>
                        <a:t>(n=130)</a:t>
                      </a:r>
                      <a:endParaRPr lang="en-US" sz="14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(due to adverse event)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3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Grade 4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5%</a:t>
                      </a:r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Pruritus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Rash </a:t>
                      </a:r>
                      <a:r>
                        <a:rPr lang="en-US" sz="1200" dirty="0" smtClean="0"/>
                        <a:t>(any type)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Anemia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Photosensitivity condition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&lt;1%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Neutropenia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Bilirubin increase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103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29216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once daily with peginterferon alfa 2a and ribavirin shortens therapy in treatment-naive patients with HCV genotype 1 infection without worsening the adverse event profiles associated with peginterferon alfa 2a plus ribavirin.”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8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Simeprevir</a:t>
            </a:r>
            <a:r>
              <a:rPr lang="en-US" sz="2400" dirty="0" smtClean="0"/>
              <a:t> + PEG + RBV in Treatment-Naïve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QUEST-2 Trial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Manns</a:t>
            </a:r>
            <a:r>
              <a:rPr lang="en-US" sz="1400" dirty="0"/>
              <a:t> M</a:t>
            </a:r>
            <a:r>
              <a:rPr lang="en-US" sz="1400" dirty="0">
                <a:latin typeface="Arial" pitchFamily="22" charset="0"/>
              </a:rPr>
              <a:t>, et al.  </a:t>
            </a:r>
            <a:r>
              <a:rPr lang="en-US" sz="1400" dirty="0" smtClean="0">
                <a:latin typeface="Arial" pitchFamily="22" charset="0"/>
              </a:rPr>
              <a:t>Lancet. 2014;384:414-26.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66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QUEST</a:t>
            </a:r>
            <a:r>
              <a:rPr lang="en-US" sz="2400" dirty="0" smtClean="0"/>
              <a:t>-2 Trial: Background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4588"/>
              </p:ext>
            </p:extLst>
          </p:nvPr>
        </p:nvGraphicFramePr>
        <p:xfrm>
          <a:off x="722313" y="1524000"/>
          <a:ext cx="7696200" cy="46482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696200"/>
              </a:tblGrid>
              <a:tr h="3813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QUEST-2 Trial: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2668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Randomized,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double-blind, placebo-controlled, phase 3 trial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simeprevir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PEG + RBV versus PEG + RBV in HCV GT1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Multicenter at 76 sites in 14 countries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Treatment-naïve, chronic HCV monoinfection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HCV Genotypes 1a or 1b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Patient Characteristics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N = 391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HCV Subtype: 1a (41%); 1b (58%); other (&lt;1%)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IL28B Genotype: 30% CC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Age and Sex: median age 46; 55% male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Race: 92% white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Liver disease: 14% with F3; 6% with F4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Primary end-points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Efficacy (SVR12) and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976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6082" y="319525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454727" y="3048953"/>
            <a:ext cx="1828800" cy="68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PEG 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441112" y="2209800"/>
            <a:ext cx="1828800" cy="686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+ 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6081" y="2383684"/>
            <a:ext cx="838201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Design</a:t>
            </a:r>
            <a:endParaRPr lang="en-US" sz="24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276600" y="2209800"/>
            <a:ext cx="1828800" cy="686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113401" y="2552129"/>
            <a:ext cx="3649599" cy="344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276600" y="3048953"/>
            <a:ext cx="5486400" cy="68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-12330" y="5355341"/>
            <a:ext cx="9180577" cy="10058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150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 (PEG): 180 mcg/week OR Peginterferon alfa-2b: 1.5 mcg/kg/week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1000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-12330" y="4137353"/>
            <a:ext cx="9180577" cy="1216147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indent="-182880"/>
            <a:r>
              <a:rPr lang="en-US" sz="1400" b="1" u="sng" dirty="0">
                <a:latin typeface="Arial"/>
                <a:cs typeface="Arial"/>
              </a:rPr>
              <a:t>Study Notes</a:t>
            </a:r>
            <a:endParaRPr lang="en-US" sz="1400" u="sng" dirty="0">
              <a:latin typeface="Arial"/>
              <a:cs typeface="Arial"/>
            </a:endParaRP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Randomized 2:1, stratified on IL28B and HCV subtype</a:t>
            </a: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63% in each arm randomized to receive PEG alfa-2a </a:t>
            </a:r>
            <a:r>
              <a:rPr lang="en-US" sz="1400" dirty="0" smtClean="0">
                <a:latin typeface="Arial"/>
                <a:cs typeface="Arial"/>
              </a:rPr>
              <a:t>or PEG alfa</a:t>
            </a:r>
            <a:r>
              <a:rPr lang="en-US" sz="1400" dirty="0">
                <a:latin typeface="Arial"/>
                <a:cs typeface="Arial"/>
              </a:rPr>
              <a:t>-2b; remainder assigned PEG alfa-2a</a:t>
            </a: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Response-guided therapy (RGT): In simeprevir study arm, patients with HCV RNA&lt;25 IU/ml at week 4 (undetectable or detectable) and &lt;25 IU/ml at week 12 (undetectable) stopped treatment after 24 weeks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6113" y="1313696"/>
            <a:ext cx="9162291" cy="515104"/>
            <a:chOff x="-6113" y="1313696"/>
            <a:chExt cx="9162291" cy="515104"/>
          </a:xfrm>
        </p:grpSpPr>
        <p:sp>
          <p:nvSpPr>
            <p:cNvPr id="24" name="Rectangle 23"/>
            <p:cNvSpPr/>
            <p:nvPr/>
          </p:nvSpPr>
          <p:spPr>
            <a:xfrm>
              <a:off x="-6113" y="13990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920" y="1381418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7384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-6113" y="18013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445101" y="17221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75741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99448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27650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46370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3960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512162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95309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665938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97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2: Proportion of Patients with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282266"/>
              </p:ext>
            </p:extLst>
          </p:nvPr>
        </p:nvGraphicFramePr>
        <p:xfrm>
          <a:off x="571500" y="1828800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332060" y="2065560"/>
            <a:ext cx="1530435" cy="316985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&lt; 0.0001</a:t>
            </a:r>
            <a:endParaRPr lang="en-US" sz="1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1" y="6049946"/>
            <a:ext cx="9162288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3320" y="5181600"/>
            <a:ext cx="13655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67/134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9960" y="51816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209/257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37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QUEST 2: SVR12 by HCV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2 </a:t>
            </a:r>
            <a:r>
              <a:rPr lang="en-US" sz="2400" dirty="0" smtClean="0"/>
              <a:t>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1" y="6088046"/>
            <a:ext cx="9153144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153" y="4970857"/>
            <a:ext cx="94262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86/107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687" y="4970857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6/57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6798" y="4970857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123/150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5687" y="4970857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41/47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532746"/>
              </p:ext>
            </p:extLst>
          </p:nvPr>
        </p:nvGraphicFramePr>
        <p:xfrm>
          <a:off x="533400" y="1790700"/>
          <a:ext cx="8077200" cy="430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246689" y="2274662"/>
            <a:ext cx="1051537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2735551" y="2274662"/>
            <a:ext cx="1051537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2209800" y="5040540"/>
            <a:ext cx="9601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86/107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5040540"/>
            <a:ext cx="9601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6/57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92320" y="5040540"/>
            <a:ext cx="9601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123/150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2920" y="5040540"/>
            <a:ext cx="9601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41/</a:t>
            </a:r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36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QUEST 2: SVR12 for HCV 1a </a:t>
            </a:r>
            <a:r>
              <a:rPr lang="en-US" dirty="0" smtClean="0"/>
              <a:t>by Baseline Q80K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2 </a:t>
            </a:r>
            <a:r>
              <a:rPr lang="en-US" sz="2400" dirty="0" smtClean="0"/>
              <a:t>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1" y="6088046"/>
            <a:ext cx="9153144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42606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2294466" y="4800600"/>
            <a:ext cx="94262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18/24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4800600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9111" y="48006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65/79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69340" y="4800600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17/40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5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QUEST 2: SVR12 Response in Simeprevir Arm Based on RGT Criteria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609820"/>
              </p:ext>
            </p:extLst>
          </p:nvPr>
        </p:nvGraphicFramePr>
        <p:xfrm>
          <a:off x="4343400" y="2387600"/>
          <a:ext cx="4648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867400"/>
            <a:ext cx="9143999" cy="45720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RGT= response-guided therapy: i</a:t>
            </a:r>
            <a:r>
              <a:rPr lang="en-US" sz="1200" dirty="0" smtClean="0">
                <a:latin typeface="Arial"/>
                <a:cs typeface="Arial"/>
              </a:rPr>
              <a:t>n </a:t>
            </a:r>
            <a:r>
              <a:rPr lang="en-US" sz="1200" dirty="0" err="1">
                <a:latin typeface="Arial"/>
                <a:cs typeface="Arial"/>
              </a:rPr>
              <a:t>simeprevir</a:t>
            </a:r>
            <a:r>
              <a:rPr lang="en-US" sz="1200" dirty="0">
                <a:latin typeface="Arial"/>
                <a:cs typeface="Arial"/>
              </a:rPr>
              <a:t> study arm, patients with HCV RNA&lt;25 IU/ml at week 4 (undetectable or detectable) and &lt;25 IU/ml at week 12 (undetectable) stopped treatment after 24 </a:t>
            </a:r>
            <a:r>
              <a:rPr lang="en-US" sz="1200" dirty="0" smtClean="0">
                <a:latin typeface="Arial"/>
                <a:cs typeface="Arial"/>
              </a:rPr>
              <a:t>weeks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1930400"/>
            <a:ext cx="3962400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SVR 12 Based on Meeting RGT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77" y="1930400"/>
            <a:ext cx="3895275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Patients (%) who Met RGT Criteria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0" y="3759200"/>
            <a:ext cx="762000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399" y="4980532"/>
            <a:ext cx="87912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202/235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0" y="4980532"/>
            <a:ext cx="87912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/16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17443"/>
              </p:ext>
            </p:extLst>
          </p:nvPr>
        </p:nvGraphicFramePr>
        <p:xfrm>
          <a:off x="228600" y="2463800"/>
          <a:ext cx="3657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3810000" y="3759200"/>
            <a:ext cx="762000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31038" y="5105400"/>
            <a:ext cx="9979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 = 257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2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(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Olysio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8515350" cy="480060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1600"/>
              </a:spcBef>
            </a:pPr>
            <a:r>
              <a:rPr lang="en-US" sz="1800" b="1" dirty="0"/>
              <a:t>Approval Status</a:t>
            </a:r>
            <a:r>
              <a:rPr lang="en-US" sz="1800" dirty="0"/>
              <a:t>: FDA approved December 6, 2013</a:t>
            </a:r>
          </a:p>
          <a:p>
            <a:pPr>
              <a:lnSpc>
                <a:spcPts val="2000"/>
              </a:lnSpc>
              <a:spcBef>
                <a:spcPts val="1600"/>
              </a:spcBef>
            </a:pPr>
            <a:r>
              <a:rPr lang="en-US" sz="1800" b="1" dirty="0"/>
              <a:t>Indication for HCV </a:t>
            </a:r>
            <a:r>
              <a:rPr lang="en-US" sz="1800" b="1" dirty="0" smtClean="0"/>
              <a:t>Monoinfection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GT </a:t>
            </a:r>
            <a:r>
              <a:rPr lang="en-US" sz="1800" dirty="0" smtClean="0"/>
              <a:t>1: Simeprevir </a:t>
            </a:r>
            <a:r>
              <a:rPr lang="en-US" sz="1800" dirty="0"/>
              <a:t>(12 weeks</a:t>
            </a:r>
            <a:r>
              <a:rPr lang="en-US" sz="1800" dirty="0" smtClean="0"/>
              <a:t>) + </a:t>
            </a:r>
            <a:r>
              <a:rPr lang="en-US" sz="1800" dirty="0"/>
              <a:t>peginterferon + ribavirin </a:t>
            </a:r>
            <a:r>
              <a:rPr lang="en-US" sz="1800" dirty="0" smtClean="0"/>
              <a:t>(12 or 36 weeks)</a:t>
            </a:r>
            <a:br>
              <a:rPr lang="en-US" sz="1800" dirty="0" smtClean="0"/>
            </a:br>
            <a:r>
              <a:rPr lang="en-US" sz="1800" dirty="0" smtClean="0"/>
              <a:t>- Poor response </a:t>
            </a:r>
            <a:r>
              <a:rPr lang="en-US" sz="1800" dirty="0"/>
              <a:t>to Simeprevir </a:t>
            </a:r>
            <a:r>
              <a:rPr lang="en-US" sz="1800" dirty="0" smtClean="0"/>
              <a:t>+ </a:t>
            </a:r>
            <a:r>
              <a:rPr lang="en-US" sz="1800" dirty="0" err="1" smtClean="0"/>
              <a:t>Peginteferon</a:t>
            </a:r>
            <a:r>
              <a:rPr lang="en-US" sz="1800" dirty="0" smtClean="0"/>
              <a:t> </a:t>
            </a:r>
            <a:r>
              <a:rPr lang="en-US" sz="1800" dirty="0"/>
              <a:t>+ </a:t>
            </a:r>
            <a:r>
              <a:rPr lang="en-US" sz="1800" dirty="0" smtClean="0"/>
              <a:t>Ribavirin </a:t>
            </a:r>
            <a:br>
              <a:rPr lang="en-US" sz="1800" dirty="0" smtClean="0"/>
            </a:br>
            <a:r>
              <a:rPr lang="en-US" sz="1800" dirty="0" smtClean="0"/>
              <a:t>  with GT1a and </a:t>
            </a:r>
            <a:r>
              <a:rPr lang="en-US" sz="1800" dirty="0"/>
              <a:t>NS3 Q80K polymorphism at baseline </a:t>
            </a:r>
            <a:endParaRPr lang="en-US" sz="1800" dirty="0" smtClean="0"/>
          </a:p>
          <a:p>
            <a:pPr>
              <a:lnSpc>
                <a:spcPts val="2000"/>
              </a:lnSpc>
              <a:spcBef>
                <a:spcPts val="1600"/>
              </a:spcBef>
            </a:pPr>
            <a:r>
              <a:rPr lang="en-US" sz="1800" b="1" dirty="0" smtClean="0"/>
              <a:t>Class &amp; Mechanism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NS3/4A protease inhibitor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/>
              <a:t>A</a:t>
            </a:r>
            <a:r>
              <a:rPr lang="en-US" sz="1800" dirty="0" smtClean="0"/>
              <a:t>ctivity against GT 1,2,4,5,6 (strongest activity against GT 1a, 1b)</a:t>
            </a:r>
          </a:p>
          <a:p>
            <a:pPr>
              <a:lnSpc>
                <a:spcPts val="2000"/>
              </a:lnSpc>
              <a:spcBef>
                <a:spcPts val="1600"/>
              </a:spcBef>
            </a:pPr>
            <a:r>
              <a:rPr lang="en-US" sz="1800" b="1" dirty="0" smtClean="0"/>
              <a:t>Simeprevir Dosing</a:t>
            </a:r>
            <a:br>
              <a:rPr lang="en-US" sz="1800" b="1" dirty="0" smtClean="0"/>
            </a:br>
            <a:r>
              <a:rPr lang="en-US" sz="1800" dirty="0" smtClean="0"/>
              <a:t>- 150 mg PO once daily</a:t>
            </a:r>
            <a:r>
              <a:rPr lang="en-US" sz="1800" dirty="0"/>
              <a:t> </a:t>
            </a:r>
            <a:r>
              <a:rPr lang="en-US" sz="1800" dirty="0" smtClean="0"/>
              <a:t>with food</a:t>
            </a:r>
            <a:br>
              <a:rPr lang="en-US" sz="1800" dirty="0" smtClean="0"/>
            </a:br>
            <a:r>
              <a:rPr lang="en-US" sz="1800" dirty="0" smtClean="0"/>
              <a:t>- In combination with peginterferon + ribavirin (triple therapy)</a:t>
            </a:r>
          </a:p>
          <a:p>
            <a:pPr>
              <a:lnSpc>
                <a:spcPts val="2000"/>
              </a:lnSpc>
              <a:spcBef>
                <a:spcPts val="1600"/>
              </a:spcBef>
            </a:pPr>
            <a:r>
              <a:rPr lang="en-US" sz="1800" b="1" dirty="0" smtClean="0"/>
              <a:t>Adverse Effects (AE) </a:t>
            </a:r>
            <a:r>
              <a:rPr lang="en-US" sz="1800" b="1" dirty="0"/>
              <a:t>a</a:t>
            </a:r>
            <a:r>
              <a:rPr lang="en-US" sz="1800" b="1" dirty="0" smtClean="0"/>
              <a:t>ttributable to Simeprevir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Rash (including a photosensitivity reaction), pruritus, and nausea</a:t>
            </a:r>
          </a:p>
          <a:p>
            <a:pPr>
              <a:lnSpc>
                <a:spcPts val="2000"/>
              </a:lnSpc>
              <a:spcBef>
                <a:spcPts val="1600"/>
              </a:spcBef>
            </a:pPr>
            <a:r>
              <a:rPr lang="en-US" sz="1800" b="1" dirty="0" smtClean="0"/>
              <a:t>Wholesaler </a:t>
            </a:r>
            <a:r>
              <a:rPr lang="en-US" sz="1800" b="1" dirty="0"/>
              <a:t>Acquisition Cost in United States</a:t>
            </a:r>
            <a:br>
              <a:rPr lang="en-US" sz="1800" b="1" dirty="0"/>
            </a:br>
            <a:r>
              <a:rPr lang="en-US" sz="1800" dirty="0"/>
              <a:t>- </a:t>
            </a:r>
            <a:r>
              <a:rPr lang="en-US" sz="1800" dirty="0" smtClean="0"/>
              <a:t>28 </a:t>
            </a:r>
            <a:r>
              <a:rPr lang="en-US" sz="1800" dirty="0"/>
              <a:t>tablet bottle = $</a:t>
            </a:r>
            <a:r>
              <a:rPr lang="en-US" sz="1800" dirty="0" smtClean="0"/>
              <a:t>22,120</a:t>
            </a:r>
            <a:r>
              <a:rPr lang="en-US" sz="1800" dirty="0"/>
              <a:t>; estimated 12-</a:t>
            </a:r>
            <a:r>
              <a:rPr lang="en-US" sz="1800" dirty="0" smtClean="0"/>
              <a:t>week </a:t>
            </a:r>
            <a:r>
              <a:rPr lang="en-US" sz="1800" dirty="0"/>
              <a:t>cost = </a:t>
            </a:r>
            <a:r>
              <a:rPr lang="en-US" sz="1800" dirty="0" smtClean="0"/>
              <a:t>$66,360</a:t>
            </a:r>
            <a:endParaRPr lang="en-US" sz="1800" dirty="0"/>
          </a:p>
          <a:p>
            <a:pPr>
              <a:lnSpc>
                <a:spcPts val="2000"/>
              </a:lnSpc>
              <a:spcBef>
                <a:spcPts val="1600"/>
              </a:spcBef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0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34961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2: SVR12 by Host </a:t>
            </a:r>
            <a:r>
              <a:rPr lang="en-US" i="1" dirty="0" smtClean="0"/>
              <a:t>IL28B</a:t>
            </a:r>
            <a:r>
              <a:rPr lang="en-US" dirty="0" smtClean="0"/>
              <a:t> Genotype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9682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34/42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7595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72/</a:t>
            </a:r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1795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29/71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7394" y="5000032"/>
            <a:ext cx="93745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114/142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/21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3113" y="5000032"/>
            <a:ext cx="7855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23/40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00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796987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2: SVR12 by Liver Fibrosis (</a:t>
            </a:r>
            <a:r>
              <a:rPr lang="en-US" dirty="0" err="1" smtClean="0"/>
              <a:t>Metavir</a:t>
            </a:r>
            <a:r>
              <a:rPr lang="en-US" dirty="0" smtClean="0"/>
              <a:t> Score)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947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964" y="5128916"/>
            <a:ext cx="83846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165/195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2053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52/102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4527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24/36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512891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9</a:t>
            </a:r>
            <a:r>
              <a:rPr lang="en-US" sz="1400" dirty="0" smtClean="0">
                <a:solidFill>
                  <a:srgbClr val="FFFFFF"/>
                </a:solidFill>
              </a:rPr>
              <a:t>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37245" y="2353334"/>
            <a:ext cx="987561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6857999" y="2353334"/>
            <a:ext cx="987561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2232479" y="2353334"/>
            <a:ext cx="987561" cy="22552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 &lt; 0.0001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0704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541404"/>
              </p:ext>
            </p:extLst>
          </p:nvPr>
        </p:nvGraphicFramePr>
        <p:xfrm>
          <a:off x="698500" y="1803400"/>
          <a:ext cx="7683500" cy="404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by Type of </a:t>
            </a:r>
            <a:r>
              <a:rPr lang="en-US" dirty="0" err="1" smtClean="0"/>
              <a:t>Peginterferon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2 </a:t>
            </a:r>
            <a:r>
              <a:rPr lang="en-US" sz="2400" dirty="0" smtClean="0"/>
              <a:t>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5867400"/>
            <a:ext cx="9143999" cy="457529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latin typeface="Arial"/>
                <a:cs typeface="Arial"/>
              </a:rPr>
              <a:t>Type of PEG: 63</a:t>
            </a:r>
            <a:r>
              <a:rPr lang="en-US" sz="1200" dirty="0">
                <a:latin typeface="Arial"/>
                <a:cs typeface="Arial"/>
              </a:rPr>
              <a:t>% </a:t>
            </a:r>
            <a:r>
              <a:rPr lang="en-US" sz="1200" dirty="0" smtClean="0">
                <a:latin typeface="Arial"/>
                <a:cs typeface="Arial"/>
              </a:rPr>
              <a:t>of patients randomized </a:t>
            </a:r>
            <a:r>
              <a:rPr lang="en-US" sz="1200" dirty="0">
                <a:latin typeface="Arial"/>
                <a:cs typeface="Arial"/>
              </a:rPr>
              <a:t>to receive </a:t>
            </a:r>
            <a:r>
              <a:rPr lang="en-US" sz="1200" dirty="0" smtClean="0">
                <a:latin typeface="Arial"/>
                <a:cs typeface="Arial"/>
              </a:rPr>
              <a:t>PEG </a:t>
            </a:r>
            <a:r>
              <a:rPr lang="en-US" sz="1200" dirty="0">
                <a:latin typeface="Arial"/>
                <a:cs typeface="Arial"/>
              </a:rPr>
              <a:t>alfa-2a versus alfa-2b; remainder </a:t>
            </a:r>
            <a:r>
              <a:rPr lang="en-US" sz="1200" dirty="0" smtClean="0">
                <a:latin typeface="Arial"/>
                <a:cs typeface="Arial"/>
              </a:rPr>
              <a:t>assigned </a:t>
            </a:r>
            <a:r>
              <a:rPr lang="en-US" sz="1200" dirty="0">
                <a:latin typeface="Arial"/>
                <a:cs typeface="Arial"/>
              </a:rPr>
              <a:t>PEG alfa-</a:t>
            </a:r>
            <a:r>
              <a:rPr lang="en-US" sz="1200" dirty="0" smtClean="0">
                <a:latin typeface="Arial"/>
                <a:cs typeface="Arial"/>
              </a:rPr>
              <a:t>2a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4717912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79/100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4717912"/>
            <a:ext cx="69755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8518" y="4717912"/>
            <a:ext cx="7796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2053" y="4717912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9250" y="4717912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62/80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7723" y="4717912"/>
            <a:ext cx="77375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18/43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7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QUEST 2: Patients Who Had On-Treatment Failure or Relapse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808640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880100"/>
            <a:ext cx="9153144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PEG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Peginterferon;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-Treatment Failure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Detectable HCV RNA at end of treatment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.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2 </a:t>
            </a:r>
            <a:r>
              <a:rPr lang="en-US" sz="2400" dirty="0" smtClean="0"/>
              <a:t>Trial: Results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886900" y="4967520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30/236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4967520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21/88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3320" y="4967520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18/257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6820" y="4967520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43/134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54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QUEST-</a:t>
            </a:r>
            <a:r>
              <a:rPr lang="en-US" sz="2400" dirty="0"/>
              <a:t>2 Trial</a:t>
            </a:r>
            <a:r>
              <a:rPr lang="en-US" sz="2400" dirty="0" smtClean="0"/>
              <a:t>: </a:t>
            </a:r>
            <a:r>
              <a:rPr lang="en-US" sz="2400" dirty="0"/>
              <a:t>Adverse </a:t>
            </a:r>
            <a:r>
              <a:rPr lang="en-US" sz="2400" dirty="0" smtClean="0"/>
              <a:t>Effects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3284027"/>
              </p:ext>
            </p:extLst>
          </p:nvPr>
        </p:nvGraphicFramePr>
        <p:xfrm>
          <a:off x="323850" y="1405620"/>
          <a:ext cx="851535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0"/>
                <a:gridCol w="26670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QUEST</a:t>
                      </a:r>
                      <a:r>
                        <a:rPr lang="en-US" sz="1600" baseline="0" dirty="0" smtClean="0"/>
                        <a:t> 2: </a:t>
                      </a:r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Simeprevir</a:t>
                      </a:r>
                      <a:r>
                        <a:rPr lang="en-US" sz="1600" dirty="0" smtClean="0"/>
                        <a:t> + PEG/RBV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400" b="0" dirty="0" smtClean="0"/>
                        <a:t>(n=257)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Placebo</a:t>
                      </a:r>
                      <a:r>
                        <a:rPr lang="en-US" sz="1600" baseline="0" dirty="0" smtClean="0"/>
                        <a:t> + PEG/</a:t>
                      </a:r>
                      <a:r>
                        <a:rPr lang="en-US" sz="1600" dirty="0" smtClean="0"/>
                        <a:t>RBV</a:t>
                      </a:r>
                      <a:r>
                        <a:rPr lang="en-US" sz="1600" b="0" dirty="0" smtClean="0"/>
                        <a:t> </a:t>
                      </a:r>
                      <a:br>
                        <a:rPr lang="en-US" sz="1600" b="0" dirty="0" smtClean="0"/>
                      </a:br>
                      <a:r>
                        <a:rPr lang="en-US" sz="1400" b="0" dirty="0" smtClean="0"/>
                        <a:t>(n=134)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(due to adverse event)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Grade 4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Pyrexia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Influenza-like illness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Rash </a:t>
                      </a:r>
                      <a:r>
                        <a:rPr lang="en-US" sz="1200" dirty="0" smtClean="0"/>
                        <a:t>(any type)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Pruritus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Photosensitivity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Anemia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Neutropenia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140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Trial: 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2: Emergent Resistance in Patients who Failed to Achieve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027" y="2286000"/>
            <a:ext cx="87291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Among simeprevir-treated patients who failed to achieve SVR12, emergent mutations in NS3 protease domain detected in 98%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1A: Most common mutation = R155K alone or in combination with mutations at codons 80 and/or 168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1B: Most common mutation = </a:t>
            </a:r>
            <a:r>
              <a:rPr lang="en-US" sz="2000" dirty="0">
                <a:latin typeface="Arial"/>
                <a:cs typeface="Arial"/>
              </a:rPr>
              <a:t>D168V </a:t>
            </a:r>
            <a:r>
              <a:rPr lang="en-US" sz="2000" dirty="0" smtClean="0">
                <a:latin typeface="Arial"/>
                <a:cs typeface="Arial"/>
              </a:rPr>
              <a:t>and Q80R </a:t>
            </a:r>
            <a:r>
              <a:rPr lang="en-US" sz="2000" dirty="0">
                <a:latin typeface="Arial"/>
                <a:cs typeface="Arial"/>
              </a:rPr>
              <a:t>+ </a:t>
            </a:r>
            <a:r>
              <a:rPr lang="en-US" sz="2000" dirty="0" smtClean="0">
                <a:latin typeface="Arial"/>
                <a:cs typeface="Arial"/>
              </a:rPr>
              <a:t>D168E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982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Lancet. 2014;384:414-26.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in Treatment-Naïve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QUEST-2 </a:t>
            </a:r>
            <a:r>
              <a:rPr lang="en-US" sz="2400" dirty="0"/>
              <a:t>Trial: Conclusions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5806"/>
              </p:ext>
            </p:extLst>
          </p:nvPr>
        </p:nvGraphicFramePr>
        <p:xfrm>
          <a:off x="0" y="23622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Addition of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to either peginterferon alfa 2a or peginterferon alfa 2b plus ribavirin improved</a:t>
                      </a:r>
                    </a:p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SVR in treatment-naive patients with HCV genotype 1 infection, without worsening the known adverse events</a:t>
                      </a:r>
                    </a:p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associated with peginterferon alfa plus ribavirin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Simeprevir</a:t>
            </a:r>
            <a:r>
              <a:rPr lang="en-US" sz="2800" dirty="0" smtClean="0"/>
              <a:t> in Treatment</a:t>
            </a:r>
            <a:r>
              <a:rPr lang="en-US" sz="2800" dirty="0"/>
              <a:t>-</a:t>
            </a:r>
            <a:r>
              <a:rPr lang="en-US" sz="2800" dirty="0" smtClean="0"/>
              <a:t>Experienced Patients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193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Simeprevir in </a:t>
            </a:r>
            <a:r>
              <a:rPr lang="en-US" sz="2800" dirty="0" smtClean="0"/>
              <a:t>Genotype </a:t>
            </a:r>
            <a:r>
              <a:rPr lang="en-US" sz="2800" dirty="0"/>
              <a:t>1 </a:t>
            </a:r>
            <a:r>
              <a:rPr lang="en-US" sz="2800" dirty="0" smtClean="0"/>
              <a:t>(</a:t>
            </a:r>
            <a:r>
              <a:rPr lang="en-US" sz="2800" dirty="0"/>
              <a:t>Viral </a:t>
            </a:r>
            <a:r>
              <a:rPr lang="en-US" sz="2800" dirty="0" err="1"/>
              <a:t>Relapsers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dirty="0" smtClean="0"/>
              <a:t>PROMISE </a:t>
            </a:r>
            <a:r>
              <a:rPr lang="en-US" dirty="0"/>
              <a:t>Trial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Forns</a:t>
            </a:r>
            <a:r>
              <a:rPr lang="en-US" sz="1400" dirty="0" smtClean="0"/>
              <a:t> X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 </a:t>
            </a:r>
            <a:r>
              <a:rPr lang="en-US" sz="1400" dirty="0" smtClean="0">
                <a:latin typeface="Arial" pitchFamily="22" charset="0"/>
              </a:rPr>
              <a:t>Gastroenterology. 2014;146:1669-79.e3.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39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for Chronic HCV 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PROMISE Trial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49006"/>
              </p:ext>
            </p:extLst>
          </p:nvPr>
        </p:nvGraphicFramePr>
        <p:xfrm>
          <a:off x="838200" y="1454260"/>
          <a:ext cx="7467600" cy="48006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467600"/>
              </a:tblGrid>
              <a:tr h="3813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PROMISE Trial: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of triple therapy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peginterferon alfa-2a, and ribavirin in treatment-experienced patients with HCV GT1 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Treatment-experienced, chronic HCV monoinfection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Viral relapse with prior (≥ 24 weeks) of peginterferon-based therapy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393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1a (42%); 1b (58%)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76% non-CC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and Sex: median age 52; 66% male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Race: 94% white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disease: 15% had METAVIR F3; 15% F4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Efficacy (SVR12)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463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Protein Processing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Role of </a:t>
            </a:r>
            <a:r>
              <a:rPr lang="en-US" dirty="0">
                <a:cs typeface="Arial"/>
              </a:rPr>
              <a:t>Role of NS3/4A Serine Protease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19600" y="3962400"/>
            <a:ext cx="304800" cy="912980"/>
          </a:xfrm>
          <a:prstGeom prst="downArrow">
            <a:avLst/>
          </a:prstGeom>
          <a:gradFill flip="none" rotWithShape="1">
            <a:gsLst>
              <a:gs pos="0">
                <a:srgbClr val="000000">
                  <a:alpha val="91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3752" y="4187620"/>
            <a:ext cx="1950381" cy="271201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Protein Processing</a:t>
            </a:r>
            <a:endParaRPr lang="en-U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102" y="3553979"/>
            <a:ext cx="728471" cy="457191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4644" y="3553979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3013" y="3553979"/>
            <a:ext cx="838199" cy="457191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244" y="3553979"/>
            <a:ext cx="1167384" cy="457191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352" y="3553979"/>
            <a:ext cx="728471" cy="457191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1218" y="3553979"/>
            <a:ext cx="441896" cy="457191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6283" y="3553979"/>
            <a:ext cx="883917" cy="457191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1076" y="3560329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828" y="362167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7584" y="3553979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04329" y="3553979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0716" y="3556069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2506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3936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95084" y="2895600"/>
            <a:ext cx="2267712" cy="307777"/>
          </a:xfrm>
          <a:prstGeom prst="rect">
            <a:avLst/>
          </a:prstGeom>
          <a:gradFill flip="none" rotWithShape="1">
            <a:gsLst>
              <a:gs pos="50000">
                <a:schemeClr val="accent2">
                  <a:alpha val="80000"/>
                </a:schemeClr>
              </a:gs>
              <a:gs pos="95000">
                <a:srgbClr val="B0719B">
                  <a:alpha val="7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NS3/4A Serine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6570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494302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306260" y="3200400"/>
            <a:ext cx="2246376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7798" y="4879850"/>
            <a:ext cx="701039" cy="454150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1118" y="4879850"/>
            <a:ext cx="719327" cy="454150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NS4B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09856" y="4879850"/>
            <a:ext cx="1103376" cy="454150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NS5A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1134" y="4879850"/>
            <a:ext cx="819911" cy="454150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10456" y="4879850"/>
            <a:ext cx="1176528" cy="454150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8248" y="4879850"/>
            <a:ext cx="701039" cy="454150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36395" y="4879850"/>
            <a:ext cx="655312" cy="454150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NS4A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48602" y="4879850"/>
            <a:ext cx="445115" cy="454150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78698" y="4879850"/>
            <a:ext cx="920493" cy="454150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62642" y="4879850"/>
            <a:ext cx="1103376" cy="454150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NS5B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4495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Proteins</a:t>
            </a: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46" name="Picture 45" descr="NS3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0"/>
            <a:ext cx="681197" cy="77419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2400" y="2413742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Polyprotein</a:t>
            </a:r>
            <a:r>
              <a:rPr lang="en-US" sz="1600" b="1" dirty="0" smtClean="0">
                <a:latin typeface="Arial"/>
                <a:cs typeface="Arial"/>
              </a:rPr>
              <a:t> Precursor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1930401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2811584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3259666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1204058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238250" y="2904696"/>
            <a:ext cx="216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Signal Peptidase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073766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61264" y="2904696"/>
            <a:ext cx="154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NS2/3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257300" y="3209496"/>
            <a:ext cx="2054352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04764" y="3209496"/>
            <a:ext cx="228599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9646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and Peginterferon plus Ribavirin for Chronic HCV </a:t>
            </a:r>
            <a:r>
              <a:rPr lang="en-US" sz="2400" dirty="0" smtClean="0"/>
              <a:t>PROMISE Trial: Design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685800" y="3195258"/>
            <a:ext cx="81065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=133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52600" y="3048953"/>
            <a:ext cx="1512252" cy="68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PEG 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752600" y="2209800"/>
            <a:ext cx="1514856" cy="686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+ 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" y="2383684"/>
            <a:ext cx="9295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=260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276600" y="2209800"/>
            <a:ext cx="1514856" cy="686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4801019" y="2552129"/>
            <a:ext cx="3032760" cy="344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276609" y="3048953"/>
            <a:ext cx="4547598" cy="68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-12330" y="5355341"/>
            <a:ext cx="9180577" cy="10058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 (PEG): 180 mcg/week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-12330" y="4350845"/>
            <a:ext cx="9180577" cy="1005835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indent="-182880"/>
            <a:r>
              <a:rPr lang="en-US" sz="1400" b="1" dirty="0">
                <a:latin typeface="Arial"/>
                <a:cs typeface="Arial"/>
              </a:rPr>
              <a:t>Study Notes</a:t>
            </a:r>
            <a:endParaRPr lang="en-US" sz="1400" dirty="0">
              <a:latin typeface="Arial"/>
              <a:cs typeface="Arial"/>
            </a:endParaRP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Randomized 2:1, stratified on IL28B and HCV subtype</a:t>
            </a: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Response-guided therapy (RGT): In simeprevir study arm, patients with HCV RNA&lt;25 IU/ml at week 4 (undetectable or detectable) and </a:t>
            </a:r>
            <a:r>
              <a:rPr lang="en-US" sz="1400" dirty="0" smtClean="0">
                <a:latin typeface="Arial"/>
                <a:cs typeface="Arial"/>
              </a:rPr>
              <a:t>&lt;25 </a:t>
            </a:r>
            <a:r>
              <a:rPr lang="en-US" sz="1400" dirty="0">
                <a:latin typeface="Arial"/>
                <a:cs typeface="Arial"/>
              </a:rPr>
              <a:t>IU/ml at week 12 (undetectable) stopped treatment after 24 </a:t>
            </a:r>
            <a:r>
              <a:rPr lang="en-US" sz="1400" dirty="0" smtClean="0">
                <a:latin typeface="Arial"/>
                <a:cs typeface="Arial"/>
              </a:rPr>
              <a:t>weeks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113" y="1295400"/>
            <a:ext cx="9162291" cy="515104"/>
            <a:chOff x="-6113" y="1295400"/>
            <a:chExt cx="9162291" cy="515104"/>
          </a:xfrm>
        </p:grpSpPr>
        <p:sp>
          <p:nvSpPr>
            <p:cNvPr id="24" name="Rectangle 23"/>
            <p:cNvSpPr/>
            <p:nvPr/>
          </p:nvSpPr>
          <p:spPr>
            <a:xfrm>
              <a:off x="-6113" y="13807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160" y="1363122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89128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-6113" y="17830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0389" y="17038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837504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99448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276502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54380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1848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4800502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326644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603294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429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and Peginterferon plus Ribavirin for Chronic HCV </a:t>
            </a:r>
            <a:r>
              <a:rPr lang="en-US" sz="2400" dirty="0" smtClean="0"/>
              <a:t>PROMISE Trial: 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PROMISE Trial: Proportion of Patients with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397947"/>
              </p:ext>
            </p:extLst>
          </p:nvPr>
        </p:nvGraphicFramePr>
        <p:xfrm>
          <a:off x="457200" y="1905000"/>
          <a:ext cx="8229600" cy="431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78025" y="2133600"/>
            <a:ext cx="1097275" cy="362706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 &lt; 0.001</a:t>
            </a:r>
            <a:endParaRPr lang="en-US" sz="16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6359" y="5094096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206/260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6923" y="5094096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48/133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7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PROMISE Trial: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by HCV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718498"/>
              </p:ext>
            </p:extLst>
          </p:nvPr>
        </p:nvGraphicFramePr>
        <p:xfrm>
          <a:off x="533400" y="1828800"/>
          <a:ext cx="8077200" cy="430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0626" y="4894210"/>
            <a:ext cx="9509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78/111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6513" y="4894210"/>
            <a:ext cx="9509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15/54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836" y="4894210"/>
            <a:ext cx="9509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128/149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0784" y="4894210"/>
            <a:ext cx="9509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34/79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4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/>
              <a:t>PROMISE Trial: SVR12 </a:t>
            </a:r>
            <a:r>
              <a:rPr lang="en-US" sz="1800" dirty="0" smtClean="0"/>
              <a:t>Response in Simeprevir Arm Based on RGT Criteria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528199"/>
              </p:ext>
            </p:extLst>
          </p:nvPr>
        </p:nvGraphicFramePr>
        <p:xfrm>
          <a:off x="4343400" y="2387600"/>
          <a:ext cx="4648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867400"/>
            <a:ext cx="9143999" cy="45720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RGT= response-guided therapy: i</a:t>
            </a:r>
            <a:r>
              <a:rPr lang="en-US" sz="1200" dirty="0" smtClean="0">
                <a:latin typeface="Arial"/>
                <a:cs typeface="Arial"/>
              </a:rPr>
              <a:t>n </a:t>
            </a:r>
            <a:r>
              <a:rPr lang="en-US" sz="1200" dirty="0" err="1">
                <a:latin typeface="Arial"/>
                <a:cs typeface="Arial"/>
              </a:rPr>
              <a:t>simeprevir</a:t>
            </a:r>
            <a:r>
              <a:rPr lang="en-US" sz="1200" dirty="0">
                <a:latin typeface="Arial"/>
                <a:cs typeface="Arial"/>
              </a:rPr>
              <a:t> study arm, patients with HCV RNA&lt;25 IU/ml at week 4 (undetectable or detectable) and &lt;25 IU/ml at week 12 (undetectable) stopped treatment after 24 </a:t>
            </a:r>
            <a:r>
              <a:rPr lang="en-US" sz="1200" dirty="0" smtClean="0">
                <a:latin typeface="Arial"/>
                <a:cs typeface="Arial"/>
              </a:rPr>
              <a:t>weeks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10530"/>
              </p:ext>
            </p:extLst>
          </p:nvPr>
        </p:nvGraphicFramePr>
        <p:xfrm>
          <a:off x="228600" y="2463800"/>
          <a:ext cx="3657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029200" y="1930400"/>
            <a:ext cx="3962400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Patient (%) with SVR 12 Response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77" y="1930400"/>
            <a:ext cx="3895275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Patients (%) who Met RGT Criteria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0" y="3759200"/>
            <a:ext cx="762000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58257" y="5105400"/>
            <a:ext cx="8869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200/241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8241" y="5105400"/>
            <a:ext cx="8869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6</a:t>
            </a:r>
            <a:r>
              <a:rPr lang="en-US" sz="1400" dirty="0" smtClean="0">
                <a:solidFill>
                  <a:srgbClr val="FFFFFF"/>
                </a:solidFill>
              </a:rPr>
              <a:t>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3600" y="5105400"/>
            <a:ext cx="8869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 = 260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29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587393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PROMISE TRIAL: SVR12 by Host </a:t>
            </a:r>
            <a:r>
              <a:rPr lang="en-US" i="1" dirty="0" smtClean="0"/>
              <a:t>IL28B</a:t>
            </a:r>
            <a:r>
              <a:rPr lang="en-US" dirty="0" smtClean="0"/>
              <a:t> Genotype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and Peginterferon plus Ribavirin for Chronic HCV </a:t>
            </a:r>
            <a:r>
              <a:rPr lang="en-US" sz="2400" dirty="0" smtClean="0"/>
              <a:t>PROMISE 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1943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55/62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2277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6184" y="4988274"/>
            <a:ext cx="83210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131/167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036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28/83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0518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0852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/16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7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25447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PROMISE Trial: SVR12 by Liver Fibrosis (METAVIR Fibrosis Score)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and Peginterferon plus Ribavirin for Chronic HCV </a:t>
            </a:r>
            <a:r>
              <a:rPr lang="en-US" sz="2400" dirty="0" smtClean="0"/>
              <a:t>PROMISE 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4907" y="5192940"/>
            <a:ext cx="83210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137/167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2277" y="5192940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</a:t>
            </a:r>
            <a:r>
              <a:rPr lang="en-US" sz="1400" dirty="0">
                <a:solidFill>
                  <a:srgbClr val="FFFFFF"/>
                </a:solidFill>
              </a:rPr>
              <a:t>0</a:t>
            </a:r>
            <a:r>
              <a:rPr lang="en-US" sz="1400" dirty="0" smtClean="0">
                <a:solidFill>
                  <a:srgbClr val="FFFFFF"/>
                </a:solidFill>
              </a:rPr>
              <a:t>/98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6184" y="5192940"/>
            <a:ext cx="83210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32/44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036" y="5192940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0518" y="5192940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29/39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0852" y="5192940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5/19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0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Patients Who Had On-Treatment Failure or Relapse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077018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880100"/>
            <a:ext cx="9153144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PEG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Peginterferon;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-Treatment Failure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Detectable HCV RNA at end of treatment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.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Results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76600" y="4984053"/>
            <a:ext cx="9296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36/133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4984053"/>
            <a:ext cx="9296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6/249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8961" y="4984053"/>
            <a:ext cx="9296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45/93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4561" y="4889625"/>
            <a:ext cx="9296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/260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14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Adverse Effects in PROMISE Trial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325582"/>
              </p:ext>
            </p:extLst>
          </p:nvPr>
        </p:nvGraphicFramePr>
        <p:xfrm>
          <a:off x="323850" y="1371600"/>
          <a:ext cx="8555992" cy="490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1676400"/>
                <a:gridCol w="1524000"/>
                <a:gridCol w="1676400"/>
                <a:gridCol w="1412242"/>
              </a:tblGrid>
              <a:tr h="538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PROMISE Trial: Event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Simeprevir</a:t>
                      </a:r>
                      <a:r>
                        <a:rPr lang="en-US" sz="1400" dirty="0" smtClean="0"/>
                        <a:t> + PR</a:t>
                      </a:r>
                      <a:br>
                        <a:rPr lang="en-US" sz="1400" dirty="0" smtClean="0"/>
                      </a:br>
                      <a:r>
                        <a:rPr lang="en-US" sz="1400" b="0" dirty="0" smtClean="0"/>
                        <a:t>(n=260)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+ PR</a:t>
                      </a:r>
                      <a:br>
                        <a:rPr lang="en-US" sz="1400" baseline="0" dirty="0" smtClean="0"/>
                      </a:br>
                      <a:r>
                        <a:rPr lang="en-US" sz="1400" b="0" dirty="0" smtClean="0"/>
                        <a:t>(n=133)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Simeprevir</a:t>
                      </a:r>
                      <a:r>
                        <a:rPr lang="en-US" sz="1400" dirty="0" smtClean="0"/>
                        <a:t> + PR</a:t>
                      </a:r>
                      <a:br>
                        <a:rPr lang="en-US" sz="1400" dirty="0" smtClean="0"/>
                      </a:br>
                      <a:r>
                        <a:rPr lang="en-US" sz="1400" b="0" dirty="0" smtClean="0"/>
                        <a:t>(n=260)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+ PR</a:t>
                      </a:r>
                      <a:br>
                        <a:rPr lang="en-US" sz="1400" baseline="0" dirty="0" smtClean="0"/>
                      </a:br>
                      <a:r>
                        <a:rPr lang="en-US" sz="1400" b="0" dirty="0" smtClean="0"/>
                        <a:t>(n=133)</a:t>
                      </a:r>
                      <a:endParaRPr lang="en-US" sz="1400" dirty="0" smtClean="0"/>
                    </a:p>
                  </a:txBody>
                  <a:tcPr/>
                </a:tc>
              </a:tr>
              <a:tr h="34768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First 12 Weeks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Entire Treatment Phase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AE leading</a:t>
                      </a:r>
                      <a:r>
                        <a:rPr lang="en-US" sz="1400" baseline="0" dirty="0" smtClean="0"/>
                        <a:t> to permanent </a:t>
                      </a:r>
                      <a:r>
                        <a:rPr lang="en-US" sz="1400" dirty="0" smtClean="0"/>
                        <a:t>discontinuation of ≥ 1 drug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5.3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3</a:t>
                      </a:r>
                      <a:r>
                        <a:rPr lang="en-US" sz="1400" baseline="0" dirty="0" smtClean="0"/>
                        <a:t> event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24.2%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25.6%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4</a:t>
                      </a:r>
                      <a:r>
                        <a:rPr lang="en-US" sz="1400" baseline="0" dirty="0" smtClean="0"/>
                        <a:t> event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Fatigue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31.9%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32.3%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43.6%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Headache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31.9%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36.1%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Influenza-like illness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29.6%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30.0%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20.3%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Rash (any type)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22.6%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Pruritus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27.7%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27.8%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Neutropenia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17.7%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21.8%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Photosensitivity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Anemia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10.8%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16.9%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20.3%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244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Emergent Protease Resistance in Patients who Failed to Achieve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082" y="2362200"/>
            <a:ext cx="8763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Most (90.4%</a:t>
            </a:r>
            <a:r>
              <a:rPr lang="en-US" sz="2000" dirty="0">
                <a:latin typeface="Arial"/>
                <a:cs typeface="Arial"/>
              </a:rPr>
              <a:t>) of simeprevir-treated patients who failed to achieve SVR12 developed emerging mutations in the NS3 </a:t>
            </a:r>
            <a:r>
              <a:rPr lang="en-US" sz="2000" dirty="0" smtClean="0">
                <a:latin typeface="Arial"/>
                <a:cs typeface="Arial"/>
              </a:rPr>
              <a:t>protease domain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1A: Most common mutation = R155K or D168E, or combination of R155K and mutations at codons 80 and/or 168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1B: Most common mutations = D168V or D168A, E, T or E/V or the combinations Q80R + D168E/V, or Q80R + S122T + D168E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509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40557"/>
              </p:ext>
            </p:extLst>
          </p:nvPr>
        </p:nvGraphicFramePr>
        <p:xfrm>
          <a:off x="0" y="21336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a Phase 3 trial of patients who had relapsed following interferon-based therapy, addition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 PR was generally well tolerated, with an SVR12 rate of 79.2%. Most patients (92.7%) receiving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were able to shorten therapy to 24 weeks.” </a:t>
                      </a:r>
                    </a:p>
                  </a:txBody>
                  <a:tcPr marL="640080" marR="82296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4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Protein Processing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cs typeface="Arial"/>
              </a:rPr>
              <a:t>NS3</a:t>
            </a:r>
            <a:r>
              <a:rPr lang="en-US" dirty="0">
                <a:cs typeface="Arial"/>
              </a:rPr>
              <a:t>/4A Serine </a:t>
            </a:r>
            <a:r>
              <a:rPr lang="en-US" dirty="0" smtClean="0">
                <a:cs typeface="Arial"/>
              </a:rPr>
              <a:t>Protease Inhibition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0102" y="3934979"/>
            <a:ext cx="728471" cy="457191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4644" y="3934979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3013" y="3934979"/>
            <a:ext cx="838199" cy="457191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244" y="3934979"/>
            <a:ext cx="1167384" cy="457191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352" y="3934979"/>
            <a:ext cx="728471" cy="457191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1218" y="3934979"/>
            <a:ext cx="441896" cy="457191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6283" y="3934979"/>
            <a:ext cx="883917" cy="457191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1076" y="3941329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5061" y="400267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7584" y="3934979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4329" y="3934979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8602" y="3937069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429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Polyprotein</a:t>
            </a:r>
            <a:r>
              <a:rPr lang="en-US" sz="1600" b="1" dirty="0" smtClean="0">
                <a:latin typeface="Arial"/>
                <a:cs typeface="Arial"/>
              </a:rPr>
              <a:t> Precursor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2506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3936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95084" y="3276600"/>
            <a:ext cx="2267712" cy="307777"/>
          </a:xfrm>
          <a:prstGeom prst="rect">
            <a:avLst/>
          </a:prstGeom>
          <a:gradFill flip="none" rotWithShape="1">
            <a:gsLst>
              <a:gs pos="50000">
                <a:schemeClr val="accent2">
                  <a:alpha val="80000"/>
                </a:schemeClr>
              </a:gs>
              <a:gs pos="95000">
                <a:srgbClr val="B0719B">
                  <a:alpha val="7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NS3/4A Serine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6570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494302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06260" y="3581400"/>
            <a:ext cx="2246376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175250" y="3733800"/>
            <a:ext cx="2545080" cy="39624"/>
          </a:xfrm>
          <a:prstGeom prst="rect">
            <a:avLst/>
          </a:prstGeom>
          <a:solidFill>
            <a:srgbClr val="9632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77000" y="152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Simeprevir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4" name="Curved Left Arrow 33"/>
          <p:cNvSpPr/>
          <p:nvPr/>
        </p:nvSpPr>
        <p:spPr>
          <a:xfrm rot="255716">
            <a:off x="7086600" y="2438400"/>
            <a:ext cx="632206" cy="666750"/>
          </a:xfrm>
          <a:prstGeom prst="curvedLeftArrow">
            <a:avLst/>
          </a:prstGeom>
          <a:gradFill flip="none" rotWithShape="1">
            <a:gsLst>
              <a:gs pos="10000">
                <a:schemeClr val="tx1">
                  <a:alpha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3211" y="5184650"/>
            <a:ext cx="701039" cy="454150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47289" y="5184650"/>
            <a:ext cx="819911" cy="454150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86706" y="5184650"/>
            <a:ext cx="1176528" cy="454150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0648" y="5184650"/>
            <a:ext cx="701039" cy="454150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7685" y="5184650"/>
            <a:ext cx="445115" cy="454150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98907" y="5184650"/>
            <a:ext cx="920493" cy="454150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" y="48006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Proteins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15328" y="5181600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11760" y="5187950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745" y="5249297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68268" y="5181600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65013" y="5181600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8437" y="5183690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8" name="Hexagon 47"/>
          <p:cNvSpPr>
            <a:spLocks noChangeAspect="1"/>
          </p:cNvSpPr>
          <p:nvPr/>
        </p:nvSpPr>
        <p:spPr>
          <a:xfrm>
            <a:off x="7391400" y="2286000"/>
            <a:ext cx="182876" cy="178667"/>
          </a:xfrm>
          <a:prstGeom prst="hexagon">
            <a:avLst/>
          </a:prstGeom>
          <a:solidFill>
            <a:srgbClr val="A4864A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>
            <a:spLocks noChangeAspect="1"/>
          </p:cNvSpPr>
          <p:nvPr/>
        </p:nvSpPr>
        <p:spPr>
          <a:xfrm>
            <a:off x="6951131" y="2429936"/>
            <a:ext cx="182876" cy="178667"/>
          </a:xfrm>
          <a:prstGeom prst="hexagon">
            <a:avLst/>
          </a:prstGeom>
          <a:solidFill>
            <a:srgbClr val="A4864A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>
            <a:spLocks noChangeAspect="1"/>
          </p:cNvSpPr>
          <p:nvPr/>
        </p:nvSpPr>
        <p:spPr>
          <a:xfrm>
            <a:off x="7132324" y="2242799"/>
            <a:ext cx="182876" cy="178667"/>
          </a:xfrm>
          <a:prstGeom prst="hexagon">
            <a:avLst/>
          </a:prstGeom>
          <a:solidFill>
            <a:srgbClr val="A4864A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>
            <a:spLocks noChangeAspect="1"/>
          </p:cNvSpPr>
          <p:nvPr/>
        </p:nvSpPr>
        <p:spPr>
          <a:xfrm>
            <a:off x="6705600" y="2819400"/>
            <a:ext cx="182876" cy="178667"/>
          </a:xfrm>
          <a:prstGeom prst="hexagon">
            <a:avLst/>
          </a:prstGeom>
          <a:solidFill>
            <a:srgbClr val="A4864A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Hexagon 51"/>
          <p:cNvSpPr>
            <a:spLocks noChangeAspect="1"/>
          </p:cNvSpPr>
          <p:nvPr/>
        </p:nvSpPr>
        <p:spPr>
          <a:xfrm>
            <a:off x="7239000" y="2531534"/>
            <a:ext cx="182876" cy="178667"/>
          </a:xfrm>
          <a:prstGeom prst="hexagon">
            <a:avLst/>
          </a:prstGeom>
          <a:solidFill>
            <a:srgbClr val="A4864A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 descr="NS3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81200"/>
            <a:ext cx="1066800" cy="1212436"/>
          </a:xfrm>
          <a:prstGeom prst="rect">
            <a:avLst/>
          </a:prstGeom>
        </p:spPr>
      </p:pic>
      <p:sp>
        <p:nvSpPr>
          <p:cNvPr id="54" name="Hexagon 53"/>
          <p:cNvSpPr>
            <a:spLocks noChangeAspect="1"/>
          </p:cNvSpPr>
          <p:nvPr/>
        </p:nvSpPr>
        <p:spPr>
          <a:xfrm>
            <a:off x="6172200" y="2743200"/>
            <a:ext cx="182876" cy="178667"/>
          </a:xfrm>
          <a:prstGeom prst="hexagon">
            <a:avLst/>
          </a:prstGeom>
          <a:solidFill>
            <a:srgbClr val="A4864A"/>
          </a:solidFill>
          <a:ln w="19050" cmpd="sng">
            <a:solidFill>
              <a:schemeClr val="tx1"/>
            </a:solidFill>
          </a:ln>
          <a:effectLst>
            <a:glow rad="101600">
              <a:srgbClr val="F0FBD4">
                <a:alpha val="75000"/>
              </a:srgbClr>
            </a:glow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Hexagon 54"/>
          <p:cNvSpPr>
            <a:spLocks noChangeAspect="1"/>
          </p:cNvSpPr>
          <p:nvPr/>
        </p:nvSpPr>
        <p:spPr>
          <a:xfrm>
            <a:off x="8207160" y="1651742"/>
            <a:ext cx="182876" cy="178667"/>
          </a:xfrm>
          <a:prstGeom prst="hexagon">
            <a:avLst/>
          </a:prstGeom>
          <a:solidFill>
            <a:srgbClr val="A4864A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22864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Simeprevir</a:t>
            </a:r>
            <a:r>
              <a:rPr lang="en-US" sz="2800" dirty="0"/>
              <a:t> versus </a:t>
            </a:r>
            <a:r>
              <a:rPr lang="en-US" sz="2800" dirty="0" err="1"/>
              <a:t>Telaprevir</a:t>
            </a:r>
            <a:r>
              <a:rPr lang="en-US" sz="2800" dirty="0"/>
              <a:t> </a:t>
            </a:r>
            <a:r>
              <a:rPr lang="en-US" sz="2800" dirty="0" smtClean="0"/>
              <a:t>with PR in GT1 </a:t>
            </a:r>
            <a:br>
              <a:rPr lang="en-US" sz="2800" dirty="0" smtClean="0"/>
            </a:br>
            <a:r>
              <a:rPr lang="en-US" dirty="0" smtClean="0"/>
              <a:t>ATTAIN Trial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Reddy KR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 </a:t>
            </a:r>
            <a:r>
              <a:rPr lang="en-US" sz="1400" dirty="0" smtClean="0">
                <a:latin typeface="Arial" pitchFamily="22" charset="0"/>
              </a:rPr>
              <a:t>Lancet Infect Dis. 2015;15:27-35.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03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</a:t>
            </a:r>
            <a:r>
              <a:rPr lang="en-US" dirty="0">
                <a:latin typeface="Arial" pitchFamily="22" charset="0"/>
              </a:rPr>
              <a:t>, et al.  Lancet Infect Dis. 2015;15:27-35.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ATTAIN</a:t>
            </a:r>
            <a:r>
              <a:rPr lang="en-US" sz="2400" dirty="0" smtClean="0"/>
              <a:t>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67147"/>
              </p:ext>
            </p:extLst>
          </p:nvPr>
        </p:nvGraphicFramePr>
        <p:xfrm>
          <a:off x="417513" y="1411261"/>
          <a:ext cx="8305800" cy="4913339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305800"/>
              </a:tblGrid>
              <a:tr h="3667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ATTAIN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46629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double-blind, phase 3, study evaluating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versus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alfa-2a plus ribavirin for treatment-experienced patients with genotype 1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at 169 sites in 24 countries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≥ 18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null or partial responder with prior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Compensated liver disease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Exclusion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Non-HCV-related liver disease, including hepatocellular carcinoma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HCV treatment with medication other than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HAV, HBV, HIV, or non-genotype 1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Efficacy (SVR12)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992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7162800" y="4460292"/>
            <a:ext cx="123443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62800" y="2554829"/>
            <a:ext cx="123443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</a:t>
            </a:r>
            <a:r>
              <a:rPr lang="en-US" dirty="0">
                <a:latin typeface="Arial" pitchFamily="22" charset="0"/>
              </a:rPr>
              <a:t>, et al.  Lancet Infect Dis. 2015;15:27-35.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ATTAIN: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 bwMode="ltGray">
          <a:xfrm>
            <a:off x="1" y="3100970"/>
            <a:ext cx="1969007" cy="762000"/>
          </a:xfrm>
          <a:prstGeom prst="rect">
            <a:avLst/>
          </a:prstGeom>
          <a:solidFill>
            <a:srgbClr val="000000">
              <a:alpha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HCV GT-1</a:t>
            </a:r>
            <a:br>
              <a:rPr lang="en-US" sz="1400" dirty="0" smtClean="0"/>
            </a:br>
            <a:r>
              <a:rPr lang="en-US" sz="1400" dirty="0" smtClean="0"/>
              <a:t>Treatment Experienced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0" y="1382940"/>
            <a:ext cx="9162288" cy="35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1342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07176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6018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54340" y="1328616"/>
            <a:ext cx="838200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2288005" y="2094309"/>
            <a:ext cx="1227168" cy="457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ltGray">
          <a:xfrm>
            <a:off x="2288020" y="2545413"/>
            <a:ext cx="4937730" cy="457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invGray">
          <a:xfrm>
            <a:off x="2275048" y="2094309"/>
            <a:ext cx="493428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2288005" y="3999309"/>
            <a:ext cx="1227168" cy="457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2288020" y="4450413"/>
            <a:ext cx="4937730" cy="457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invGray">
          <a:xfrm>
            <a:off x="2275033" y="3999309"/>
            <a:ext cx="493776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12330" y="5257798"/>
            <a:ext cx="9180577" cy="11064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: 750 mg three times daily 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alfa-2a (PEG): 180 mcg/week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15300" y="234992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15300" y="425539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5400" y="2346817"/>
            <a:ext cx="9144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379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95400" y="4255392"/>
            <a:ext cx="9144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384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91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ATTAIN: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ATTAIN: SVR12 by Prior Treatment Response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</a:t>
            </a:r>
            <a:r>
              <a:rPr lang="en-US" dirty="0">
                <a:latin typeface="Arial" pitchFamily="22" charset="0"/>
              </a:rPr>
              <a:t>, et al.  Lancet Infect Dis. 2015;15:27-35.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01150"/>
              </p:ext>
            </p:extLst>
          </p:nvPr>
        </p:nvGraphicFramePr>
        <p:xfrm>
          <a:off x="331824" y="1837450"/>
          <a:ext cx="8453622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6468768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101/145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7504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100/146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6668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202/379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4269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210/384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10791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102/234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09104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110/238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-5104" y="5995423"/>
            <a:ext cx="9162288" cy="3291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0" bIns="45431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plus ribavirin</a:t>
            </a:r>
            <a:endParaRPr lang="en-US" sz="1400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119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</a:t>
            </a:r>
            <a:r>
              <a:rPr lang="en-US" dirty="0">
                <a:latin typeface="Arial" pitchFamily="22" charset="0"/>
              </a:rPr>
              <a:t>, et al.  Lancet Infect Dis. 2015;15:27-35.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ATTAIN: Conclusions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06725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once a day with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peginterferon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alfa-2a and ribavirin was well tolerated in HCV genotype 1-infected previous non-responders and was non-inferior to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thus providing an alternative treatment in areas of the world where all-oral HCV regimens are not available or accessible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Simeprevir in </a:t>
            </a:r>
            <a:r>
              <a:rPr lang="en-US" sz="2800" dirty="0" smtClean="0"/>
              <a:t>Treatment –Experienced Genotype </a:t>
            </a:r>
            <a:r>
              <a:rPr lang="en-US" sz="2800" dirty="0"/>
              <a:t>1 </a:t>
            </a:r>
            <a:r>
              <a:rPr lang="en-US" dirty="0" smtClean="0"/>
              <a:t>ASPIRE Trial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Z</a:t>
            </a:r>
            <a:r>
              <a:rPr lang="en-US" sz="1400" dirty="0" err="1" smtClean="0"/>
              <a:t>euzem</a:t>
            </a:r>
            <a:r>
              <a:rPr lang="en-US" sz="1400" dirty="0" smtClean="0"/>
              <a:t> S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 </a:t>
            </a:r>
            <a:r>
              <a:rPr lang="en-US" sz="1400" dirty="0" err="1" smtClean="0">
                <a:latin typeface="Arial" pitchFamily="22" charset="0"/>
              </a:rPr>
              <a:t>Gastroenterol</a:t>
            </a:r>
            <a:r>
              <a:rPr lang="en-US" sz="1400" dirty="0" smtClean="0">
                <a:latin typeface="Arial" pitchFamily="22" charset="0"/>
              </a:rPr>
              <a:t>. 2014;146:430-41.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65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</a:t>
            </a:r>
            <a:r>
              <a:rPr lang="en-US" sz="2400" dirty="0" smtClean="0"/>
              <a:t>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74844"/>
              </p:ext>
            </p:extLst>
          </p:nvPr>
        </p:nvGraphicFramePr>
        <p:xfrm>
          <a:off x="838200" y="1454260"/>
          <a:ext cx="7467600" cy="4888266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467600"/>
              </a:tblGrid>
              <a:tr h="3813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ASPIRE Trial: Study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placebo-controlled, 7 arm,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2b trial of PEG and RBV with and without simeprevir in HCV GT1 for prior treatment failures with PEG and RBV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Europe, North America, Australia, and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Treatment-experienced, chronic HCV GT-1 monoinfection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failure with (≥ 12 weeks) of peginterferon-alfa plus ribavirin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10,000 IU/mL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462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1a (41%); 1b (58%); other (1%)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82% non-CC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Demographics: median age 50; 67% male; 93% white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Fibrosis: F3 = 19%; F4 = 18%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Efficacy (SVR24)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52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137300" y="17526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18289" y="5837434"/>
            <a:ext cx="9180577" cy="5394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Simeprevir: 100 or 150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daily; 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alfa-2a (PEG): 180 mcg/week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weight-based (in 2 divided doses): 1000 mg if &lt; 75kg or 1200 mg/day if ≥ 75kg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ltGray">
          <a:xfrm>
            <a:off x="970201" y="1698560"/>
            <a:ext cx="1638648" cy="2560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ltGray">
          <a:xfrm>
            <a:off x="970201" y="1965808"/>
            <a:ext cx="6583680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ltGray">
          <a:xfrm>
            <a:off x="2613397" y="1698560"/>
            <a:ext cx="493776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ltGray">
          <a:xfrm>
            <a:off x="970201" y="2286698"/>
            <a:ext cx="1638648" cy="2560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970201" y="2553946"/>
            <a:ext cx="6583680" cy="256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ltGray">
          <a:xfrm>
            <a:off x="970201" y="2874836"/>
            <a:ext cx="3291840" cy="256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ltGray">
          <a:xfrm>
            <a:off x="970201" y="3142084"/>
            <a:ext cx="6583680" cy="25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ltGray">
          <a:xfrm>
            <a:off x="970201" y="3462974"/>
            <a:ext cx="3291840" cy="2560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970201" y="3730222"/>
            <a:ext cx="6583680" cy="256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ltGray">
          <a:xfrm>
            <a:off x="970201" y="4051112"/>
            <a:ext cx="6583680" cy="2560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ltGray">
          <a:xfrm>
            <a:off x="970201" y="4318360"/>
            <a:ext cx="6583680" cy="256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7" name="Rectangle 7"/>
          <p:cNvSpPr>
            <a:spLocks noChangeArrowheads="1"/>
          </p:cNvSpPr>
          <p:nvPr/>
        </p:nvSpPr>
        <p:spPr bwMode="invGray">
          <a:xfrm>
            <a:off x="964021" y="4056369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ltGray">
          <a:xfrm>
            <a:off x="970201" y="4639250"/>
            <a:ext cx="6583680" cy="256029"/>
          </a:xfrm>
          <a:prstGeom prst="rect">
            <a:avLst/>
          </a:prstGeom>
          <a:solidFill>
            <a:srgbClr val="AABCCD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ltGray">
          <a:xfrm>
            <a:off x="970201" y="4906498"/>
            <a:ext cx="6583680" cy="256032"/>
          </a:xfrm>
          <a:prstGeom prst="rect">
            <a:avLst/>
          </a:prstGeom>
          <a:solidFill>
            <a:srgbClr val="AABCCD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invGray">
          <a:xfrm>
            <a:off x="964021" y="464450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ltGray">
          <a:xfrm>
            <a:off x="970201" y="5227390"/>
            <a:ext cx="6583680" cy="2560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" name="Rectangle 7"/>
          <p:cNvSpPr>
            <a:spLocks noChangeArrowheads="1"/>
          </p:cNvSpPr>
          <p:nvPr/>
        </p:nvSpPr>
        <p:spPr bwMode="ltGray">
          <a:xfrm>
            <a:off x="970201" y="5494638"/>
            <a:ext cx="6583680" cy="256032"/>
          </a:xfrm>
          <a:prstGeom prst="rect">
            <a:avLst/>
          </a:prstGeom>
          <a:solidFill>
            <a:srgbClr val="D99BBE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5" name="Rectangle 7"/>
          <p:cNvSpPr>
            <a:spLocks noChangeArrowheads="1"/>
          </p:cNvSpPr>
          <p:nvPr/>
        </p:nvSpPr>
        <p:spPr bwMode="invGray">
          <a:xfrm>
            <a:off x="964021" y="523264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invGray">
          <a:xfrm>
            <a:off x="964021" y="170381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ltGray">
          <a:xfrm>
            <a:off x="2613397" y="2286698"/>
            <a:ext cx="493776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ltGray">
          <a:xfrm>
            <a:off x="4262532" y="2874836"/>
            <a:ext cx="329184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invGray">
          <a:xfrm>
            <a:off x="964021" y="2291955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ltGray">
          <a:xfrm>
            <a:off x="4262532" y="3462974"/>
            <a:ext cx="329184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invGray">
          <a:xfrm>
            <a:off x="964021" y="2880093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invGray">
          <a:xfrm>
            <a:off x="964021" y="3468231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7300" y="233868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300" y="29474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7300" y="351650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7300" y="4102588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300" y="471132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7300" y="529872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279628"/>
            <a:ext cx="9165224" cy="369749"/>
            <a:chOff x="-6113" y="1279628"/>
            <a:chExt cx="9165224" cy="369749"/>
          </a:xfrm>
        </p:grpSpPr>
        <p:sp>
          <p:nvSpPr>
            <p:cNvPr id="26" name="Rectangle 25"/>
            <p:cNvSpPr/>
            <p:nvPr/>
          </p:nvSpPr>
          <p:spPr>
            <a:xfrm>
              <a:off x="-3180" y="1344581"/>
              <a:ext cx="9162291" cy="2735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12" y="1279628"/>
              <a:ext cx="838200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Week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1909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49405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52307" y="1281846"/>
              <a:ext cx="710693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35621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008361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-6113" y="1619700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 noChangeAspect="1"/>
            </p:cNvCxnSpPr>
            <p:nvPr/>
          </p:nvCxnSpPr>
          <p:spPr>
            <a:xfrm flipV="1">
              <a:off x="7740193" y="1344580"/>
              <a:ext cx="124963" cy="304797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2967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137300" y="17526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18289" y="5837434"/>
            <a:ext cx="9180577" cy="5394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Simeprevir: 100 or 150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daily; 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alfa-2a (PEG): 180 mcg/week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weight-based (in 2 divided doses): 1000 mg if &lt; 75kg or 1200 mg/day if ≥ 75kg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ltGray">
          <a:xfrm>
            <a:off x="970201" y="1698560"/>
            <a:ext cx="1638648" cy="2560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ltGray">
          <a:xfrm>
            <a:off x="970201" y="1965808"/>
            <a:ext cx="6583680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ltGray">
          <a:xfrm>
            <a:off x="2613397" y="1698560"/>
            <a:ext cx="493776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ltGray">
          <a:xfrm>
            <a:off x="970201" y="2286698"/>
            <a:ext cx="1638648" cy="2560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970201" y="2553946"/>
            <a:ext cx="6583680" cy="256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ltGray">
          <a:xfrm>
            <a:off x="970201" y="2874836"/>
            <a:ext cx="3291840" cy="256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ltGray">
          <a:xfrm>
            <a:off x="970201" y="3142084"/>
            <a:ext cx="6583680" cy="25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ltGray">
          <a:xfrm>
            <a:off x="970201" y="3462974"/>
            <a:ext cx="3291840" cy="2560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970201" y="3730222"/>
            <a:ext cx="6583680" cy="256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ltGray">
          <a:xfrm>
            <a:off x="970201" y="4051112"/>
            <a:ext cx="6583680" cy="2560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ltGray">
          <a:xfrm>
            <a:off x="970201" y="4318360"/>
            <a:ext cx="6583680" cy="256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7" name="Rectangle 7"/>
          <p:cNvSpPr>
            <a:spLocks noChangeArrowheads="1"/>
          </p:cNvSpPr>
          <p:nvPr/>
        </p:nvSpPr>
        <p:spPr bwMode="invGray">
          <a:xfrm>
            <a:off x="964021" y="4056369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ltGray">
          <a:xfrm>
            <a:off x="970201" y="4639250"/>
            <a:ext cx="6583680" cy="256029"/>
          </a:xfrm>
          <a:prstGeom prst="rect">
            <a:avLst/>
          </a:prstGeom>
          <a:solidFill>
            <a:srgbClr val="AABCCD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ltGray">
          <a:xfrm>
            <a:off x="970201" y="4906498"/>
            <a:ext cx="6583680" cy="256032"/>
          </a:xfrm>
          <a:prstGeom prst="rect">
            <a:avLst/>
          </a:prstGeom>
          <a:solidFill>
            <a:srgbClr val="AABCCD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invGray">
          <a:xfrm>
            <a:off x="964021" y="464450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ltGray">
          <a:xfrm>
            <a:off x="970201" y="5227390"/>
            <a:ext cx="6583680" cy="2560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" name="Rectangle 7"/>
          <p:cNvSpPr>
            <a:spLocks noChangeArrowheads="1"/>
          </p:cNvSpPr>
          <p:nvPr/>
        </p:nvSpPr>
        <p:spPr bwMode="ltGray">
          <a:xfrm>
            <a:off x="970201" y="5494638"/>
            <a:ext cx="6583680" cy="256032"/>
          </a:xfrm>
          <a:prstGeom prst="rect">
            <a:avLst/>
          </a:prstGeom>
          <a:solidFill>
            <a:srgbClr val="D99BBE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5" name="Rectangle 7"/>
          <p:cNvSpPr>
            <a:spLocks noChangeArrowheads="1"/>
          </p:cNvSpPr>
          <p:nvPr/>
        </p:nvSpPr>
        <p:spPr bwMode="invGray">
          <a:xfrm>
            <a:off x="964021" y="523264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invGray">
          <a:xfrm>
            <a:off x="964021" y="170381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ltGray">
          <a:xfrm>
            <a:off x="2613397" y="2286698"/>
            <a:ext cx="493776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ltGray">
          <a:xfrm>
            <a:off x="4262532" y="2874836"/>
            <a:ext cx="329184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invGray">
          <a:xfrm>
            <a:off x="964021" y="2291955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ltGray">
          <a:xfrm>
            <a:off x="4262532" y="3462974"/>
            <a:ext cx="329184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invGray">
          <a:xfrm>
            <a:off x="964021" y="2880093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invGray">
          <a:xfrm>
            <a:off x="964021" y="3468231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04552" y="1767840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70%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04552" y="2367852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62%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04552" y="2953936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66%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04552" y="3540474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72%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04552" y="4120452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61%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04552" y="4718294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80%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04552" y="5286968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23%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7300" y="233868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300" y="29474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7300" y="351650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7300" y="4102588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300" y="471132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7300" y="529872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6113" y="1279628"/>
            <a:ext cx="9165224" cy="369749"/>
            <a:chOff x="-6113" y="1279628"/>
            <a:chExt cx="9165224" cy="369749"/>
          </a:xfrm>
        </p:grpSpPr>
        <p:sp>
          <p:nvSpPr>
            <p:cNvPr id="57" name="Rectangle 56"/>
            <p:cNvSpPr/>
            <p:nvPr/>
          </p:nvSpPr>
          <p:spPr>
            <a:xfrm>
              <a:off x="-3180" y="1344581"/>
              <a:ext cx="9162291" cy="2735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412" y="1279628"/>
              <a:ext cx="838200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Week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1909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49405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052307" y="1281846"/>
              <a:ext cx="710693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35621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08361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-6113" y="1619700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cxnSpLocks noChangeAspect="1"/>
            </p:cNvCxnSpPr>
            <p:nvPr/>
          </p:nvCxnSpPr>
          <p:spPr>
            <a:xfrm flipV="1">
              <a:off x="7740193" y="1344580"/>
              <a:ext cx="124963" cy="304797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666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ASPIRE: SVR 24, by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03824"/>
              </p:ext>
            </p:extLst>
          </p:nvPr>
        </p:nvGraphicFramePr>
        <p:xfrm>
          <a:off x="192088" y="176076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579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46/66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102077" y="5766720"/>
            <a:ext cx="32016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Simeprevir 100 mg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02077" y="5715000"/>
            <a:ext cx="320040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96200" y="1890480"/>
            <a:ext cx="0" cy="330403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57867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9944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0/66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9426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44/66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1503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49/68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9226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52/65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96845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472282" y="5766720"/>
            <a:ext cx="314771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Simeprevir 150 mg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7848600" y="5766720"/>
            <a:ext cx="914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Placebo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430892" y="5715000"/>
            <a:ext cx="320040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78045" y="5715000"/>
            <a:ext cx="100583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66918" y="1890480"/>
            <a:ext cx="0" cy="330403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60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Simeprevir</a:t>
            </a:r>
            <a:r>
              <a:rPr lang="en-US" dirty="0"/>
              <a:t> (</a:t>
            </a:r>
            <a:r>
              <a:rPr lang="en-US" i="1" dirty="0" err="1"/>
              <a:t>Olysio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8939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ASPIRE: SVR 24, by Prior Treatment Response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5790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46/66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7867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9944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0/66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9426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44/66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1503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49/68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9226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52/65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96845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15/66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542245"/>
              </p:ext>
            </p:extLst>
          </p:nvPr>
        </p:nvGraphicFramePr>
        <p:xfrm>
          <a:off x="533580" y="1828800"/>
          <a:ext cx="830562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3850923" y="2362200"/>
            <a:ext cx="0" cy="3432048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24882" y="2362200"/>
            <a:ext cx="0" cy="3432048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374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ASPIRE: SVR 24, by Prior Treatment Response and GT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5790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46/66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7867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9944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0/66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9426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44/66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1503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49/68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9226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52/65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96845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15/66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49896"/>
              </p:ext>
            </p:extLst>
          </p:nvPr>
        </p:nvGraphicFramePr>
        <p:xfrm>
          <a:off x="304890" y="2005680"/>
          <a:ext cx="853422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264920" y="5943600"/>
            <a:ext cx="24688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chemeClr val="tx2"/>
                </a:solidFill>
                <a:latin typeface="Arial" pitchFamily="22" charset="0"/>
              </a:rPr>
              <a:t>Relapser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80160" y="5891880"/>
            <a:ext cx="245059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821759" y="5943600"/>
            <a:ext cx="24688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Partial Responder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324600" y="5943600"/>
            <a:ext cx="24688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Null Responder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768610" y="2462880"/>
            <a:ext cx="0" cy="316687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65805" y="2462880"/>
            <a:ext cx="0" cy="316687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92128" y="5891880"/>
            <a:ext cx="245059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18487" y="5891880"/>
            <a:ext cx="245059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75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83473"/>
              </p:ext>
            </p:extLst>
          </p:nvPr>
        </p:nvGraphicFramePr>
        <p:xfrm>
          <a:off x="0" y="2362200"/>
          <a:ext cx="9144000" cy="2956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treatment-experienced patients, 12, 24, or 48 weeks simeprevir (100 mg or 150 mg once daily) in combination with 48 weeks peginterferon</a:t>
                      </a:r>
                      <a:r>
                        <a:rPr lang="en-US" sz="2400" b="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and ribavirin significantly increased rates of SVR at 24 weeks compared with patients given placebo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, peginterferon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and ribavirin,</a:t>
                      </a:r>
                      <a:r>
                        <a:rPr lang="en-US" sz="2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and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was generally well tolerated.”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ASPIRE </a:t>
            </a:r>
            <a:r>
              <a:rPr lang="en-US" sz="2400" dirty="0"/>
              <a:t>Trial: Conclusions</a:t>
            </a:r>
          </a:p>
        </p:txBody>
      </p:sp>
    </p:spTree>
    <p:extLst>
      <p:ext uri="{BB962C8B-B14F-4D97-AF65-F5344CB8AC3E}">
        <p14:creationId xmlns:p14="http://schemas.microsoft.com/office/powerpoint/2010/main" val="10633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Simeprevir</a:t>
            </a:r>
            <a:r>
              <a:rPr lang="en-US" sz="2000" dirty="0" smtClean="0"/>
              <a:t> in Treatment</a:t>
            </a:r>
            <a:r>
              <a:rPr lang="en-US" sz="2000" dirty="0"/>
              <a:t>-</a:t>
            </a:r>
            <a:r>
              <a:rPr lang="en-US" sz="2200" dirty="0" smtClean="0"/>
              <a:t>Naïve</a:t>
            </a:r>
            <a:r>
              <a:rPr lang="en-US" sz="2000" dirty="0" smtClean="0"/>
              <a:t> and Treatment-Experienced Patients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227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Simeprevir</a:t>
            </a:r>
            <a:r>
              <a:rPr lang="en-US" sz="2800" dirty="0" smtClean="0"/>
              <a:t> with Peginterferon and Ribavirin in GT-4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RESTORE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Naïve and Treatment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Moreno </a:t>
            </a:r>
            <a:r>
              <a:rPr lang="en-US" sz="1400" dirty="0"/>
              <a:t>C, et al. J </a:t>
            </a:r>
            <a:r>
              <a:rPr lang="en-US" sz="1400" dirty="0" err="1"/>
              <a:t>Hepatol</a:t>
            </a:r>
            <a:r>
              <a:rPr lang="en-US" sz="1400" dirty="0"/>
              <a:t>. 2015;62:1047-55.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48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Moreno C, et al</a:t>
            </a:r>
            <a:r>
              <a:rPr lang="en-US" dirty="0" smtClean="0"/>
              <a:t>. J </a:t>
            </a:r>
            <a:r>
              <a:rPr lang="en-US" dirty="0" err="1" smtClean="0"/>
              <a:t>Hepatol</a:t>
            </a:r>
            <a:r>
              <a:rPr lang="en-US" dirty="0" smtClean="0"/>
              <a:t>. 2015;62:1047-55.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Peginterferon + Ribavirin in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RESTORE: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36118"/>
              </p:ext>
            </p:extLst>
          </p:nvPr>
        </p:nvGraphicFramePr>
        <p:xfrm>
          <a:off x="417513" y="1447800"/>
          <a:ext cx="8305800" cy="48863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305800"/>
              </a:tblGrid>
              <a:tr h="3667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RESTORE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pen-label, phase 3, study evaluating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for treatment naïve and experienced patients with genotype 4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and International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4 (n = 107)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(n = 35) or treatment experienced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relapsers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(n = 22)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Experienced (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Nonresponder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): partial (n = 10), null (n = 40)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Sex: male 79%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Race: white (72%); black (28%)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Median age: 49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 genotype: 7.5% CC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METAVIR Fibrosis Stage: F4 = 29%; F3 = 14%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Efficacy (SVR12)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34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Moreno C, et al. J </a:t>
            </a:r>
            <a:r>
              <a:rPr lang="en-US" dirty="0" err="1"/>
              <a:t>Hepatol</a:t>
            </a:r>
            <a:r>
              <a:rPr lang="en-US" dirty="0"/>
              <a:t>. 2015;62:1047-55.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Peginterferon + Ribavirin in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RESTORE: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3267265" y="1818016"/>
            <a:ext cx="1364328" cy="457197"/>
          </a:xfrm>
          <a:prstGeom prst="rect">
            <a:avLst/>
          </a:prstGeom>
          <a:solidFill>
            <a:srgbClr val="CEE49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3267265" y="2269120"/>
            <a:ext cx="2743200" cy="457197"/>
          </a:xfrm>
          <a:prstGeom prst="rect">
            <a:avLst/>
          </a:prstGeom>
          <a:solidFill>
            <a:srgbClr val="B6D661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52400" y="2214283"/>
            <a:ext cx="1600200" cy="1143000"/>
          </a:xfrm>
          <a:prstGeom prst="rect">
            <a:avLst/>
          </a:prstGeom>
          <a:solidFill>
            <a:srgbClr val="000000">
              <a:alpha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Treatment-Naïve</a:t>
            </a:r>
            <a:br>
              <a:rPr lang="en-US" sz="1400" dirty="0" smtClean="0"/>
            </a:br>
            <a:r>
              <a:rPr lang="en-US" sz="1400" dirty="0" smtClean="0"/>
              <a:t>or</a:t>
            </a:r>
            <a:br>
              <a:rPr lang="en-US" sz="1400" dirty="0" smtClean="0"/>
            </a:br>
            <a:r>
              <a:rPr lang="en-US" sz="1400" dirty="0" smtClean="0"/>
              <a:t>Prior Relapse</a:t>
            </a:r>
            <a:endParaRPr lang="en-US" sz="1400" dirty="0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invGray">
          <a:xfrm>
            <a:off x="3254293" y="1818016"/>
            <a:ext cx="551039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1382940"/>
            <a:ext cx="9162288" cy="35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4508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1668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58468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28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86000" y="1328616"/>
            <a:ext cx="838200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3267265" y="2835223"/>
            <a:ext cx="1364328" cy="457197"/>
          </a:xfrm>
          <a:prstGeom prst="rect">
            <a:avLst/>
          </a:prstGeom>
          <a:solidFill>
            <a:srgbClr val="CEE49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ltGray">
          <a:xfrm>
            <a:off x="3267265" y="3286327"/>
            <a:ext cx="5486400" cy="457197"/>
          </a:xfrm>
          <a:prstGeom prst="rect">
            <a:avLst/>
          </a:prstGeom>
          <a:solidFill>
            <a:srgbClr val="B6D661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invGray">
          <a:xfrm>
            <a:off x="3254293" y="2835223"/>
            <a:ext cx="551039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3267265" y="3934917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3267265" y="4386021"/>
            <a:ext cx="5486400" cy="457197"/>
          </a:xfrm>
          <a:prstGeom prst="rect">
            <a:avLst/>
          </a:prstGeom>
          <a:solidFill>
            <a:srgbClr val="D3BF97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invGray">
          <a:xfrm>
            <a:off x="3254293" y="3934917"/>
            <a:ext cx="551039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 bwMode="ltGray">
          <a:xfrm>
            <a:off x="152400" y="3961682"/>
            <a:ext cx="1600200" cy="897974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</a:pPr>
            <a:r>
              <a:rPr lang="en-US" sz="1400" dirty="0" smtClean="0"/>
              <a:t>Partial Response</a:t>
            </a:r>
            <a:br>
              <a:rPr lang="en-US" sz="1400" dirty="0" smtClean="0"/>
            </a:br>
            <a:r>
              <a:rPr lang="en-US" sz="1400" dirty="0" smtClean="0"/>
              <a:t>or</a:t>
            </a:r>
            <a:br>
              <a:rPr lang="en-US" sz="1400" dirty="0" smtClean="0"/>
            </a:br>
            <a:r>
              <a:rPr lang="en-US" sz="1400" dirty="0" smtClean="0"/>
              <a:t>Null Response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1819164" y="2218516"/>
            <a:ext cx="1347216" cy="11430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RGT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determines if PEG + RBV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x 24 or 48 wks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-12330" y="5035560"/>
            <a:ext cx="9180577" cy="4937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Response Guided Therapy (RGT) Criteria: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W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eek 4 HCV RNA &lt; 25 IU/mL (detectable or undetectable) and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Week 12 HCV RNA &lt; 25 IU/mL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(undetectable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)  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12330" y="5525944"/>
            <a:ext cx="9180577" cy="850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4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alfa-2a (PEG): 180 mcg/week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</p:spTree>
    <p:extLst>
      <p:ext uri="{BB962C8B-B14F-4D97-AF65-F5344CB8AC3E}">
        <p14:creationId xmlns:p14="http://schemas.microsoft.com/office/powerpoint/2010/main" val="1658244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Peginterferon + Ribavirin in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RESTORE: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RESTORE: SVR12 by Prior Treatment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Moreno C, et al. J </a:t>
            </a:r>
            <a:r>
              <a:rPr lang="en-US" dirty="0" err="1"/>
              <a:t>Hepatol</a:t>
            </a:r>
            <a:r>
              <a:rPr lang="en-US" dirty="0"/>
              <a:t>. 2015;62:1047-55.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108273"/>
              </p:ext>
            </p:extLst>
          </p:nvPr>
        </p:nvGraphicFramePr>
        <p:xfrm>
          <a:off x="647700" y="1813557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 rot="5400000">
            <a:off x="1225296" y="3753101"/>
            <a:ext cx="3401568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3896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70/107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200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638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814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5840" y="5080877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5638800" y="5883986"/>
            <a:ext cx="2895600" cy="463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lnSpc>
                <a:spcPts val="1800"/>
              </a:lnSpc>
              <a:spcBef>
                <a:spcPts val="1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 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Nonresponders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743069" y="5781363"/>
            <a:ext cx="260604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2857887" y="5883986"/>
            <a:ext cx="2895600" cy="463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lnSpc>
                <a:spcPts val="1800"/>
              </a:lnSpc>
              <a:spcBef>
                <a:spcPts val="1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Treatment-Naïve &amp;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Experienced Relapsers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74985" y="5781363"/>
            <a:ext cx="260604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92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Moreno C, et al. J </a:t>
            </a:r>
            <a:r>
              <a:rPr lang="en-US" dirty="0" err="1"/>
              <a:t>Hepatol</a:t>
            </a:r>
            <a:r>
              <a:rPr lang="en-US" dirty="0"/>
              <a:t>. 2015;62:1047-55.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Genotype 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RESTORE: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46429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Efficacy and safety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150 mg QD for 12 weeks with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peginterferon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ribavirin in treatment-naïve or -experienced patients with chronic HCV GT4 infection were in line with previous reports for HCV GT1 infection.”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1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Simeprevir</a:t>
            </a:r>
            <a:r>
              <a:rPr lang="en-US" dirty="0"/>
              <a:t> + Sofosbuvir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CCCE0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CCCE0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339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68300" y="1143000"/>
            <a:ext cx="8458709" cy="5093208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7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 Trials in Treatment Naive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QUEST 1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Simeprevir</a:t>
            </a:r>
            <a:r>
              <a:rPr lang="en-US" sz="2000" dirty="0" smtClean="0">
                <a:solidFill>
                  <a:schemeClr val="bg1"/>
                </a:solidFill>
              </a:rPr>
              <a:t>-PEG-RBV </a:t>
            </a:r>
            <a:r>
              <a:rPr lang="en-US" sz="2000" dirty="0">
                <a:solidFill>
                  <a:schemeClr val="bg1"/>
                </a:solidFill>
              </a:rPr>
              <a:t>vs. PEG-</a:t>
            </a:r>
            <a:r>
              <a:rPr lang="en-US" sz="2000" dirty="0" smtClean="0">
                <a:solidFill>
                  <a:schemeClr val="bg1"/>
                </a:solidFill>
              </a:rPr>
              <a:t>RBV in GT1 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QUEST 2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Simeprevir</a:t>
            </a:r>
            <a:r>
              <a:rPr lang="en-US" sz="2000" dirty="0">
                <a:solidFill>
                  <a:schemeClr val="bg1"/>
                </a:solidFill>
              </a:rPr>
              <a:t>-PEG-RBV vs. PEG-</a:t>
            </a:r>
            <a:r>
              <a:rPr lang="en-US" sz="2000" dirty="0" smtClean="0">
                <a:solidFill>
                  <a:schemeClr val="bg1"/>
                </a:solidFill>
              </a:rPr>
              <a:t>RBV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 GT1 </a:t>
            </a:r>
          </a:p>
          <a:p>
            <a:pPr marL="256032" indent="-256032">
              <a:lnSpc>
                <a:spcPts val="27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 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Trials in Treatment 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Experienced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PROMISE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Simeprevir</a:t>
            </a:r>
            <a:r>
              <a:rPr lang="en-US" sz="2000" dirty="0">
                <a:solidFill>
                  <a:schemeClr val="bg1"/>
                </a:solidFill>
              </a:rPr>
              <a:t>-PEG-RBV vs. PEG-</a:t>
            </a:r>
            <a:r>
              <a:rPr lang="en-US" sz="2000" dirty="0" smtClean="0">
                <a:solidFill>
                  <a:schemeClr val="bg1"/>
                </a:solidFill>
              </a:rPr>
              <a:t>RBV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 GT1, prior </a:t>
            </a:r>
            <a:r>
              <a:rPr lang="en-US" sz="2000" dirty="0">
                <a:solidFill>
                  <a:schemeClr val="bg1"/>
                </a:solidFill>
              </a:rPr>
              <a:t>relapse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ATTAIN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Simeprevir</a:t>
            </a:r>
            <a:r>
              <a:rPr lang="en-US" sz="2000" dirty="0">
                <a:solidFill>
                  <a:schemeClr val="bg1"/>
                </a:solidFill>
              </a:rPr>
              <a:t> vs. </a:t>
            </a:r>
            <a:r>
              <a:rPr lang="en-US" sz="2000" dirty="0" err="1">
                <a:solidFill>
                  <a:schemeClr val="bg1"/>
                </a:solidFill>
              </a:rPr>
              <a:t>Telaprevir</a:t>
            </a:r>
            <a:r>
              <a:rPr lang="en-US" sz="2000" dirty="0">
                <a:solidFill>
                  <a:schemeClr val="bg1"/>
                </a:solidFill>
              </a:rPr>
              <a:t> in prior null or partial </a:t>
            </a:r>
            <a:r>
              <a:rPr lang="en-US" sz="2000" dirty="0" smtClean="0">
                <a:solidFill>
                  <a:schemeClr val="bg1"/>
                </a:solidFill>
              </a:rPr>
              <a:t>responders</a:t>
            </a:r>
          </a:p>
          <a:p>
            <a:pPr marL="256032" indent="-256032">
              <a:lnSpc>
                <a:spcPts val="27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2 Trials in Treatment Experienced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ASPIRE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Simeprevir</a:t>
            </a:r>
            <a:r>
              <a:rPr lang="en-US" sz="2000" dirty="0">
                <a:solidFill>
                  <a:schemeClr val="bg1"/>
                </a:solidFill>
              </a:rPr>
              <a:t> + PR in GT1 treatment experienced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Simeprevir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8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Simeprevir</a:t>
            </a:r>
            <a:r>
              <a:rPr lang="en-US" sz="2800" dirty="0"/>
              <a:t> </a:t>
            </a:r>
            <a:r>
              <a:rPr lang="en-US" sz="2800" dirty="0" smtClean="0"/>
              <a:t>+ Sofosbuvir  +/- Ribavirin in Genotype 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COSMOS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2a,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and Treatment Experienced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12507"/>
            <a:ext cx="9180577" cy="417573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Lawitz</a:t>
            </a:r>
            <a:r>
              <a:rPr lang="en-US" sz="1400" dirty="0" smtClean="0"/>
              <a:t> </a:t>
            </a:r>
            <a:r>
              <a:rPr lang="en-US" sz="1400" dirty="0"/>
              <a:t>E</a:t>
            </a:r>
            <a:r>
              <a:rPr lang="en-US" sz="1400" dirty="0">
                <a:latin typeface="Arial" pitchFamily="22" charset="0"/>
              </a:rPr>
              <a:t>, et al.  Lancet. 2014;384;1756-65.</a:t>
            </a:r>
          </a:p>
        </p:txBody>
      </p:sp>
    </p:spTree>
    <p:extLst>
      <p:ext uri="{BB962C8B-B14F-4D97-AF65-F5344CB8AC3E}">
        <p14:creationId xmlns:p14="http://schemas.microsoft.com/office/powerpoint/2010/main" val="436355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Sofosbuvir +/-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COSMOS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98543"/>
              </p:ext>
            </p:extLst>
          </p:nvPr>
        </p:nvGraphicFramePr>
        <p:xfrm>
          <a:off x="509587" y="1447800"/>
          <a:ext cx="8124825" cy="48101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24825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COSMOS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144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2a, open-label, using sofosbuvir + simeprevir +/- ribavirin in treatment naive or experienced, chronic HCV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23 centers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1: prior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nonresponders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F0-F2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2: treatment naïve &amp; prior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nonresponders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F3-F4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167 (n = 80 in Cohort 1 and n = 87 in Cohort 2)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Baseline GT1a with Q80K: Cohort 1 = 50%; Cohort 2 = 40%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Non-CC IL28b Genotype: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Cohort 1 = 94%; Cohort 2 = 79%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33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for HCV GT 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COSMOS Trial: </a:t>
            </a:r>
            <a:r>
              <a:rPr lang="en-US" sz="2000" dirty="0" smtClean="0"/>
              <a:t>Baseline Characteristic</a:t>
            </a:r>
            <a:endParaRPr lang="en-US" sz="22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204469"/>
              </p:ext>
            </p:extLst>
          </p:nvPr>
        </p:nvGraphicFramePr>
        <p:xfrm>
          <a:off x="268288" y="1447800"/>
          <a:ext cx="8610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312"/>
                <a:gridCol w="4840288"/>
              </a:tblGrid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 (n = 167)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Cohorts</a:t>
                      </a:r>
                      <a:r>
                        <a:rPr lang="en-US" sz="1600" baseline="0" smtClean="0"/>
                        <a:t> 1 and 2</a:t>
                      </a:r>
                      <a:endParaRPr lang="en-US" sz="1600" dirty="0"/>
                    </a:p>
                  </a:txBody>
                  <a:tcPr marT="91440" marB="91440" anchor="ctr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Age</a:t>
                      </a:r>
                      <a:r>
                        <a:rPr lang="en-US" sz="1600" baseline="0" dirty="0" smtClean="0"/>
                        <a:t>, years (range)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 (27-70)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Body</a:t>
                      </a:r>
                      <a:r>
                        <a:rPr lang="en-US" sz="1600" baseline="0" dirty="0" smtClean="0"/>
                        <a:t> Mass Index (BM</a:t>
                      </a:r>
                      <a:r>
                        <a:rPr lang="en-US" sz="1600" dirty="0" smtClean="0"/>
                        <a:t>I)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 genotype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1a=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78%; 1b = 22%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86%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Metavir</a:t>
                      </a:r>
                      <a:r>
                        <a:rPr lang="en-US" sz="1600" baseline="0" dirty="0" smtClean="0"/>
                        <a:t> Score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F01= 20%; </a:t>
                      </a:r>
                      <a:r>
                        <a:rPr lang="en-US" sz="1600" baseline="0" dirty="0" smtClean="0"/>
                        <a:t>F2=</a:t>
                      </a:r>
                      <a:r>
                        <a:rPr lang="en-US" sz="1600" dirty="0" smtClean="0"/>
                        <a:t>28%</a:t>
                      </a:r>
                      <a:r>
                        <a:rPr lang="en-US" sz="1600" baseline="0" dirty="0" smtClean="0"/>
                        <a:t>; </a:t>
                      </a:r>
                      <a:r>
                        <a:rPr lang="en-US" sz="1600" dirty="0" smtClean="0"/>
                        <a:t>F3 = 28%;</a:t>
                      </a:r>
                      <a:r>
                        <a:rPr lang="en-US" sz="1600" baseline="0" dirty="0" smtClean="0"/>
                        <a:t> F4=</a:t>
                      </a:r>
                      <a:r>
                        <a:rPr lang="en-US" sz="1600" dirty="0" smtClean="0"/>
                        <a:t>25%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HCV treatment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No response (%)  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Treatment-naïve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76%</a:t>
                      </a:r>
                    </a:p>
                    <a:p>
                      <a:pPr algn="ctr"/>
                      <a:r>
                        <a:rPr lang="en-US" sz="1600" dirty="0" smtClean="0"/>
                        <a:t>24%</a:t>
                      </a:r>
                      <a:endParaRPr lang="en-US" sz="1600" dirty="0"/>
                    </a:p>
                  </a:txBody>
                  <a:tcPr marT="91440" marB="914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650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590886" y="2748673"/>
            <a:ext cx="192023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</a:t>
            </a:r>
            <a:r>
              <a:rPr lang="en-US" sz="2400" dirty="0" smtClean="0"/>
              <a:t>Trial: Design for Cohort 1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Cohort 1: Prior </a:t>
            </a:r>
            <a:r>
              <a:rPr lang="en-US" dirty="0" err="1" smtClean="0">
                <a:cs typeface="Arial"/>
              </a:rPr>
              <a:t>Nonresponders</a:t>
            </a:r>
            <a:r>
              <a:rPr lang="en-US" dirty="0" smtClean="0">
                <a:cs typeface="Arial"/>
              </a:rPr>
              <a:t>; </a:t>
            </a:r>
            <a:r>
              <a:rPr lang="en-US" dirty="0" err="1" smtClean="0">
                <a:cs typeface="Arial"/>
              </a:rPr>
              <a:t>Metavir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Scores F0-</a:t>
            </a:r>
            <a:r>
              <a:rPr lang="en-US" dirty="0" smtClean="0">
                <a:cs typeface="Arial"/>
              </a:rPr>
              <a:t>F2</a:t>
            </a:r>
            <a:endParaRPr lang="en-US" dirty="0"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1764349" y="3805324"/>
            <a:ext cx="1920239" cy="449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SMV + RBV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752601" y="2514600"/>
            <a:ext cx="3837431" cy="44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+ SMV + RBV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752601" y="4451193"/>
            <a:ext cx="1920239" cy="449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+ SMV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62000" y="445899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1752601" y="3159962"/>
            <a:ext cx="3837431" cy="449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+ SMV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383390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319332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253850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590886" y="3386888"/>
            <a:ext cx="192023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80280" y="4031528"/>
            <a:ext cx="192023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80280" y="4683308"/>
            <a:ext cx="192023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-18289" y="5260859"/>
            <a:ext cx="9180577" cy="9875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SOF= 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SMP =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150 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RBV = 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13" y="1770896"/>
            <a:ext cx="9162291" cy="515104"/>
            <a:chOff x="-6113" y="1770896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-6113" y="18562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83374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-6113" y="22585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754635" y="21793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532704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315044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5597066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239000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" y="1856939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45618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727640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7090291" y="2543773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90291" y="318198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79685" y="382662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79685" y="447840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995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 for Cohort 1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COSMOS (Cohort 1): SVR 12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074637"/>
              </p:ext>
            </p:extLst>
          </p:nvPr>
        </p:nvGraphicFramePr>
        <p:xfrm>
          <a:off x="4572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12411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SMV = simeprevir;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888262" y="46482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9290" y="46482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4698" y="46482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3022" y="46482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447800" y="5443731"/>
            <a:ext cx="3593592" cy="393185"/>
          </a:xfrm>
          <a:prstGeom prst="rect">
            <a:avLst/>
          </a:prstGeom>
          <a:solidFill>
            <a:srgbClr val="BFBFBF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099287" y="5443731"/>
            <a:ext cx="3611880" cy="3931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98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590886" y="2748673"/>
            <a:ext cx="156057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</a:t>
            </a:r>
            <a:r>
              <a:rPr lang="en-US" sz="2400" dirty="0" smtClean="0"/>
              <a:t>Trial: Design for Cohort 2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b="1" dirty="0">
                <a:cs typeface="Arial"/>
              </a:rPr>
              <a:t>Cohort </a:t>
            </a:r>
            <a:r>
              <a:rPr lang="en-US" sz="1800" b="1" dirty="0" smtClean="0">
                <a:cs typeface="Arial"/>
              </a:rPr>
              <a:t>2: Treatment Naïve &amp; Prior </a:t>
            </a:r>
            <a:r>
              <a:rPr lang="en-US" sz="1800" b="1" dirty="0" err="1" smtClean="0">
                <a:cs typeface="Arial"/>
              </a:rPr>
              <a:t>Nonresponders</a:t>
            </a:r>
            <a:r>
              <a:rPr lang="en-US" sz="1800" b="1" dirty="0" smtClean="0">
                <a:cs typeface="Arial"/>
              </a:rPr>
              <a:t>; </a:t>
            </a:r>
            <a:r>
              <a:rPr lang="en-US" sz="1800" b="1" dirty="0" err="1" smtClean="0">
                <a:cs typeface="Arial"/>
              </a:rPr>
              <a:t>Metavir</a:t>
            </a:r>
            <a:r>
              <a:rPr lang="en-US" sz="1800" b="1" dirty="0" smtClean="0">
                <a:cs typeface="Arial"/>
              </a:rPr>
              <a:t> </a:t>
            </a:r>
            <a:r>
              <a:rPr lang="en-US" sz="1800" b="1" dirty="0">
                <a:cs typeface="Arial"/>
              </a:rPr>
              <a:t>Scores </a:t>
            </a:r>
            <a:r>
              <a:rPr lang="en-US" sz="1800" b="1" dirty="0" smtClean="0">
                <a:cs typeface="Arial"/>
              </a:rPr>
              <a:t>F3-F4</a:t>
            </a:r>
            <a:endParaRPr lang="en-US" sz="1800" b="1" dirty="0"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1764349" y="3805324"/>
            <a:ext cx="1920239" cy="449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SOF + SMV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752601" y="2514600"/>
            <a:ext cx="3837431" cy="44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+ SMV + RBV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90291" y="254377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752601" y="4451193"/>
            <a:ext cx="1920239" cy="449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SOF + SMV </a:t>
            </a:r>
            <a:endParaRPr 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2000" y="445899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-18289" y="5260859"/>
            <a:ext cx="9180577" cy="9875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150 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1752601" y="3159962"/>
            <a:ext cx="3837431" cy="449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SOF + SMV 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383390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319332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253850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30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590886" y="3386888"/>
            <a:ext cx="156057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090291" y="318198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680280" y="4031528"/>
            <a:ext cx="156057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79685" y="382662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680280" y="4683308"/>
            <a:ext cx="156057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179685" y="447840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113" y="1770896"/>
            <a:ext cx="9162291" cy="515104"/>
            <a:chOff x="-6113" y="1770896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-6113" y="18562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83374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-6113" y="22585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754635" y="21793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532704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315044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5597066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239000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" y="1856939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45618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3727640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983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COSMOS (Cohort 2 with F3-F4 Fibrosis): SVR12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893599"/>
              </p:ext>
            </p:extLst>
          </p:nvPr>
        </p:nvGraphicFramePr>
        <p:xfrm>
          <a:off x="268288" y="1828800"/>
          <a:ext cx="8610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09275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SMV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29082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6977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1180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25/27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4781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365487" y="5410200"/>
            <a:ext cx="3593592" cy="393185"/>
          </a:xfrm>
          <a:prstGeom prst="rect">
            <a:avLst/>
          </a:prstGeom>
          <a:solidFill>
            <a:srgbClr val="BFBFBF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075769" y="5410200"/>
            <a:ext cx="3611880" cy="3931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6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 for Cohort 1 &amp; 2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Cohort 1 &amp; 2: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188127"/>
              </p:ext>
            </p:extLst>
          </p:nvPr>
        </p:nvGraphicFramePr>
        <p:xfrm>
          <a:off x="273315" y="1828800"/>
          <a:ext cx="8610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94061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19/24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287430" y="5561599"/>
            <a:ext cx="2926080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317558" y="5561599"/>
            <a:ext cx="2926080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8897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9449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26/27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87677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41885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28/30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0608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16/16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9331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5926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9070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72/80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2003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82/87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286243" y="5561599"/>
            <a:ext cx="1444752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Overall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87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 for Cohort 1 &amp; 2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Cohort 1 &amp; 2: SVR12 (Non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-VR excluded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analysis*)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049639"/>
              </p:ext>
            </p:extLst>
          </p:nvPr>
        </p:nvGraphicFramePr>
        <p:xfrm>
          <a:off x="273315" y="1828800"/>
          <a:ext cx="8610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5995423"/>
            <a:ext cx="9162288" cy="329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1440" tIns="45431" rIns="0" bIns="45431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*Non-VR excluded analysis = SVR12 excludes early discontinuation </a:t>
            </a:r>
            <a:r>
              <a:rPr lang="en-US" sz="12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due to non-</a:t>
            </a:r>
            <a:r>
              <a:rPr lang="en-US" sz="1200" dirty="0" err="1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reasons or missing data at SVR12 time point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94061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19/20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9392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9449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26/27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8172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41885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28/28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0608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15/15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9331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5926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9070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71/74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2003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81/84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87430" y="5561599"/>
            <a:ext cx="2926080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317558" y="5561599"/>
            <a:ext cx="2926080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286243" y="5561599"/>
            <a:ext cx="1444752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Overall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34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 for Cohort 1 &amp; 2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Q80K on SVR in Patients with GT1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258033"/>
              </p:ext>
            </p:extLst>
          </p:nvPr>
        </p:nvGraphicFramePr>
        <p:xfrm>
          <a:off x="273315" y="1828800"/>
          <a:ext cx="8610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037407"/>
            <a:ext cx="9162288" cy="3017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0" bIns="45431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*Q80K = Gln80Lys</a:t>
            </a:r>
            <a:endParaRPr lang="en-US" sz="1400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94061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17/18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3690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30/31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9449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64/68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4966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38/40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2041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55/62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73986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18/19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9331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26/27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6550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35/37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5447" y="5181600"/>
            <a:ext cx="73150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119/130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2003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68/72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28556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25/31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20932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51/58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70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68300" y="1143000"/>
            <a:ext cx="8458709" cy="5093208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7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 Trials in 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and Experienced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RESTORE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Simeprevir</a:t>
            </a:r>
            <a:r>
              <a:rPr lang="en-US" sz="2000" dirty="0">
                <a:solidFill>
                  <a:schemeClr val="bg1"/>
                </a:solidFill>
              </a:rPr>
              <a:t> in HCV genotype 4 (naïve and experienced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256032" indent="-256032">
              <a:lnSpc>
                <a:spcPts val="27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COSMOS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Simeprevir</a:t>
            </a:r>
            <a:r>
              <a:rPr lang="en-US" sz="2000" dirty="0">
                <a:solidFill>
                  <a:schemeClr val="bg1"/>
                </a:solidFill>
              </a:rPr>
              <a:t> + </a:t>
            </a:r>
            <a:r>
              <a:rPr lang="en-US" sz="2000" dirty="0" err="1">
                <a:solidFill>
                  <a:schemeClr val="bg1"/>
                </a:solidFill>
              </a:rPr>
              <a:t>Sofosbuvir</a:t>
            </a:r>
            <a:r>
              <a:rPr lang="en-US" sz="2000" dirty="0">
                <a:solidFill>
                  <a:schemeClr val="bg1"/>
                </a:solidFill>
              </a:rPr>
              <a:t> +/- RBV in GT1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OPTIMIST-1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Simeprevir</a:t>
            </a:r>
            <a:r>
              <a:rPr lang="en-US" sz="2000" dirty="0">
                <a:solidFill>
                  <a:schemeClr val="bg1"/>
                </a:solidFill>
              </a:rPr>
              <a:t> + </a:t>
            </a:r>
            <a:r>
              <a:rPr lang="en-US" sz="2000" dirty="0" err="1">
                <a:solidFill>
                  <a:schemeClr val="bg1"/>
                </a:solidFill>
              </a:rPr>
              <a:t>Sofosbuvir</a:t>
            </a:r>
            <a:r>
              <a:rPr lang="en-US" sz="2000" dirty="0">
                <a:solidFill>
                  <a:schemeClr val="bg1"/>
                </a:solidFill>
              </a:rPr>
              <a:t> in GT1 without cirrhosis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OPTIMIST-2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Simeprevir</a:t>
            </a:r>
            <a:r>
              <a:rPr lang="en-US" sz="2000" dirty="0">
                <a:solidFill>
                  <a:schemeClr val="bg1"/>
                </a:solidFill>
              </a:rPr>
              <a:t> + </a:t>
            </a:r>
            <a:r>
              <a:rPr lang="en-US" sz="2000" dirty="0" err="1">
                <a:solidFill>
                  <a:schemeClr val="bg1"/>
                </a:solidFill>
              </a:rPr>
              <a:t>Sofosbuvir</a:t>
            </a:r>
            <a:r>
              <a:rPr lang="en-US" sz="2000">
                <a:solidFill>
                  <a:schemeClr val="bg1"/>
                </a:solidFill>
              </a:rPr>
              <a:t> in GT1 with cirrhosis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56032" indent="-256032">
              <a:lnSpc>
                <a:spcPts val="27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HIV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C212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Simeprevir</a:t>
            </a:r>
            <a:r>
              <a:rPr lang="en-US" sz="2000" dirty="0">
                <a:solidFill>
                  <a:schemeClr val="bg1"/>
                </a:solidFill>
              </a:rPr>
              <a:t> in HIV-HCV </a:t>
            </a:r>
            <a:r>
              <a:rPr lang="en-US" sz="2000" dirty="0" err="1">
                <a:solidFill>
                  <a:schemeClr val="bg1"/>
                </a:solidFill>
              </a:rPr>
              <a:t>coinfected</a:t>
            </a:r>
            <a:r>
              <a:rPr lang="en-US" sz="2000" dirty="0">
                <a:solidFill>
                  <a:schemeClr val="bg1"/>
                </a:solidFill>
              </a:rPr>
              <a:t> in GT1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Simeprevir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922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47827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ombined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was efficacious and well tolerated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1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Simeprevir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Sofosbuvir</a:t>
            </a:r>
            <a:r>
              <a:rPr lang="en-US" sz="2800" dirty="0" smtClean="0"/>
              <a:t> in GT1 without Cirrhosis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OPTIMIST-1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12507"/>
            <a:ext cx="9180577" cy="417573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Kwo</a:t>
            </a:r>
            <a:r>
              <a:rPr lang="en-US" sz="1400" dirty="0" smtClean="0"/>
              <a:t> P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</a:t>
            </a:r>
            <a:r>
              <a:rPr lang="en-US" sz="1400" dirty="0" smtClean="0"/>
              <a:t>50th EASL; 2015. </a:t>
            </a:r>
            <a:r>
              <a:rPr lang="en-US" sz="1400" dirty="0"/>
              <a:t>Abstract LB14.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40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Kwo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50th EASL; 2015. Abstract LB14.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without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OPTIMIST-1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44565"/>
              </p:ext>
            </p:extLst>
          </p:nvPr>
        </p:nvGraphicFramePr>
        <p:xfrm>
          <a:off x="509587" y="1447800"/>
          <a:ext cx="8124825" cy="4876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24825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OPTIMIST 1 Trial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100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open-label, using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or 12 weeks in treatment naive or experienced patients with chronic HCV genotype 1 infection without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in United States and Canada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Documented lack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experienced required to have ≥1 INF-based regimen +/- RBV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Exclusion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Cirrhosis, hepatic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decompensation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or non-HCV-related liver disease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 by intent-to-treat analysis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091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Kwo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50th EASL; 2015. Abstract LB14.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without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OPTIMIST-1 Trial: Study Design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22024" y="274200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3224" y="2346960"/>
            <a:ext cx="1828800" cy="777240"/>
          </a:xfrm>
          <a:prstGeom prst="rect">
            <a:avLst/>
          </a:prstGeom>
          <a:solidFill>
            <a:srgbClr val="DCF2E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sz="1800" b="1" dirty="0" err="1" smtClean="0">
                <a:latin typeface="Arial"/>
                <a:cs typeface="Arial"/>
              </a:rPr>
              <a:t>Simeprevir</a:t>
            </a:r>
            <a:r>
              <a:rPr lang="en-US" sz="1800" b="1" dirty="0" smtClean="0">
                <a:latin typeface="Arial"/>
                <a:cs typeface="Arial"/>
              </a:rPr>
              <a:t> +</a:t>
            </a:r>
          </a:p>
          <a:p>
            <a:pPr>
              <a:lnSpc>
                <a:spcPts val="2300"/>
              </a:lnSpc>
            </a:pPr>
            <a:r>
              <a:rPr lang="en-US" sz="1800" b="1" dirty="0" err="1" smtClean="0">
                <a:latin typeface="Arial"/>
                <a:cs typeface="Arial"/>
              </a:rPr>
              <a:t>Sofosbuvir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7940" y="25394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543" y="2306430"/>
            <a:ext cx="1979645" cy="212591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1800" b="1" dirty="0" smtClean="0">
                <a:solidFill>
                  <a:srgbClr val="FFFFFF"/>
                </a:solidFill>
                <a:cs typeface="Arial"/>
              </a:rPr>
              <a:t>GT-1</a:t>
            </a:r>
            <a:endParaRPr lang="en-US" sz="1800" b="1" dirty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4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Naïve/Experienced</a:t>
            </a:r>
          </a:p>
          <a:p>
            <a:pPr algn="ctr">
              <a:lnSpc>
                <a:spcPts val="2400"/>
              </a:lnSpc>
            </a:pPr>
            <a:r>
              <a:rPr lang="en-US" sz="1400" b="1" dirty="0" err="1" smtClean="0">
                <a:solidFill>
                  <a:srgbClr val="FFFFFF"/>
                </a:solidFill>
                <a:cs typeface="Arial"/>
              </a:rPr>
              <a:t>Noncirrhotic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851" y="256642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155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50140" y="406442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3223" y="3676966"/>
            <a:ext cx="2741677" cy="777240"/>
          </a:xfrm>
          <a:prstGeom prst="rect">
            <a:avLst/>
          </a:prstGeom>
          <a:solidFill>
            <a:srgbClr val="E3E0E9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sz="1800" b="1" dirty="0" err="1">
                <a:latin typeface="Arial"/>
                <a:cs typeface="Arial"/>
              </a:rPr>
              <a:t>Simeprevir</a:t>
            </a:r>
            <a:r>
              <a:rPr lang="en-US" sz="1800" b="1" dirty="0">
                <a:latin typeface="Arial"/>
                <a:cs typeface="Arial"/>
              </a:rPr>
              <a:t> +</a:t>
            </a:r>
          </a:p>
          <a:p>
            <a:pPr>
              <a:lnSpc>
                <a:spcPts val="2300"/>
              </a:lnSpc>
            </a:pPr>
            <a:r>
              <a:rPr lang="en-US" sz="1800" b="1" dirty="0" err="1">
                <a:latin typeface="Arial"/>
                <a:cs typeface="Arial"/>
              </a:rPr>
              <a:t>Sofosbuvir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7284" y="386182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89851" y="38894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155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21" name="Rectangle 20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3054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353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804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414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90656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7234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38083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373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65502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72154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748569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9143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1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: 150 mg once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: 400 mg once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68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50th EASL; 2015. Abstract LB14.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659028"/>
              </p:ext>
            </p:extLst>
          </p:nvPr>
        </p:nvGraphicFramePr>
        <p:xfrm>
          <a:off x="519888" y="1828800"/>
          <a:ext cx="81153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OPTIMIST 1: SVR12, by Treatment Experience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1 without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OPTIMIST-1 Trial: Results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SVR12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 at 12 weeks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8719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40/52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46308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0688" y="5088386"/>
            <a:ext cx="85675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128/155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1265" y="5088386"/>
            <a:ext cx="85152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150/155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4275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88/103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3284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112/115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90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50th EASL; 2015. Abstract LB14.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930929"/>
              </p:ext>
            </p:extLst>
          </p:nvPr>
        </p:nvGraphicFramePr>
        <p:xfrm>
          <a:off x="343602" y="1828802"/>
          <a:ext cx="8453622" cy="418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OPTIMIST 1: SVR12, by Genotype 1 Subtype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1 without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OPTIMIST-1 Trial: Results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7696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SVR12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sustained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 at 12 weeks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92/116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711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112/116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36/49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455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44/46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56/67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984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7176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6/39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01616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8/39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04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Simeprevir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Sofosbuvir</a:t>
            </a:r>
            <a:r>
              <a:rPr lang="en-US" sz="2800" dirty="0" smtClean="0"/>
              <a:t> in GT1 with Cirrhosis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OPTIMIST-2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12507"/>
            <a:ext cx="9180577" cy="417573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Lawitz</a:t>
            </a:r>
            <a:r>
              <a:rPr lang="en-US" sz="1400" dirty="0" smtClean="0"/>
              <a:t> E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</a:t>
            </a:r>
            <a:r>
              <a:rPr lang="en-US" sz="1400" dirty="0" smtClean="0"/>
              <a:t>50th EASL; 2015. </a:t>
            </a:r>
            <a:r>
              <a:rPr lang="en-US" sz="1400" dirty="0"/>
              <a:t>Abstract </a:t>
            </a:r>
            <a:r>
              <a:rPr lang="en-US" sz="1400" dirty="0" smtClean="0"/>
              <a:t>LP04</a:t>
            </a:r>
            <a:r>
              <a:rPr lang="en-US" sz="1400" dirty="0"/>
              <a:t>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53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50th EASL; 2015. Abstract LP04.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with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OPTIMIST-2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64376"/>
              </p:ext>
            </p:extLst>
          </p:nvPr>
        </p:nvGraphicFramePr>
        <p:xfrm>
          <a:off x="509587" y="1447800"/>
          <a:ext cx="8124825" cy="4876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24825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OPTIMIST 2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100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open-label, single-arm trial using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 naive or experienced patients with chronic HCV genotype 1 infection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in United States and Canada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infection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Studies indicating cirrhosis with compensation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Any treatment history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Exclusion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Hepatic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decompensation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or non-HCV-related liver disease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 by intent-to-treat analysis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2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50th EASL; 2015. Abstract LP04.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with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OPTIMIST-2 Trial: Study Design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4544" y="2667000"/>
            <a:ext cx="2199100" cy="165347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20"/>
              </a:lnSpc>
            </a:pPr>
            <a:r>
              <a:rPr lang="en-US" sz="1800" b="1" dirty="0" smtClean="0">
                <a:solidFill>
                  <a:srgbClr val="FFFFFF"/>
                </a:solidFill>
                <a:cs typeface="Arial"/>
              </a:rPr>
              <a:t>GT-1</a:t>
            </a:r>
            <a:endParaRPr lang="en-US" sz="1800" b="1" dirty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42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Naïve/Experienced</a:t>
            </a:r>
          </a:p>
          <a:p>
            <a:pPr algn="ctr">
              <a:lnSpc>
                <a:spcPts val="242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Compensated Cirrhosis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1212" y="3475991"/>
            <a:ext cx="28346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3223" y="3048000"/>
            <a:ext cx="2833117" cy="777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sz="1800" b="1" dirty="0" err="1">
                <a:latin typeface="Arial"/>
                <a:cs typeface="Arial"/>
              </a:rPr>
              <a:t>Simeprevir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</a:t>
            </a:r>
            <a:r>
              <a:rPr lang="en-US" sz="1800" b="1" dirty="0" err="1" smtClean="0">
                <a:latin typeface="Arial"/>
                <a:cs typeface="Arial"/>
              </a:rPr>
              <a:t>Sofosbuvir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5884" y="3273384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1459" y="326051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103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21" name="Rectangle 20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3054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353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107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90656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5835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46758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74960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9143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1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: 150 mg once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: 400 mg once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81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50th EASL; 2015. Abstract LP04.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83574"/>
              </p:ext>
            </p:extLst>
          </p:nvPr>
        </p:nvGraphicFramePr>
        <p:xfrm>
          <a:off x="519888" y="1828800"/>
          <a:ext cx="81153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OPTIMIST 2: SVR12, by Treatment Experience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1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</a:t>
            </a:r>
            <a:r>
              <a:rPr lang="en-US" sz="2400" dirty="0" smtClean="0"/>
              <a:t>-2 </a:t>
            </a:r>
            <a:r>
              <a:rPr lang="en-US" sz="2400" dirty="0"/>
              <a:t>Trial: Results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SVR12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 at 12 weeks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1255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42/53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1249" y="5088386"/>
            <a:ext cx="85675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86/103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9787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44/50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09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Simeprevir</a:t>
            </a:r>
            <a:r>
              <a:rPr lang="en-US" sz="2800" dirty="0" smtClean="0"/>
              <a:t> in Treatment</a:t>
            </a:r>
            <a:r>
              <a:rPr lang="en-US" sz="2800" dirty="0"/>
              <a:t>-</a:t>
            </a:r>
            <a:r>
              <a:rPr lang="en-US" sz="2800" dirty="0" smtClean="0"/>
              <a:t>Naïve Patients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221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50th EASL; 2015. Abstract LP04.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348386"/>
              </p:ext>
            </p:extLst>
          </p:nvPr>
        </p:nvGraphicFramePr>
        <p:xfrm>
          <a:off x="343602" y="1828802"/>
          <a:ext cx="8453622" cy="418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OPTIMIST 2: SVR12, by Genotype 1 Subtype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1 with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OPTIMIST-2 Trial: Results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7696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SVR12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sustained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 at 12 weeks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315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60/72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195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075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35/38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72528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26/31</a:t>
            </a:r>
          </a:p>
        </p:txBody>
      </p:sp>
    </p:spTree>
    <p:extLst>
      <p:ext uri="{BB962C8B-B14F-4D97-AF65-F5344CB8AC3E}">
        <p14:creationId xmlns:p14="http://schemas.microsoft.com/office/powerpoint/2010/main" val="1482901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Simeprevir</a:t>
            </a:r>
            <a:r>
              <a:rPr lang="en-US" sz="2800" dirty="0" smtClean="0"/>
              <a:t> in Patients with HCV-HIV Coinfection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296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Simeprevir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001D48"/>
                </a:solidFill>
              </a:rPr>
              <a:t>HIV Coinfection, </a:t>
            </a:r>
            <a:r>
              <a:rPr lang="en-US" sz="2800" dirty="0" smtClean="0"/>
              <a:t>GT-1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C212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Naïve and Treatment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Dieterich</a:t>
            </a:r>
            <a:r>
              <a:rPr lang="en-US" sz="1400" dirty="0" smtClean="0"/>
              <a:t> </a:t>
            </a:r>
            <a:r>
              <a:rPr lang="en-US" sz="1400" dirty="0"/>
              <a:t>D</a:t>
            </a:r>
            <a:r>
              <a:rPr lang="en-US" sz="1400" dirty="0">
                <a:latin typeface="Arial" pitchFamily="22" charset="0"/>
              </a:rPr>
              <a:t>,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Infect Dis. 2014;59:1579-87.</a:t>
            </a:r>
            <a:endParaRPr lang="en-US" sz="1400" dirty="0">
              <a:latin typeface="Arial" pitchFamily="2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1828800"/>
            <a:ext cx="1597150" cy="344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HIV Coinfection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2421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Study C212: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32376"/>
              </p:ext>
            </p:extLst>
          </p:nvPr>
        </p:nvGraphicFramePr>
        <p:xfrm>
          <a:off x="533400" y="1447800"/>
          <a:ext cx="83058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3058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C212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pen-label, phase 3, trial evaluating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PEG + RBV in HCV-HIV and GT 1 (treatment naïve and experienced)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39 sites in 7 countries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coinfection;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Group 1: HCV treatment-naïve or prior relapse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Group 2: Prior partial or null response or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≥ 200 if on stable ARV therapy; CD4 ≥ 500 if no ARV therapy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Stable antiretroviral therapy = HIV RNA &lt; 50 copies/ml &gt; 8 weeks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106 HCV-HIV coinfected patients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Race: white (82%); black (14%)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Median CD4 (cells/mm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): 629 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Efficacy (SVR12), safety, and impact on HIV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17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3267265" y="1981200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3267265" y="2432304"/>
            <a:ext cx="27432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52400" y="2434167"/>
            <a:ext cx="1754282" cy="1143000"/>
          </a:xfrm>
          <a:prstGeom prst="rect">
            <a:avLst/>
          </a:prstGeom>
          <a:solidFill>
            <a:srgbClr val="000000">
              <a:alpha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Treatment-Naïve</a:t>
            </a:r>
            <a:br>
              <a:rPr lang="en-US" sz="1400" dirty="0" smtClean="0"/>
            </a:br>
            <a:r>
              <a:rPr lang="en-US" sz="1400" i="1" dirty="0" smtClean="0"/>
              <a:t>or</a:t>
            </a:r>
            <a:br>
              <a:rPr lang="en-US" sz="1400" i="1" dirty="0" smtClean="0"/>
            </a:br>
            <a:r>
              <a:rPr lang="en-US" sz="1400" dirty="0" smtClean="0"/>
              <a:t>Prior Relapse</a:t>
            </a:r>
            <a:endParaRPr lang="en-US" sz="1400" dirty="0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invGray">
          <a:xfrm>
            <a:off x="3254294" y="1981200"/>
            <a:ext cx="54921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3267265" y="3043767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ltGray">
          <a:xfrm>
            <a:off x="3267265" y="3494871"/>
            <a:ext cx="54864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invGray">
          <a:xfrm>
            <a:off x="3254294" y="3043767"/>
            <a:ext cx="54921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3267265" y="4256861"/>
            <a:ext cx="1364328" cy="457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3267265" y="4707965"/>
            <a:ext cx="54864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invGray">
          <a:xfrm>
            <a:off x="3254294" y="4256861"/>
            <a:ext cx="54921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 bwMode="ltGray">
          <a:xfrm>
            <a:off x="152400" y="4168626"/>
            <a:ext cx="1754282" cy="1062567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Partial Response</a:t>
            </a:r>
            <a:br>
              <a:rPr lang="en-US" sz="1400" dirty="0" smtClean="0"/>
            </a:br>
            <a:r>
              <a:rPr lang="en-US" sz="1400" i="1" dirty="0" smtClean="0"/>
              <a:t>or</a:t>
            </a:r>
            <a:br>
              <a:rPr lang="en-US" sz="1400" i="1" dirty="0" smtClean="0"/>
            </a:br>
            <a:r>
              <a:rPr lang="en-US" sz="1400" dirty="0" smtClean="0"/>
              <a:t>Null Response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1969860" y="2438400"/>
            <a:ext cx="1219200" cy="11430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Response Guided Therapy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-12330" y="5355844"/>
            <a:ext cx="9180577" cy="10058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alfa-2a (PEG): 180 mcg/week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6113" y="1313696"/>
            <a:ext cx="9162291" cy="515104"/>
            <a:chOff x="-6113" y="1313696"/>
            <a:chExt cx="9162291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3990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09800" y="1381418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80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-6113" y="18013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43061" y="17221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732096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35388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4635910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8438392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3768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601970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9383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Prior Treatment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593822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225296" y="3844544"/>
            <a:ext cx="3401568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07562" y="5943600"/>
            <a:ext cx="356609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3896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78/106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200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2/53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72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3/15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948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584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16/28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71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GT1 Subtype and Baseline NS3 Q80K Polymorphism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135420"/>
              </p:ext>
            </p:extLst>
          </p:nvPr>
        </p:nvGraphicFramePr>
        <p:xfrm>
          <a:off x="552450" y="1905000"/>
          <a:ext cx="80391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00146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3960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62/88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650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942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42/58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38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Fibrosis Stage and Prior History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70913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152144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6442" y="5943600"/>
            <a:ext cx="3730689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52882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36/45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1928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14/22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2354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4</a:t>
            </a:r>
            <a:r>
              <a:rPr lang="en-US" sz="1200" dirty="0" smtClean="0">
                <a:solidFill>
                  <a:srgbClr val="FFFFFF"/>
                </a:solidFill>
              </a:rPr>
              <a:t>/7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3954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7/9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1241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0246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57154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6200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6/10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37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586649"/>
              </p:ext>
            </p:extLst>
          </p:nvPr>
        </p:nvGraphicFramePr>
        <p:xfrm>
          <a:off x="436563" y="1905000"/>
          <a:ext cx="82677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Straight Connector 23"/>
          <p:cNvCxnSpPr/>
          <p:nvPr/>
        </p:nvCxnSpPr>
        <p:spPr>
          <a:xfrm rot="5400000">
            <a:off x="5400052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IL28B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069553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7093" y="5943600"/>
            <a:ext cx="4178745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13072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2</a:t>
            </a:r>
            <a:r>
              <a:rPr lang="en-US" sz="1000" dirty="0" smtClean="0">
                <a:solidFill>
                  <a:srgbClr val="FFFFFF"/>
                </a:solidFill>
              </a:rPr>
              <a:t>7/28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420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40/59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505023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52823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39344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11/18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70699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15/15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81446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19/27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8567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8</a:t>
            </a:r>
            <a:r>
              <a:rPr lang="en-US" sz="1000" dirty="0" smtClean="0">
                <a:solidFill>
                  <a:srgbClr val="FFFFFF"/>
                </a:solidFill>
              </a:rPr>
              <a:t>/10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50727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7/7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56873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6</a:t>
            </a:r>
            <a:r>
              <a:rPr lang="en-US" sz="1000" dirty="0" smtClean="0">
                <a:solidFill>
                  <a:srgbClr val="FFFFFF"/>
                </a:solidFill>
              </a:rPr>
              <a:t>/6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58595" y="495300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/2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72796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1/1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90728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5</a:t>
            </a:r>
            <a:r>
              <a:rPr lang="en-US" sz="1000" dirty="0" smtClean="0">
                <a:solidFill>
                  <a:srgbClr val="FFFFFF"/>
                </a:solidFill>
              </a:rPr>
              <a:t>/7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87849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1/2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50786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4</a:t>
            </a:r>
            <a:r>
              <a:rPr lang="en-US" sz="1000" dirty="0" smtClean="0">
                <a:solidFill>
                  <a:srgbClr val="FFFFFF"/>
                </a:solidFill>
              </a:rPr>
              <a:t>/5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3129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10/19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49452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2/4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59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80786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imeprevir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was generally well tolerated with safety similar to that observed in HCV-monoinfected patients and high SVR12 rates in HCV treatment-naive patients, prior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relapsers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prior partial responders, and prior null responders with HIV-1 coinfection.”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5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51721</TotalTime>
  <Words>5539</Words>
  <Application>Microsoft Office PowerPoint</Application>
  <PresentationFormat>On-screen Show (4:3)</PresentationFormat>
  <Paragraphs>1203</Paragraphs>
  <Slides>100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8" baseType="lpstr">
      <vt:lpstr>ＭＳ Ｐゴシック</vt:lpstr>
      <vt:lpstr>Arial</vt:lpstr>
      <vt:lpstr>Geneva</vt:lpstr>
      <vt:lpstr>Helvetica</vt:lpstr>
      <vt:lpstr>Myriad Pro</vt:lpstr>
      <vt:lpstr>Times New Roman</vt:lpstr>
      <vt:lpstr>Wingdings</vt:lpstr>
      <vt:lpstr>AETC_Master_Template_061510</vt:lpstr>
      <vt:lpstr>Simeprevir (Olysio)</vt:lpstr>
      <vt:lpstr>Background and Dosing</vt:lpstr>
      <vt:lpstr>Simeprevir (Olysio) Summary</vt:lpstr>
      <vt:lpstr>HCV Protein Processing Role of Role of NS3/4A Serine Protease</vt:lpstr>
      <vt:lpstr>HCV Protein Processing NS3/4A Serine Protease Inhibition</vt:lpstr>
      <vt:lpstr>Clinical Trials</vt:lpstr>
      <vt:lpstr>PowerPoint Presentation</vt:lpstr>
      <vt:lpstr>PowerPoint Presentation</vt:lpstr>
      <vt:lpstr>Simeprevir in Treatment-Naïve Patients</vt:lpstr>
      <vt:lpstr>Simeprevir + PEG + RBV in Treatment-Naïve Genotype 1 QUEST-1 Trial</vt:lpstr>
      <vt:lpstr>Simeprevir + PEG + Ribavirin for Treatment-Naïve HCV GT1  QUEST-1 Trial</vt:lpstr>
      <vt:lpstr>Simeprevir + PEG + RBV for Treatment-Naïve HCV GT1 QUEST-1 Trial: Design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Adverse Effects</vt:lpstr>
      <vt:lpstr>Simeprevir + PEG + RBV for Treatment-Naïve HCV GT1 QUEST-1 Trial: Conclusions</vt:lpstr>
      <vt:lpstr>Simeprevir + PEG + RBV in Treatment-Naïve Genotype 1 QUEST-2 Trial</vt:lpstr>
      <vt:lpstr>Simeprevir + PEG + RBV in Treatment-Naïve Genotype 1 QUEST-2 Trial: Background</vt:lpstr>
      <vt:lpstr>Simeprevir + PEG + RBV in Treatment-Naïve Genotype 1 QUEST-2 Trial: Design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Results</vt:lpstr>
      <vt:lpstr>Simeprevir + PEG + RBV in Treatment-Naïve Genotype 1 QUEST-2 Trial: Adverse Effects </vt:lpstr>
      <vt:lpstr>Simeprevir + PEG + RBV in Treatment-Naïve Genotype 1 QUEST-2 Trial: Results</vt:lpstr>
      <vt:lpstr>Simeprevir + PEG + RBV in Treatment-Naïve Genotype 1 QUEST-2 Trial: Conclusions</vt:lpstr>
      <vt:lpstr>Simeprevir in Treatment-Experienced Patients</vt:lpstr>
      <vt:lpstr>Simeprevir in Genotype 1 (Viral Relapsers) PROMISE Trial</vt:lpstr>
      <vt:lpstr>Simeprevir + PEG + Ribavirin for Chronic HCV  PROMISE Trial</vt:lpstr>
      <vt:lpstr>Simeprevir and Peginterferon plus Ribavirin for Chronic HCV PROMISE Trial: Design</vt:lpstr>
      <vt:lpstr>Simeprevir and Peginterferon plus Ribavirin for Chronic HCV PROMISE Trial: Results</vt:lpstr>
      <vt:lpstr>Simeprevir and Peginterferon plus Ribavirin for Chronic HCV PROMISE Results</vt:lpstr>
      <vt:lpstr>Simeprevir and Peginterferon plus Ribavirin for Chronic HCV PROMISE Results</vt:lpstr>
      <vt:lpstr>Simeprevir and Peginterferon plus Ribavirin for Chronic HCV PROMISE Trial: Results</vt:lpstr>
      <vt:lpstr>Simeprevir and Peginterferon plus Ribavirin for Chronic HCV PROMISE Trial: Results</vt:lpstr>
      <vt:lpstr>Simeprevir and Peginterferon plus Ribavirin for Chronic HCV PROMISE Results</vt:lpstr>
      <vt:lpstr>Simeprevir Adverse Effects in PROMISE Trial</vt:lpstr>
      <vt:lpstr>Simeprevir and Peginterferon plus Ribavirin for Chronic HCV PROMISE Results</vt:lpstr>
      <vt:lpstr>Simeprevir and Peginterferon plus Ribavirin for Chronic HCV PROMISE Conclusions</vt:lpstr>
      <vt:lpstr>Simeprevir versus Telaprevir with PR in GT1  ATTAIN Trial</vt:lpstr>
      <vt:lpstr>Simeprevir vs Telaprevir with Peginterferon + Ribavirin in GT1 ATTAIN: Study Features</vt:lpstr>
      <vt:lpstr>Simeprevir vs Telaprevir with Peginterferon + Ribavirin in GT1 ATTAIN: Study Design</vt:lpstr>
      <vt:lpstr>Simeprevir vs Telaprevir with Peginterferon + Ribavirin in GT1 ATTAIN: Results</vt:lpstr>
      <vt:lpstr>Simeprevir vs Telaprevir with Peginterferon + Ribavirin in GT1 ATTAIN: Conclusions</vt:lpstr>
      <vt:lpstr>Simeprevir in Treatment –Experienced Genotype 1 ASPIRE Trial</vt:lpstr>
      <vt:lpstr>Simeprevir in Treatment Experienced Genotype 1 HCV ASPIRE Trial: Features</vt:lpstr>
      <vt:lpstr>Simeprevir in Treatment Experienced Genotype 1 HCV ASPIRE Trial: Design</vt:lpstr>
      <vt:lpstr>Simeprevir in Treatment Experienced Genotype 1 HCV ASPIRE Trial: Results</vt:lpstr>
      <vt:lpstr>Simeprevir in Treatment Experienced Genotype 1 HCV ASPIRE Trial: Results</vt:lpstr>
      <vt:lpstr>Simeprevir in Treatment Experienced Genotype 1 HCV ASPIRE Trial: Results</vt:lpstr>
      <vt:lpstr>Simeprevir in Treatment Experienced Genotype 1 HCV ASPIRE Trial: Results</vt:lpstr>
      <vt:lpstr>Simeprevir in Treatment Experienced Genotype 1 HCV ASPIRE Trial: Conclusions</vt:lpstr>
      <vt:lpstr>Simeprevir in Treatment-Naïve and Treatment-Experienced Patients</vt:lpstr>
      <vt:lpstr>Simeprevir with Peginterferon and Ribavirin in GT-4 RESTORE</vt:lpstr>
      <vt:lpstr>Simeprevir + Peginterferon + Ribavirin in Genotype 4 RESTORE: Study Features</vt:lpstr>
      <vt:lpstr>Simeprevir + Peginterferon + Ribavirin in Genotype 4 RESTORE: Study Design</vt:lpstr>
      <vt:lpstr>Simeprevir + Peginterferon + Ribavirin in Genotype 4 RESTORE: Results</vt:lpstr>
      <vt:lpstr>Simeprevir + Peginterferon + Ribavirin in Genotype 4 RESTORE: Conclusions</vt:lpstr>
      <vt:lpstr>Simeprevir + Sofosbuvir</vt:lpstr>
      <vt:lpstr>Simeprevir + Sofosbuvir  +/- Ribavirin in Genotype 1 COSMOS Trial</vt:lpstr>
      <vt:lpstr>Simeprevir + Sofosbuvir +/- Ribavirin for HCV GT 1 COSMOS Trial: Study Features</vt:lpstr>
      <vt:lpstr>Simeprevir + Sofosbuvir +/- Ribavirin for HCV GT 1 COSMOS Trial: Baseline Characteristic</vt:lpstr>
      <vt:lpstr>Simeprevir + Sofosbuvir +/- Ribavirin for HCV GT 1 COSMOS Trial: Design for Cohort 1</vt:lpstr>
      <vt:lpstr>Simeprevir + Sofosbuvir +/- Ribavirin for HCV GT 1 COSMOS Trial: Results for Cohort 1</vt:lpstr>
      <vt:lpstr>Simeprevir + Sofosbuvir +/- Ribavirin for HCV GT 1 COSMOS Trial: Design for Cohort 2</vt:lpstr>
      <vt:lpstr>Simeprevir + Sofosbuvir +/- Ribavirin for HCV GT 1 COSMOS Trial: Results</vt:lpstr>
      <vt:lpstr>Simeprevir + Sofosbuvir +/- Ribavirin for HCV GT 1 COSMOS Trial: Results for Cohort 1 &amp; 2</vt:lpstr>
      <vt:lpstr>Simeprevir + Sofosbuvir +/- Ribavirin for HCV GT 1 COSMOS Trial: Results for Cohort 1 &amp; 2</vt:lpstr>
      <vt:lpstr>Simeprevir + Sofosbuvir +/- Ribavirin for HCV GT 1 COSMOS Trial: Results for Cohort 1 &amp; 2</vt:lpstr>
      <vt:lpstr>Simeprevir + Sofosbuvir +/- Ribavirin for HCV GT 1 COSMOS Trial: Interpretation</vt:lpstr>
      <vt:lpstr>Simeprevir + Sofosbuvir in GT1 without Cirrhosis OPTIMIST-1 Trial</vt:lpstr>
      <vt:lpstr>Simeprevir + Sofosbuvir for HCV GT 1 without Cirrhosis OPTIMIST-1 Trial: Study Features</vt:lpstr>
      <vt:lpstr>Simeprevir + Sofosbuvir for HCV GT 1 without Cirrhosis OPTIMIST-1 Trial: Study Design</vt:lpstr>
      <vt:lpstr>Simeprevir + Sofosbuvir for HCV GT 1 without Cirrhosis OPTIMIST-1 Trial: Results</vt:lpstr>
      <vt:lpstr>Simeprevir + Sofosbuvir for HCV GT 1 without Cirrhosis OPTIMIST-1 Trial: Results</vt:lpstr>
      <vt:lpstr>Simeprevir + Sofosbuvir in GT1 with Cirrhosis OPTIMIST-2 Trial</vt:lpstr>
      <vt:lpstr>Simeprevir + Sofosbuvir for HCV GT 1 with Cirrhosis OPTIMIST-2 Trial: Study Features</vt:lpstr>
      <vt:lpstr>Simeprevir + Sofosbuvir for HCV GT 1 with Cirrhosis OPTIMIST-2 Trial: Study Design</vt:lpstr>
      <vt:lpstr>Simeprevir + Sofosbuvir for HCV GT 1 with Cirrhosis OPTIMIST-2 Trial: Results</vt:lpstr>
      <vt:lpstr>Simeprevir + Sofosbuvir for HCV GT 1 with Cirrhosis OPTIMIST-2 Trial: Results</vt:lpstr>
      <vt:lpstr>Simeprevir in Patients with HCV-HIV Coinfection</vt:lpstr>
      <vt:lpstr>Simeprevir in HIV Coinfection, GT-1 C212 Trial</vt:lpstr>
      <vt:lpstr>Simeprevir + PEG + Ribavirin for HCV-HIV Coinfection Study C212: Study Features</vt:lpstr>
      <vt:lpstr>Simeprevir + PEG + Ribavirin for HCV-HIV Coinfection Study C212: Design</vt:lpstr>
      <vt:lpstr>Simeprevir + PEG + Ribavirin for HCV-HIV Coinfection Study C212: Results</vt:lpstr>
      <vt:lpstr>Simeprevir + PEG + Ribavirin for HCV-HIV Coinfection Study C212: Results</vt:lpstr>
      <vt:lpstr>Simeprevir + PEG + Ribavirin for HCV-HIV Coinfection Study C212: Results</vt:lpstr>
      <vt:lpstr>Simeprevir + PEG + Ribavirin for HCV-HIV Coinfection Study C212: Results</vt:lpstr>
      <vt:lpstr>Simeprevir + PEG + Ribavirin for HCV-HIV Coinfection Study C212: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2549</cp:revision>
  <cp:lastPrinted>2011-04-18T21:48:04Z</cp:lastPrinted>
  <dcterms:created xsi:type="dcterms:W3CDTF">2010-11-28T05:36:22Z</dcterms:created>
  <dcterms:modified xsi:type="dcterms:W3CDTF">2015-07-15T18:52:39Z</dcterms:modified>
</cp:coreProperties>
</file>