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32" r:id="rId2"/>
    <p:sldId id="499" r:id="rId3"/>
    <p:sldId id="500" r:id="rId4"/>
    <p:sldId id="501" r:id="rId5"/>
    <p:sldId id="505" r:id="rId6"/>
    <p:sldId id="595" r:id="rId7"/>
    <p:sldId id="596" r:id="rId8"/>
    <p:sldId id="502" r:id="rId9"/>
    <p:sldId id="503" r:id="rId10"/>
    <p:sldId id="504" r:id="rId11"/>
    <p:sldId id="506" r:id="rId12"/>
    <p:sldId id="507" r:id="rId13"/>
    <p:sldId id="513" r:id="rId14"/>
    <p:sldId id="434" r:id="rId15"/>
    <p:sldId id="547" r:id="rId16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4E"/>
    <a:srgbClr val="4E3821"/>
    <a:srgbClr val="DCF2E8"/>
    <a:srgbClr val="E3E0E9"/>
    <a:srgbClr val="D4F2E8"/>
    <a:srgbClr val="626371"/>
    <a:srgbClr val="597E83"/>
    <a:srgbClr val="58838C"/>
    <a:srgbClr val="6E4B7D"/>
    <a:srgbClr val="2A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0" autoAdjust="0"/>
    <p:restoredTop sz="95833" autoAdjust="0"/>
  </p:normalViewPr>
  <p:slideViewPr>
    <p:cSldViewPr showGuides="1">
      <p:cViewPr varScale="1">
        <p:scale>
          <a:sx n="143" d="100"/>
          <a:sy n="143" d="100"/>
        </p:scale>
        <p:origin x="984" y="120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7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4691015185601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Simeprevir + PEG + RBV </c:v>
                </c:pt>
                <c:pt idx="1">
                  <c:v>PEG + RBV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81.3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7883632"/>
        <c:axId val="447884192"/>
      </c:barChart>
      <c:catAx>
        <c:axId val="44788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447884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47884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2218472690913594E-3"/>
              <c:y val="0.1190588676415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478836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7113253877942105E-2"/>
          <c:w val="0.85784631087780705"/>
          <c:h val="0.74419138563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80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46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1869040"/>
        <c:axId val="701869600"/>
      </c:barChart>
      <c:catAx>
        <c:axId val="701869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018696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018696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</a:t>
                </a:r>
                <a:r>
                  <a:rPr lang="en-US" sz="1600" dirty="0" smtClean="0">
                    <a:latin typeface="Arial"/>
                    <a:cs typeface="Arial"/>
                  </a:rPr>
                  <a:t> </a:t>
                </a:r>
                <a:r>
                  <a:rPr lang="en-US" sz="1600" dirty="0">
                    <a:latin typeface="Arial"/>
                    <a:cs typeface="Arial"/>
                  </a:rPr>
                  <a:t>(%</a:t>
                </a:r>
                <a:r>
                  <a:rPr lang="en-US" sz="1600" dirty="0" smtClean="0">
                    <a:latin typeface="Arial"/>
                    <a:cs typeface="Arial"/>
                  </a:rPr>
                  <a:t>) with SVR 12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5.0779973258059698E-3"/>
              <c:y val="0.1548335517729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0186904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916727422961"/>
          <c:y val="1.44676387400988E-2"/>
          <c:w val="0.59814681150967197"/>
          <c:h val="6.5494056630885297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lnSpc>
              <a:spcPct val="80000"/>
            </a:lnSpc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1335003579098004E-2"/>
          <c:w val="0.86989233748693995"/>
          <c:h val="0.7087361011691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1.1866098089028301E-16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 (with baseline Q80K)</c:v>
                </c:pt>
                <c:pt idx="1">
                  <c:v>1a (without baseline Q80K)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75</c:v>
                </c:pt>
                <c:pt idx="1">
                  <c:v>82.3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 (with baseline Q80K)</c:v>
                </c:pt>
                <c:pt idx="1">
                  <c:v>1a (without baseline Q80K)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50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702194512"/>
        <c:axId val="702195072"/>
      </c:barChart>
      <c:catAx>
        <c:axId val="702194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60711464465002"/>
              <c:y val="0.91030303030302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7021950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021950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0852636138929197E-3"/>
              <c:y val="0.13999785254116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021945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225619855770398"/>
          <c:y val="0"/>
          <c:w val="0.61304780470402398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54915881416499"/>
          <c:y val="2.77778663809897E-2"/>
          <c:w val="0.73466395593993405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8A70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Met RGT</c:v>
                </c:pt>
                <c:pt idx="1">
                  <c:v>Did Not Meet RGT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86</c:v>
                </c:pt>
                <c:pt idx="1">
                  <c:v>31.2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21146976"/>
        <c:axId val="721147536"/>
      </c:barChart>
      <c:catAx>
        <c:axId val="72114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211475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211475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 smtClean="0">
                    <a:latin typeface="Arial"/>
                    <a:cs typeface="Arial"/>
                  </a:rPr>
                  <a:t>Patients (%)  with SRV</a:t>
                </a:r>
                <a:r>
                  <a:rPr lang="en-US" sz="1400" baseline="0" dirty="0" smtClean="0">
                    <a:latin typeface="Arial"/>
                    <a:cs typeface="Arial"/>
                  </a:rPr>
                  <a:t> 12</a:t>
                </a:r>
                <a:endParaRPr lang="en-US" sz="14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7.8914633621617006E-2"/>
              <c:y val="0.119168033683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2114697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393">
          <a:noFill/>
        </a:ln>
      </c:spPr>
    </c:title>
    <c:autoTitleDeleted val="0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70516185476795E-2"/>
          <c:y val="0.110950131233596"/>
          <c:w val="0.77163301622226399"/>
          <c:h val="0.889049714373937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18E25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8A703B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2"/>
            <c:bubble3D val="0"/>
            <c:spPr>
              <a:solidFill>
                <a:srgbClr val="6E4B7D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Lbl>
              <c:idx val="0"/>
              <c:layout>
                <c:manualLayout>
                  <c:x val="0.21135361986001699"/>
                  <c:y val="-3.56751968503936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890583989501299"/>
                  <c:y val="-1.174507874015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01552930883601"/>
                  <c:y val="-0.1122601706036750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Met RGT Criteria</c:v>
                </c:pt>
                <c:pt idx="1">
                  <c:v>Did Not Meet RGT Criteria</c:v>
                </c:pt>
                <c:pt idx="2">
                  <c:v>Unclassified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0.91</c:v>
                </c:pt>
                <c:pt idx="1">
                  <c:v>0.06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"/>
          <c:w val="0.77225475721784798"/>
          <c:h val="0.26513910761154902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zero"/>
    <c:showDLblsOverMax val="0"/>
  </c:chart>
  <c:spPr>
    <a:solidFill>
      <a:srgbClr val="E6EBF2"/>
    </a:solidFill>
    <a:ln w="12700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n-lt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96</c:v>
                </c:pt>
                <c:pt idx="1">
                  <c:v>80</c:v>
                </c:pt>
                <c:pt idx="2">
                  <c:v>57.5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81</c:v>
                </c:pt>
                <c:pt idx="1">
                  <c:v>41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711327392"/>
        <c:axId val="711327952"/>
      </c:barChart>
      <c:catAx>
        <c:axId val="71132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IL28B</a:t>
                </a:r>
                <a:r>
                  <a:rPr lang="en-US" baseline="0" dirty="0" smtClean="0"/>
                  <a:t> 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113279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113279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724919093851101E-3"/>
              <c:y val="0.1586752565020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113273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5283872282954898"/>
          <c:y val="0"/>
          <c:w val="0.634083403409524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7636482939632498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1812297734616E-3"/>
                  <c:y val="1.21212121212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85</c:v>
                </c:pt>
                <c:pt idx="1">
                  <c:v>67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51</c:v>
                </c:pt>
                <c:pt idx="1">
                  <c:v>53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589891424"/>
        <c:axId val="589891984"/>
      </c:barChart>
      <c:catAx>
        <c:axId val="58989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58989198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5898919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5744261512765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8989142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9005555130851399"/>
          <c:y val="1.8181818181818198E-2"/>
          <c:w val="0.604957189817291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98389521698099"/>
          <c:y val="0.12163793099478699"/>
          <c:w val="0.86036707183446703"/>
          <c:h val="0.68852910904471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PEG alfa-2a_x000d_(randomized)</c:v>
                </c:pt>
                <c:pt idx="1">
                  <c:v>PEG alfa-2b_x000d_(randomized)</c:v>
                </c:pt>
                <c:pt idx="2">
                  <c:v>PEG alfa-2a _x000d_(assigned)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</c:v>
                </c:pt>
                <c:pt idx="1">
                  <c:v>78</c:v>
                </c:pt>
                <c:pt idx="2">
                  <c:v>79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PEG alfa-2a_x000d_(randomized)</c:v>
                </c:pt>
                <c:pt idx="1">
                  <c:v>PEG alfa-2b_x000d_(randomized)</c:v>
                </c:pt>
                <c:pt idx="2">
                  <c:v>PEG alfa-2a _x000d_(assigned)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62</c:v>
                </c:pt>
                <c:pt idx="1">
                  <c:v>42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686374896"/>
        <c:axId val="686375456"/>
      </c:barChart>
      <c:catAx>
        <c:axId val="68637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6863754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686375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2867833669552E-2"/>
              <c:y val="0.15287358280802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637489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8196493642178198"/>
          <c:y val="1.8181818181818198E-2"/>
          <c:w val="0.604957189817291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32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686378256"/>
        <c:axId val="887121584"/>
      </c:barChart>
      <c:catAx>
        <c:axId val="68637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8871215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887121584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2939632545931799E-2"/>
              <c:y val="0.234432934634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6378256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egendEntry>
        <c:idx val="0"/>
        <c:txPr>
          <a:bodyPr anchor="ctr" anchorCtr="1"/>
          <a:lstStyle/>
          <a:p>
            <a:pPr>
              <a:lnSpc>
                <a:spcPct val="80000"/>
              </a:lnSpc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0.60936582579955301"/>
          <c:y val="4.3114930466477699E-2"/>
          <c:w val="0.372115655681929"/>
          <c:h val="0.1643464523299280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 anchor="ctr" anchorCtr="1"/>
        <a:lstStyle/>
        <a:p>
          <a:pPr>
            <a:lnSpc>
              <a:spcPct val="80000"/>
            </a:lnSpc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3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Simeprevir</a:t>
            </a:r>
            <a:r>
              <a:rPr lang="en-US" sz="2400" dirty="0" smtClean="0"/>
              <a:t> + PEG + RBV in Treatment-Naïve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QUEST-2 Trial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Manns</a:t>
            </a:r>
            <a:r>
              <a:rPr lang="en-US" sz="1400" dirty="0"/>
              <a:t> M</a:t>
            </a:r>
            <a:r>
              <a:rPr lang="en-US" sz="1400" dirty="0">
                <a:latin typeface="Arial" pitchFamily="22" charset="0"/>
              </a:rPr>
              <a:t>, et al.  </a:t>
            </a:r>
            <a:r>
              <a:rPr lang="en-US" sz="1400" dirty="0" smtClean="0">
                <a:latin typeface="Arial" pitchFamily="22" charset="0"/>
              </a:rPr>
              <a:t>Lancet. 2014;384:414-26.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66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541404"/>
              </p:ext>
            </p:extLst>
          </p:nvPr>
        </p:nvGraphicFramePr>
        <p:xfrm>
          <a:off x="698500" y="1803400"/>
          <a:ext cx="7683500" cy="404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by Type of </a:t>
            </a:r>
            <a:r>
              <a:rPr lang="en-US" dirty="0" err="1" smtClean="0"/>
              <a:t>Peginterferon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2 </a:t>
            </a:r>
            <a:r>
              <a:rPr lang="en-US" sz="2400" dirty="0" smtClean="0"/>
              <a:t>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5867400"/>
            <a:ext cx="9143999" cy="457529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latin typeface="Arial"/>
                <a:cs typeface="Arial"/>
              </a:rPr>
              <a:t>Type of PEG: 63</a:t>
            </a:r>
            <a:r>
              <a:rPr lang="en-US" sz="1200" dirty="0">
                <a:latin typeface="Arial"/>
                <a:cs typeface="Arial"/>
              </a:rPr>
              <a:t>% </a:t>
            </a:r>
            <a:r>
              <a:rPr lang="en-US" sz="1200" dirty="0" smtClean="0">
                <a:latin typeface="Arial"/>
                <a:cs typeface="Arial"/>
              </a:rPr>
              <a:t>of patients randomized </a:t>
            </a:r>
            <a:r>
              <a:rPr lang="en-US" sz="1200" dirty="0">
                <a:latin typeface="Arial"/>
                <a:cs typeface="Arial"/>
              </a:rPr>
              <a:t>to receive </a:t>
            </a:r>
            <a:r>
              <a:rPr lang="en-US" sz="1200" dirty="0" smtClean="0">
                <a:latin typeface="Arial"/>
                <a:cs typeface="Arial"/>
              </a:rPr>
              <a:t>PEG </a:t>
            </a:r>
            <a:r>
              <a:rPr lang="en-US" sz="1200" dirty="0">
                <a:latin typeface="Arial"/>
                <a:cs typeface="Arial"/>
              </a:rPr>
              <a:t>alfa-2a versus alfa-2b; remainder </a:t>
            </a:r>
            <a:r>
              <a:rPr lang="en-US" sz="1200" dirty="0" smtClean="0">
                <a:latin typeface="Arial"/>
                <a:cs typeface="Arial"/>
              </a:rPr>
              <a:t>assigned </a:t>
            </a:r>
            <a:r>
              <a:rPr lang="en-US" sz="1200" dirty="0">
                <a:latin typeface="Arial"/>
                <a:cs typeface="Arial"/>
              </a:rPr>
              <a:t>PEG alfa-</a:t>
            </a:r>
            <a:r>
              <a:rPr lang="en-US" sz="1200" dirty="0" smtClean="0">
                <a:latin typeface="Arial"/>
                <a:cs typeface="Arial"/>
              </a:rPr>
              <a:t>2a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4717912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79/100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4717912"/>
            <a:ext cx="69755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8518" y="4717912"/>
            <a:ext cx="7796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2053" y="4717912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9250" y="4717912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62/80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7723" y="4717912"/>
            <a:ext cx="77375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18/43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7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QUEST 2: Patients Who Had On-Treatment Failure or Relapse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808640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880100"/>
            <a:ext cx="9153144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PEG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Peginterferon;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-Treatment Failure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Detectable HCV RNA at end of treatment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.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2 </a:t>
            </a:r>
            <a:r>
              <a:rPr lang="en-US" sz="2400" dirty="0" smtClean="0"/>
              <a:t>Trial: Results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886900" y="4967520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30/236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4967520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21/88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3320" y="4967520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18/257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6820" y="4967520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43/134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54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QUEST-</a:t>
            </a:r>
            <a:r>
              <a:rPr lang="en-US" sz="2400" dirty="0"/>
              <a:t>2 Trial</a:t>
            </a:r>
            <a:r>
              <a:rPr lang="en-US" sz="2400" dirty="0" smtClean="0"/>
              <a:t>: </a:t>
            </a:r>
            <a:r>
              <a:rPr lang="en-US" sz="2400" dirty="0"/>
              <a:t>Adverse </a:t>
            </a:r>
            <a:r>
              <a:rPr lang="en-US" sz="2400" dirty="0" smtClean="0"/>
              <a:t>Effects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3284027"/>
              </p:ext>
            </p:extLst>
          </p:nvPr>
        </p:nvGraphicFramePr>
        <p:xfrm>
          <a:off x="323850" y="1405620"/>
          <a:ext cx="851535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0"/>
                <a:gridCol w="26670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QUEST</a:t>
                      </a:r>
                      <a:r>
                        <a:rPr lang="en-US" sz="1600" baseline="0" dirty="0" smtClean="0"/>
                        <a:t> 2: </a:t>
                      </a:r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Simeprevir</a:t>
                      </a:r>
                      <a:r>
                        <a:rPr lang="en-US" sz="1600" dirty="0" smtClean="0"/>
                        <a:t> + PEG/RBV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400" b="0" dirty="0" smtClean="0"/>
                        <a:t>(n=257)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Placebo</a:t>
                      </a:r>
                      <a:r>
                        <a:rPr lang="en-US" sz="1600" baseline="0" dirty="0" smtClean="0"/>
                        <a:t> + PEG/</a:t>
                      </a:r>
                      <a:r>
                        <a:rPr lang="en-US" sz="1600" dirty="0" smtClean="0"/>
                        <a:t>RBV</a:t>
                      </a:r>
                      <a:r>
                        <a:rPr lang="en-US" sz="1600" b="0" dirty="0" smtClean="0"/>
                        <a:t> </a:t>
                      </a:r>
                      <a:br>
                        <a:rPr lang="en-US" sz="1600" b="0" dirty="0" smtClean="0"/>
                      </a:br>
                      <a:r>
                        <a:rPr lang="en-US" sz="1400" b="0" dirty="0" smtClean="0"/>
                        <a:t>(n=134)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(due to adverse event)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Grade 4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Pyrexia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Influenza-like illness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Rash </a:t>
                      </a:r>
                      <a:r>
                        <a:rPr lang="en-US" sz="1200" dirty="0" smtClean="0"/>
                        <a:t>(any type)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Pruritus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Photosensitivity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Anemia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Neutropenia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140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2: Emergent Resistance in Patients who Failed to Achieve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027" y="2286000"/>
            <a:ext cx="87291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Among simeprevir-treated patients who failed to achieve SVR12, emergent mutations in NS3 protease domain detected in 98%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1A: Most common mutation = R155K alone or in combination with mutations at codons 80 and/or 168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1B: Most common mutation = </a:t>
            </a:r>
            <a:r>
              <a:rPr lang="en-US" sz="2000" dirty="0">
                <a:latin typeface="Arial"/>
                <a:cs typeface="Arial"/>
              </a:rPr>
              <a:t>D168V </a:t>
            </a:r>
            <a:r>
              <a:rPr lang="en-US" sz="2000" dirty="0" smtClean="0">
                <a:latin typeface="Arial"/>
                <a:cs typeface="Arial"/>
              </a:rPr>
              <a:t>and Q80R </a:t>
            </a:r>
            <a:r>
              <a:rPr lang="en-US" sz="2000" dirty="0">
                <a:latin typeface="Arial"/>
                <a:cs typeface="Arial"/>
              </a:rPr>
              <a:t>+ </a:t>
            </a:r>
            <a:r>
              <a:rPr lang="en-US" sz="2000" dirty="0" smtClean="0">
                <a:latin typeface="Arial"/>
                <a:cs typeface="Arial"/>
              </a:rPr>
              <a:t>D168E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982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</a:t>
            </a:r>
            <a:r>
              <a:rPr lang="en-US" sz="2400" dirty="0"/>
              <a:t>Trial: Conclusions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5806"/>
              </p:ext>
            </p:extLst>
          </p:nvPr>
        </p:nvGraphicFramePr>
        <p:xfrm>
          <a:off x="0" y="2362200"/>
          <a:ext cx="9144000" cy="31089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Addition of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to either peginterferon alfa 2a or peginterferon alfa 2b plus ribavirin improved</a:t>
                      </a:r>
                    </a:p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SVR in treatment-naive patients with HCV genotype 1 infection, without worsening the known adverse events</a:t>
                      </a:r>
                    </a:p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associated with peginterferon alfa plus ribavirin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QUEST</a:t>
            </a:r>
            <a:r>
              <a:rPr lang="en-US" sz="2400" dirty="0" smtClean="0"/>
              <a:t>-2 Trial: Background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4588"/>
              </p:ext>
            </p:extLst>
          </p:nvPr>
        </p:nvGraphicFramePr>
        <p:xfrm>
          <a:off x="722313" y="1524000"/>
          <a:ext cx="7696200" cy="46482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696200"/>
              </a:tblGrid>
              <a:tr h="3813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QUEST-2 Trial: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2668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Randomized,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double-blind, placebo-controlled, phase 3 trial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simeprevir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PEG + RBV versus PEG + RBV in HCV GT1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Multicenter at 76 sites in 14 countries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Treatment-naïve, chronic HCV monoinfection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HCV Genotypes 1a or 1b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Patient Characteristics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N = 391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HCV Subtype: 1a (41%); 1b (58%); other (&lt;1%)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IL28B Genotype: 30% CC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Age and Sex: median age 46; 55% male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Race: 92% white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Liver disease: 14% with F3; 6% with F4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Primary end-points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Efficacy (SVR12) and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976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6082" y="319525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454727" y="3048953"/>
            <a:ext cx="1828800" cy="68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PEG 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441112" y="2209800"/>
            <a:ext cx="1828800" cy="686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+ 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6081" y="2383684"/>
            <a:ext cx="838201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Design</a:t>
            </a:r>
            <a:endParaRPr lang="en-US" sz="24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276600" y="2209800"/>
            <a:ext cx="1828800" cy="686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113401" y="2552129"/>
            <a:ext cx="3649599" cy="344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276600" y="3048953"/>
            <a:ext cx="5486400" cy="68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-12330" y="5355341"/>
            <a:ext cx="9180577" cy="10058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150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 (PEG): 180 mcg/week OR Peginterferon alfa-2b: 1.5 mcg/kg/week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1000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-12330" y="4137353"/>
            <a:ext cx="9180577" cy="1216147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indent="-182880"/>
            <a:r>
              <a:rPr lang="en-US" sz="1400" b="1" u="sng" dirty="0">
                <a:latin typeface="Arial"/>
                <a:cs typeface="Arial"/>
              </a:rPr>
              <a:t>Study Notes</a:t>
            </a:r>
            <a:endParaRPr lang="en-US" sz="1400" u="sng" dirty="0">
              <a:latin typeface="Arial"/>
              <a:cs typeface="Arial"/>
            </a:endParaRP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Randomized 2:1, stratified on IL28B and HCV subtype</a:t>
            </a: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63% in each arm randomized to receive PEG alfa-2a </a:t>
            </a:r>
            <a:r>
              <a:rPr lang="en-US" sz="1400" dirty="0" smtClean="0">
                <a:latin typeface="Arial"/>
                <a:cs typeface="Arial"/>
              </a:rPr>
              <a:t>or PEG alfa</a:t>
            </a:r>
            <a:r>
              <a:rPr lang="en-US" sz="1400" dirty="0">
                <a:latin typeface="Arial"/>
                <a:cs typeface="Arial"/>
              </a:rPr>
              <a:t>-2b; remainder assigned PEG alfa-2a</a:t>
            </a: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Response-guided therapy (RGT): In simeprevir study arm, patients with HCV RNA&lt;25 IU/ml at week 4 (undetectable or detectable) and &lt;25 IU/ml at week 12 (undetectable) stopped treatment after 24 weeks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6113" y="1313696"/>
            <a:ext cx="9162291" cy="515104"/>
            <a:chOff x="-6113" y="1313696"/>
            <a:chExt cx="9162291" cy="515104"/>
          </a:xfrm>
        </p:grpSpPr>
        <p:sp>
          <p:nvSpPr>
            <p:cNvPr id="24" name="Rectangle 23"/>
            <p:cNvSpPr/>
            <p:nvPr/>
          </p:nvSpPr>
          <p:spPr>
            <a:xfrm>
              <a:off x="-6113" y="13990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920" y="1381418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7384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-6113" y="18013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445101" y="17221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75741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99448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27650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46370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3960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512162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95309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665938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97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2: Proportion of Patients with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282266"/>
              </p:ext>
            </p:extLst>
          </p:nvPr>
        </p:nvGraphicFramePr>
        <p:xfrm>
          <a:off x="571500" y="1828800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332060" y="2065560"/>
            <a:ext cx="1530435" cy="316985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&lt; 0.0001</a:t>
            </a:r>
            <a:endParaRPr lang="en-US" sz="1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1" y="6049946"/>
            <a:ext cx="9162288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3320" y="5181600"/>
            <a:ext cx="13655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67/134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9960" y="51816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209/257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37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QUEST 2: SVR12 by HCV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2 </a:t>
            </a:r>
            <a:r>
              <a:rPr lang="en-US" sz="2400" dirty="0" smtClean="0"/>
              <a:t>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1" y="6088046"/>
            <a:ext cx="9153144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153" y="4970857"/>
            <a:ext cx="94262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86/107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687" y="4970857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6/57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6798" y="4970857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123/150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5687" y="4970857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41/47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532746"/>
              </p:ext>
            </p:extLst>
          </p:nvPr>
        </p:nvGraphicFramePr>
        <p:xfrm>
          <a:off x="533400" y="1790700"/>
          <a:ext cx="8077200" cy="430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246689" y="2274662"/>
            <a:ext cx="1051537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2735551" y="2274662"/>
            <a:ext cx="1051537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2209800" y="5040540"/>
            <a:ext cx="9601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86/107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5040540"/>
            <a:ext cx="9601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6/57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92320" y="5040540"/>
            <a:ext cx="9601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123/150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2920" y="5040540"/>
            <a:ext cx="9601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41/</a:t>
            </a:r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36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QUEST 2: SVR12 for HCV 1a </a:t>
            </a:r>
            <a:r>
              <a:rPr lang="en-US" dirty="0" smtClean="0"/>
              <a:t>by Baseline Q80K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2 </a:t>
            </a:r>
            <a:r>
              <a:rPr lang="en-US" sz="2400" dirty="0" smtClean="0"/>
              <a:t>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1" y="6088046"/>
            <a:ext cx="9153144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42606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2294466" y="4800600"/>
            <a:ext cx="94262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18/24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4800600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9111" y="48006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65/79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69340" y="4800600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17/40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5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QUEST 2: SVR12 Response in Simeprevir Arm Based on RGT Criteria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609820"/>
              </p:ext>
            </p:extLst>
          </p:nvPr>
        </p:nvGraphicFramePr>
        <p:xfrm>
          <a:off x="4343400" y="2387600"/>
          <a:ext cx="4648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867400"/>
            <a:ext cx="9143999" cy="45720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RGT= response-guided therapy: i</a:t>
            </a:r>
            <a:r>
              <a:rPr lang="en-US" sz="1200" dirty="0" smtClean="0">
                <a:latin typeface="Arial"/>
                <a:cs typeface="Arial"/>
              </a:rPr>
              <a:t>n </a:t>
            </a:r>
            <a:r>
              <a:rPr lang="en-US" sz="1200" dirty="0" err="1">
                <a:latin typeface="Arial"/>
                <a:cs typeface="Arial"/>
              </a:rPr>
              <a:t>simeprevir</a:t>
            </a:r>
            <a:r>
              <a:rPr lang="en-US" sz="1200" dirty="0">
                <a:latin typeface="Arial"/>
                <a:cs typeface="Arial"/>
              </a:rPr>
              <a:t> study arm, patients with HCV RNA&lt;25 IU/ml at week 4 (undetectable or detectable) and &lt;25 IU/ml at week 12 (undetectable) stopped treatment after 24 </a:t>
            </a:r>
            <a:r>
              <a:rPr lang="en-US" sz="1200" dirty="0" smtClean="0">
                <a:latin typeface="Arial"/>
                <a:cs typeface="Arial"/>
              </a:rPr>
              <a:t>weeks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1930400"/>
            <a:ext cx="3962400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SVR 12 Based on Meeting RGT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77" y="1930400"/>
            <a:ext cx="3895275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Patients (%) who Met RGT Criteria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0" y="3759200"/>
            <a:ext cx="762000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399" y="4980532"/>
            <a:ext cx="87912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202/235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0" y="4980532"/>
            <a:ext cx="87912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/16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17443"/>
              </p:ext>
            </p:extLst>
          </p:nvPr>
        </p:nvGraphicFramePr>
        <p:xfrm>
          <a:off x="228600" y="2463800"/>
          <a:ext cx="3657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3810000" y="3759200"/>
            <a:ext cx="762000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31038" y="5105400"/>
            <a:ext cx="9979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 = 257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2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34961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2: SVR12 by Host </a:t>
            </a:r>
            <a:r>
              <a:rPr lang="en-US" i="1" dirty="0" smtClean="0"/>
              <a:t>IL28B</a:t>
            </a:r>
            <a:r>
              <a:rPr lang="en-US" dirty="0" smtClean="0"/>
              <a:t> Genotype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9682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34/42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7595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72/</a:t>
            </a:r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1795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29/71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7394" y="5000032"/>
            <a:ext cx="93745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114/142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/21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3113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23/40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00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796987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2: SVR12 by Liver Fibrosis (</a:t>
            </a:r>
            <a:r>
              <a:rPr lang="en-US" dirty="0" err="1" smtClean="0"/>
              <a:t>Metavir</a:t>
            </a:r>
            <a:r>
              <a:rPr lang="en-US" dirty="0" smtClean="0"/>
              <a:t> Score)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947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964" y="5128916"/>
            <a:ext cx="83846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165/195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2053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52/102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4527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24/36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9</a:t>
            </a:r>
            <a:r>
              <a:rPr lang="en-US" sz="1400" dirty="0" smtClean="0">
                <a:solidFill>
                  <a:srgbClr val="FFFFFF"/>
                </a:solidFill>
              </a:rPr>
              <a:t>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37245" y="2353334"/>
            <a:ext cx="987561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6857999" y="2353334"/>
            <a:ext cx="987561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2232479" y="2353334"/>
            <a:ext cx="987561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0704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51727</TotalTime>
  <Words>1005</Words>
  <Application>Microsoft Office PowerPoint</Application>
  <PresentationFormat>On-screen Show (4:3)</PresentationFormat>
  <Paragraphs>192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Geneva</vt:lpstr>
      <vt:lpstr>Helvetica</vt:lpstr>
      <vt:lpstr>Myriad Pro</vt:lpstr>
      <vt:lpstr>Times New Roman</vt:lpstr>
      <vt:lpstr>Wingdings</vt:lpstr>
      <vt:lpstr>AETC_Master_Template_061510</vt:lpstr>
      <vt:lpstr>Simeprevir + PEG + RBV in Treatment-Naïve Genotype 1 QUEST-2 Trial</vt:lpstr>
      <vt:lpstr>Simeprevir + PEG + RBV in Treatment-Naïve Genotype 1 QUEST-2 Trial: Background</vt:lpstr>
      <vt:lpstr>Simeprevir + PEG + RBV in Treatment-Naïve Genotype 1 QUEST-2 Trial: Design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Adverse Effects </vt:lpstr>
      <vt:lpstr>Simeprevir + PEG + RBV in Treatment-Naïve Genotype 1 QUEST-2 Trial: Results</vt:lpstr>
      <vt:lpstr>Simeprevir + PEG + RBV in Treatment-Naïve Genotype 1 QUEST-2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2554</cp:revision>
  <cp:lastPrinted>2011-04-18T21:48:04Z</cp:lastPrinted>
  <dcterms:created xsi:type="dcterms:W3CDTF">2010-11-28T05:36:22Z</dcterms:created>
  <dcterms:modified xsi:type="dcterms:W3CDTF">2015-07-15T19:00:46Z</dcterms:modified>
</cp:coreProperties>
</file>