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618" r:id="rId2"/>
    <p:sldId id="619" r:id="rId3"/>
    <p:sldId id="620" r:id="rId4"/>
    <p:sldId id="621" r:id="rId5"/>
    <p:sldId id="1000" r:id="rId6"/>
    <p:sldId id="55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E1E1E1"/>
    <a:srgbClr val="A28349"/>
    <a:srgbClr val="D1D1D1"/>
    <a:srgbClr val="E5EEEF"/>
    <a:srgbClr val="E7E8E6"/>
    <a:srgbClr val="F2F3ED"/>
    <a:srgbClr val="D7D9CD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41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806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3" d="100"/>
        <a:sy n="153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8B8E5E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77B-B444-AA55-CD9E325454AD}"/>
              </c:ext>
            </c:extLst>
          </c:dPt>
          <c:dPt>
            <c:idx val="1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877B-B444-AA55-CD9E325454AD}"/>
              </c:ext>
            </c:extLst>
          </c:dPt>
          <c:dPt>
            <c:idx val="2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877B-B444-AA55-CD9E325454AD}"/>
              </c:ext>
            </c:extLst>
          </c:dPt>
          <c:dPt>
            <c:idx val="3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877B-B444-AA55-CD9E325454AD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877B-B444-AA55-CD9E325454AD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877B-B444-AA55-CD9E325454AD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877B-B444-AA55-CD9E325454AD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LDV-SOF _x000d_x 8 wks</c:v>
                </c:pt>
                <c:pt idx="1">
                  <c:v>LDV-SOF + RBV _x000d_x 8 wks</c:v>
                </c:pt>
                <c:pt idx="2">
                  <c:v>LDV-SOF _x000d_x 12 wks</c:v>
                </c:pt>
                <c:pt idx="3">
                  <c:v>LDV-SOF _x000d_x 12 wks</c:v>
                </c:pt>
                <c:pt idx="4">
                  <c:v>LDV-SOF+ RBV _x000d_x 12 wks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95</c:v>
                </c:pt>
                <c:pt idx="1">
                  <c:v>100</c:v>
                </c:pt>
                <c:pt idx="2">
                  <c:v>95</c:v>
                </c:pt>
                <c:pt idx="3">
                  <c:v>95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77B-B444-AA55-CD9E325454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56145544"/>
        <c:axId val="2056162392"/>
      </c:barChart>
      <c:catAx>
        <c:axId val="2056145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0" i="0">
                <a:latin typeface="Arial"/>
                <a:cs typeface="Arial"/>
              </a:defRPr>
            </a:pPr>
            <a:endParaRPr lang="en-US"/>
          </a:p>
        </c:txPr>
        <c:crossAx val="205616239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5616239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 (%)</a:t>
                </a:r>
              </a:p>
            </c:rich>
          </c:tx>
          <c:layout>
            <c:manualLayout>
              <c:xMode val="edge"/>
              <c:yMode val="edge"/>
              <c:x val="8.31000291630213E-3"/>
              <c:y val="0.10422418597318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05614554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6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6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14572448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1D48"/>
                </a:solidFill>
              </a:rPr>
              <a:t>Sofosbuvir-Ledipasvir +/- Ribavirin in GT-1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LONESTAR Trial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2a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 and 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cs typeface="Arial"/>
              </a:rPr>
              <a:t>Source: </a:t>
            </a:r>
            <a:r>
              <a:rPr lang="en-US" sz="1400" dirty="0" err="1">
                <a:cs typeface="Arial"/>
              </a:rPr>
              <a:t>Lawitz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E, et al. Lancet. 2014:383:515-23.</a:t>
            </a:r>
          </a:p>
        </p:txBody>
      </p:sp>
    </p:spTree>
    <p:extLst>
      <p:ext uri="{BB962C8B-B14F-4D97-AF65-F5344CB8AC3E}">
        <p14:creationId xmlns:p14="http://schemas.microsoft.com/office/powerpoint/2010/main" val="26006089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Lancet. 2014:383:515-23.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Ledipasvir-Sofosbuvir +/- Ribavirin in Naïve &amp; Experienced GT1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LONESTAR Trial: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150341"/>
              </p:ext>
            </p:extLst>
          </p:nvPr>
        </p:nvGraphicFramePr>
        <p:xfrm>
          <a:off x="495300" y="1462446"/>
          <a:ext cx="8115300" cy="478595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1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LONESTAR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244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Open-label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phase 2, using fixed dose combination of ledipasvir-sofosbuvir +/- ribavirin in treatment-naïve and treatment-experienced GT 1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one center in USA (San Antonio, Texas)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Cohort A: Treatment-naïve 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Cohort B: Prior virologic failure with protease inhibitor regimen 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Patient Characteristics (range in different treatment arms)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 = 100 adult patients 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Treatment-Naive: none with cirrhosis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Previously Treated: approximately 55% with cirrhosis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Previously Treated: approximately 2/3 non-responders and 1/3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relapsers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IL28B Genotype: non-CC (range of 67-95%)  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End-Points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Primary = SVR12; safety and tolerability 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28801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Lancet. 2014:383:515-23.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Ledipasvir-Sofosbuvir +/- Ribavirin in Naïve &amp; Experienced GT1</a:t>
            </a:r>
            <a:br>
              <a:rPr lang="en-US" sz="2400" dirty="0"/>
            </a:br>
            <a:r>
              <a:rPr lang="en-US" sz="2400" dirty="0"/>
              <a:t>LONESTAR: Study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-6113" y="1313696"/>
            <a:ext cx="9162291" cy="515104"/>
            <a:chOff x="-6113" y="1362488"/>
            <a:chExt cx="9162291" cy="515104"/>
          </a:xfrm>
        </p:grpSpPr>
        <p:sp>
          <p:nvSpPr>
            <p:cNvPr id="75" name="Rectangle 74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49806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5262682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8231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20</a:t>
              </a:r>
            </a:p>
          </p:txBody>
        </p:sp>
        <p:cxnSp>
          <p:nvCxnSpPr>
            <p:cNvPr id="87" name="Straight Connector 86"/>
            <p:cNvCxnSpPr/>
            <p:nvPr/>
          </p:nvCxnSpPr>
          <p:spPr>
            <a:xfrm flipH="1" flipV="1">
              <a:off x="7093355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25"/>
          <p:cNvSpPr>
            <a:spLocks noChangeArrowheads="1"/>
          </p:cNvSpPr>
          <p:nvPr/>
        </p:nvSpPr>
        <p:spPr bwMode="auto">
          <a:xfrm>
            <a:off x="-6949" y="5181623"/>
            <a:ext cx="9162288" cy="11429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LDV-SOF= ledipasvir-sofosbuvir; RBV = ribavirin </a:t>
            </a:r>
          </a:p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Ledipasvir-Sofosbuvir: 90/400 mg fixed dose combination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1000 mg/day if &lt; 75 kg or 1200 mg/day if ≥ 75 kg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327520" y="2216160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327520" y="2670180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245100" y="3180900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2504966" y="2018400"/>
            <a:ext cx="1826302" cy="357567"/>
          </a:xfrm>
          <a:prstGeom prst="rect">
            <a:avLst/>
          </a:prstGeom>
          <a:solidFill>
            <a:srgbClr val="BEB99C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716940" y="201355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8901" y="1984380"/>
            <a:ext cx="1447801" cy="1383792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>Cohort A</a:t>
            </a:r>
            <a:b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Naïve</a:t>
            </a:r>
            <a: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1600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FFFFFF"/>
                </a:solidFill>
                <a:latin typeface="Arial"/>
                <a:cs typeface="Arial"/>
              </a:rPr>
              <a:t>n=60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40565" y="2482672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740565" y="198438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20</a:t>
            </a: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2504966" y="2509620"/>
            <a:ext cx="1826302" cy="35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740565" y="2966953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19</a:t>
            </a:r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2504964" y="2997660"/>
            <a:ext cx="2743709" cy="3575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16940" y="250159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620000" y="297829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8901" y="3970466"/>
            <a:ext cx="1447801" cy="921442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FFFF"/>
                </a:solidFill>
                <a:cs typeface="Arial"/>
              </a:rPr>
              <a:t>Cohort B</a:t>
            </a:r>
            <a:br>
              <a:rPr lang="en-US" sz="1600" b="1" dirty="0">
                <a:solidFill>
                  <a:srgbClr val="FFFFFF"/>
                </a:solidFill>
                <a:cs typeface="Arial"/>
              </a:rPr>
            </a:br>
            <a:r>
              <a:rPr lang="en-US" sz="1600" dirty="0">
                <a:solidFill>
                  <a:srgbClr val="FFFFFF"/>
                </a:solidFill>
                <a:cs typeface="Arial"/>
              </a:rPr>
              <a:t>Experienced</a:t>
            </a:r>
            <a:r>
              <a:rPr lang="en-US" sz="1600" b="1" dirty="0">
                <a:solidFill>
                  <a:srgbClr val="FFFFFF"/>
                </a:solidFill>
                <a:cs typeface="Arial"/>
              </a:rPr>
              <a:t/>
            </a:r>
            <a:br>
              <a:rPr lang="en-US" sz="1600" b="1" dirty="0">
                <a:solidFill>
                  <a:srgbClr val="FFFFFF"/>
                </a:solidFill>
                <a:cs typeface="Arial"/>
              </a:rPr>
            </a:br>
            <a:r>
              <a:rPr lang="en-US" sz="1400" dirty="0">
                <a:solidFill>
                  <a:srgbClr val="FFFFFF"/>
                </a:solidFill>
                <a:cs typeface="Arial"/>
              </a:rPr>
              <a:t>n=40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5245100" y="4165046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740565" y="3951099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19</a:t>
            </a:r>
          </a:p>
        </p:txBody>
      </p:sp>
      <p:sp>
        <p:nvSpPr>
          <p:cNvPr id="74" name="Rectangle 5"/>
          <p:cNvSpPr>
            <a:spLocks noChangeArrowheads="1"/>
          </p:cNvSpPr>
          <p:nvPr/>
        </p:nvSpPr>
        <p:spPr bwMode="auto">
          <a:xfrm>
            <a:off x="2504964" y="3981806"/>
            <a:ext cx="2743709" cy="3575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</a:t>
            </a:r>
          </a:p>
        </p:txBody>
      </p:sp>
      <p:sp>
        <p:nvSpPr>
          <p:cNvPr id="89" name="Rectangle 88"/>
          <p:cNvSpPr/>
          <p:nvPr/>
        </p:nvSpPr>
        <p:spPr>
          <a:xfrm>
            <a:off x="7620000" y="3962439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5245100" y="4678946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740565" y="4464999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21</a:t>
            </a: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2504964" y="4495706"/>
            <a:ext cx="2743709" cy="357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93" name="Rectangle 92"/>
          <p:cNvSpPr/>
          <p:nvPr/>
        </p:nvSpPr>
        <p:spPr>
          <a:xfrm>
            <a:off x="7620000" y="4476339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</p:spTree>
    <p:extLst>
      <p:ext uri="{BB962C8B-B14F-4D97-AF65-F5344CB8AC3E}">
        <p14:creationId xmlns:p14="http://schemas.microsoft.com/office/powerpoint/2010/main" val="279142202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Ledipasvir-Sofosbuvir +/- Ribavirin in Naïve &amp; Experienced GT1</a:t>
            </a:r>
            <a:br>
              <a:rPr lang="en-US" sz="2400" dirty="0"/>
            </a:br>
            <a:r>
              <a:rPr lang="en-US" sz="2400" dirty="0"/>
              <a:t>LONESTAR Trial: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Lancet. 2014:383:515-23.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LONESTAR: SVR 12, by Cohort and Treatment Regimen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474792"/>
              </p:ext>
            </p:extLst>
          </p:nvPr>
        </p:nvGraphicFramePr>
        <p:xfrm>
          <a:off x="377820" y="18288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-5104" y="6044738"/>
            <a:ext cx="9162288" cy="2743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*One patient lost to follow-up; LDV-SOF = ledipasvir-sofosbuvir; RBV = ribavirin; PI = protease inhibitor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597020" y="4602840"/>
            <a:ext cx="9144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19/20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1303920" y="5562600"/>
            <a:ext cx="43317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Cohort A: Treatment-Naive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368420" y="5562600"/>
            <a:ext cx="4306824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5830200" y="5562600"/>
            <a:ext cx="28194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Cohort B: Experienced (with PI)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784840" y="5562600"/>
            <a:ext cx="2798064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044820" y="4602840"/>
            <a:ext cx="963168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21/21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92620" y="4602840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18*/19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410900" y="4602840"/>
            <a:ext cx="941832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21/21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700480" y="1958520"/>
            <a:ext cx="0" cy="3048000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948580" y="4602840"/>
            <a:ext cx="96316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18/19</a:t>
            </a:r>
          </a:p>
        </p:txBody>
      </p:sp>
    </p:spTree>
    <p:extLst>
      <p:ext uri="{BB962C8B-B14F-4D97-AF65-F5344CB8AC3E}">
        <p14:creationId xmlns:p14="http://schemas.microsoft.com/office/powerpoint/2010/main" val="100209178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AC77D6-A63D-3C4D-A504-99F12CD45B6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Lancet. 2014:383:515-23.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D7-197B-CB41-B55C-93AD55CA0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Ledipasvir-Sofosbuvir +/- Ribavirin in Naïve &amp; Experienced GT1 </a:t>
            </a:r>
            <a:r>
              <a:rPr lang="en-US" sz="2400" dirty="0"/>
              <a:t>LONESTAR Trial: Adverse Events</a:t>
            </a: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0665EB29-1CBA-1441-A2CE-B558F0C519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124608"/>
              </p:ext>
            </p:extLst>
          </p:nvPr>
        </p:nvGraphicFramePr>
        <p:xfrm>
          <a:off x="314325" y="1402440"/>
          <a:ext cx="8515354" cy="4963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1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06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62">
                <a:tc rowSpan="2"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Adverse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Event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(AE)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Cohort A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Cohort B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1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437">
                <a:tc vMerge="1"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LDV-SOF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400" baseline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x 8 weeks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20)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74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LDV-SOF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  + RBV</a:t>
                      </a:r>
                      <a:r>
                        <a:rPr lang="en-US" sz="14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400" b="0" baseline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x 8 weeks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chemeClr val="bg1"/>
                          </a:solidFill>
                        </a:rPr>
                        <a:t>(n = 21)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LDV-SOF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 x 12 weeks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19)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LDV-SOF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1400" baseline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x 12 weeks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19)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LDV-SOF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+ RBV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x 12 weeks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21)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799">
                <a:tc>
                  <a:txBody>
                    <a:bodyPr/>
                    <a:lstStyle/>
                    <a:p>
                      <a:r>
                        <a:rPr lang="en-US" sz="1400" dirty="0"/>
                        <a:t>Serious </a:t>
                      </a:r>
                      <a:r>
                        <a:rPr lang="en-US" sz="1400" baseline="0" dirty="0"/>
                        <a:t>AE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75">
                <a:tc>
                  <a:txBody>
                    <a:bodyPr/>
                    <a:lstStyle/>
                    <a:p>
                      <a:r>
                        <a:rPr lang="en-US" sz="1400" dirty="0"/>
                        <a:t>Nausea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 (10%)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 (10%)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 (19%)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75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400" dirty="0"/>
                        <a:t>Anemia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400" dirty="0"/>
                        <a:t>2 (10%)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 (29%)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799">
                <a:tc>
                  <a:txBody>
                    <a:bodyPr/>
                    <a:lstStyle/>
                    <a:p>
                      <a:r>
                        <a:rPr lang="en-US" sz="1400" dirty="0"/>
                        <a:t>Upper RTI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 (10%)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 (0%)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 (19%)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799">
                <a:tc>
                  <a:txBody>
                    <a:bodyPr/>
                    <a:lstStyle/>
                    <a:p>
                      <a:r>
                        <a:rPr lang="en-US" sz="1400" dirty="0"/>
                        <a:t>Headache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 (10%)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 (14%)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575">
                <a:tc>
                  <a:txBody>
                    <a:bodyPr/>
                    <a:lstStyle/>
                    <a:p>
                      <a:r>
                        <a:rPr lang="en-US" sz="1400" dirty="0"/>
                        <a:t>Abdominal</a:t>
                      </a:r>
                      <a:r>
                        <a:rPr lang="en-US" sz="1400" baseline="0" dirty="0"/>
                        <a:t> pain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799">
                <a:tc>
                  <a:txBody>
                    <a:bodyPr/>
                    <a:lstStyle/>
                    <a:p>
                      <a:r>
                        <a:rPr lang="en-US" sz="1400" dirty="0"/>
                        <a:t>Bronchitis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799">
                <a:tc>
                  <a:txBody>
                    <a:bodyPr/>
                    <a:lstStyle/>
                    <a:p>
                      <a:r>
                        <a:rPr lang="en-US" sz="1400" dirty="0"/>
                        <a:t>Back</a:t>
                      </a:r>
                      <a:r>
                        <a:rPr lang="en-US" sz="1400" baseline="0" dirty="0"/>
                        <a:t> pain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 (5%)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799">
                <a:tc>
                  <a:txBody>
                    <a:bodyPr/>
                    <a:lstStyle/>
                    <a:p>
                      <a:r>
                        <a:rPr lang="en-US" sz="1400" dirty="0"/>
                        <a:t>Decreased</a:t>
                      </a:r>
                      <a:r>
                        <a:rPr lang="en-US" sz="1400" baseline="0" dirty="0"/>
                        <a:t> appetite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 (10%)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575">
                <a:tc>
                  <a:txBody>
                    <a:bodyPr/>
                    <a:lstStyle/>
                    <a:p>
                      <a:r>
                        <a:rPr lang="en-US" sz="1400" dirty="0"/>
                        <a:t>Dermatitis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 (0%)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 (10%)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575">
                <a:tc>
                  <a:txBody>
                    <a:bodyPr/>
                    <a:lstStyle/>
                    <a:p>
                      <a:r>
                        <a:rPr lang="en-US" sz="1400" dirty="0"/>
                        <a:t>Muscle spasms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 (5%)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400" dirty="0"/>
                        <a:t>0 (0%)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 (10%)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91952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Lawitz</a:t>
            </a:r>
            <a:r>
              <a:rPr lang="en-US" dirty="0"/>
              <a:t> E, et al. Lancet. 2014:383:515-23.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Ledipasvir-Sofosbuvir +/- Ribavirin in Naïve &amp; Experienced GT1</a:t>
            </a:r>
            <a:br>
              <a:rPr lang="en-US" sz="2400" dirty="0"/>
            </a:br>
            <a:r>
              <a:rPr lang="en-US" sz="2400" dirty="0"/>
              <a:t>LONESTAR Trial: Conclusion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286000"/>
          <a:ext cx="9144000" cy="2651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These findings suggest that the fixed-dose combination of sofosbuvir-ledipasvir alone or with ribavirin has the potential to cure most patients with genotype-1 HCV, irrespective of treatment history or the presence of compensated cirrhosis. Further clinical trials are needed to establish the best treatment duration and to further assess the contribution of ribavirin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37134</TotalTime>
  <Words>779</Words>
  <Application>Microsoft Office PowerPoint</Application>
  <PresentationFormat>On-screen Show (4:3)</PresentationFormat>
  <Paragraphs>138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Sofosbuvir-Ledipasvir +/- Ribavirin in GT-1 LONESTAR Trial</vt:lpstr>
      <vt:lpstr>Ledipasvir-Sofosbuvir +/- Ribavirin in Naïve &amp; Experienced GT1 LONESTAR Trial: Features</vt:lpstr>
      <vt:lpstr>Ledipasvir-Sofosbuvir +/- Ribavirin in Naïve &amp; Experienced GT1 LONESTAR: Study Design</vt:lpstr>
      <vt:lpstr>Ledipasvir-Sofosbuvir +/- Ribavirin in Naïve &amp; Experienced GT1 LONESTAR Trial: Results</vt:lpstr>
      <vt:lpstr>Ledipasvir-Sofosbuvir +/- Ribavirin in Naïve &amp; Experienced GT1 LONESTAR Trial: Adverse Events</vt:lpstr>
      <vt:lpstr>Ledipasvir-Sofosbuvir +/- Ribavirin in Naïve &amp; Experienced GT1 LONESTAR Trial: Conclusion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1417</cp:revision>
  <cp:lastPrinted>2019-10-21T18:40:24Z</cp:lastPrinted>
  <dcterms:created xsi:type="dcterms:W3CDTF">2010-11-28T05:36:22Z</dcterms:created>
  <dcterms:modified xsi:type="dcterms:W3CDTF">2020-07-22T20:06:09Z</dcterms:modified>
</cp:coreProperties>
</file>