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15.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theme/themeOverride16.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notesSlides/notesSlide28.xml" ContentType="application/vnd.openxmlformats-officedocument.presentationml.notesSlide+xml"/>
  <Override PartName="/ppt/charts/chart24.xml" ContentType="application/vnd.openxmlformats-officedocument.drawingml.chart+xml"/>
  <Override PartName="/ppt/theme/themeOverride21.xml" ContentType="application/vnd.openxmlformats-officedocument.themeOverride+xml"/>
  <Override PartName="/ppt/notesSlides/notesSlide29.xml" ContentType="application/vnd.openxmlformats-officedocument.presentationml.notesSl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notesSlides/notesSlide30.xml" ContentType="application/vnd.openxmlformats-officedocument.presentationml.notesSlide+xml"/>
  <Override PartName="/ppt/charts/chart29.xml" ContentType="application/vnd.openxmlformats-officedocument.drawingml.chart+xml"/>
  <Override PartName="/ppt/notesSlides/notesSlide31.xml" ContentType="application/vnd.openxmlformats-officedocument.presentationml.notesSlide+xml"/>
  <Override PartName="/ppt/charts/chart30.xml" ContentType="application/vnd.openxmlformats-officedocument.drawingml.chart+xml"/>
  <Override PartName="/ppt/theme/themeOverride26.xml" ContentType="application/vnd.openxmlformats-officedocument.themeOverride+xml"/>
  <Override PartName="/ppt/notesSlides/notesSlide32.xml" ContentType="application/vnd.openxmlformats-officedocument.presentationml.notesSlide+xml"/>
  <Override PartName="/ppt/charts/chart31.xml" ContentType="application/vnd.openxmlformats-officedocument.drawingml.chart+xml"/>
  <Override PartName="/ppt/theme/themeOverride27.xml" ContentType="application/vnd.openxmlformats-officedocument.themeOverride+xml"/>
  <Override PartName="/ppt/notesSlides/notesSlide33.xml" ContentType="application/vnd.openxmlformats-officedocument.presentationml.notesSlide+xml"/>
  <Override PartName="/ppt/charts/chart32.xml" ContentType="application/vnd.openxmlformats-officedocument.drawingml.chart+xml"/>
  <Override PartName="/ppt/theme/themeOverride28.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3.xml" ContentType="application/vnd.openxmlformats-officedocument.drawingml.chart+xml"/>
  <Override PartName="/ppt/theme/themeOverride29.xml" ContentType="application/vnd.openxmlformats-officedocument.themeOverride+xml"/>
  <Override PartName="/ppt/notesSlides/notesSlide36.xml" ContentType="application/vnd.openxmlformats-officedocument.presentationml.notesSlide+xml"/>
  <Override PartName="/ppt/charts/chart34.xml" ContentType="application/vnd.openxmlformats-officedocument.drawingml.chart+xml"/>
  <Override PartName="/ppt/theme/themeOverride30.xml" ContentType="application/vnd.openxmlformats-officedocument.themeOverride+xml"/>
  <Override PartName="/ppt/notesSlides/notesSlide37.xml" ContentType="application/vnd.openxmlformats-officedocument.presentationml.notesSlide+xml"/>
  <Override PartName="/ppt/charts/chart35.xml" ContentType="application/vnd.openxmlformats-officedocument.drawingml.chart+xml"/>
  <Override PartName="/ppt/theme/themeOverride31.xml" ContentType="application/vnd.openxmlformats-officedocument.themeOverride+xml"/>
  <Override PartName="/ppt/notesSlides/notesSlide38.xml" ContentType="application/vnd.openxmlformats-officedocument.presentationml.notesSlide+xml"/>
  <Override PartName="/ppt/charts/chart36.xml" ContentType="application/vnd.openxmlformats-officedocument.drawingml.chart+xml"/>
  <Override PartName="/ppt/theme/themeOverride32.xml" ContentType="application/vnd.openxmlformats-officedocument.themeOverride+xml"/>
  <Override PartName="/ppt/drawings/drawing1.xml" ContentType="application/vnd.openxmlformats-officedocument.drawingml.chartshapes+xml"/>
  <Override PartName="/ppt/notesSlides/notesSlide39.xml" ContentType="application/vnd.openxmlformats-officedocument.presentationml.notesSlide+xml"/>
  <Override PartName="/ppt/charts/chart37.xml" ContentType="application/vnd.openxmlformats-officedocument.drawingml.chart+xml"/>
  <Override PartName="/ppt/theme/themeOverride33.xml" ContentType="application/vnd.openxmlformats-officedocument.themeOverride+xml"/>
  <Override PartName="/ppt/notesSlides/notesSlide40.xml" ContentType="application/vnd.openxmlformats-officedocument.presentationml.notesSlide+xml"/>
  <Override PartName="/ppt/charts/chart38.xml" ContentType="application/vnd.openxmlformats-officedocument.drawingml.chart+xml"/>
  <Override PartName="/ppt/theme/themeOverride34.xml" ContentType="application/vnd.openxmlformats-officedocument.themeOverride+xml"/>
  <Override PartName="/ppt/notesSlides/notesSlide41.xml" ContentType="application/vnd.openxmlformats-officedocument.presentationml.notesSlide+xml"/>
  <Override PartName="/ppt/charts/chart39.xml" ContentType="application/vnd.openxmlformats-officedocument.drawingml.chart+xml"/>
  <Override PartName="/ppt/theme/themeOverride35.xml" ContentType="application/vnd.openxmlformats-officedocument.themeOverride+xml"/>
  <Override PartName="/ppt/notesSlides/notesSlide42.xml" ContentType="application/vnd.openxmlformats-officedocument.presentationml.notesSlide+xml"/>
  <Override PartName="/ppt/charts/chart40.xml" ContentType="application/vnd.openxmlformats-officedocument.drawingml.chart+xml"/>
  <Override PartName="/ppt/theme/themeOverride36.xml" ContentType="application/vnd.openxmlformats-officedocument.themeOverride+xml"/>
  <Override PartName="/ppt/notesSlides/notesSlide43.xml" ContentType="application/vnd.openxmlformats-officedocument.presentationml.notesSlide+xml"/>
  <Override PartName="/ppt/charts/chart41.xml" ContentType="application/vnd.openxmlformats-officedocument.drawingml.chart+xml"/>
  <Override PartName="/ppt/theme/themeOverride37.xml" ContentType="application/vnd.openxmlformats-officedocument.themeOverride+xml"/>
  <Override PartName="/ppt/notesSlides/notesSlide44.xml" ContentType="application/vnd.openxmlformats-officedocument.presentationml.notesSlide+xml"/>
  <Override PartName="/ppt/charts/chart42.xml" ContentType="application/vnd.openxmlformats-officedocument.drawingml.chart+xml"/>
  <Override PartName="/ppt/theme/themeOverride38.xml" ContentType="application/vnd.openxmlformats-officedocument.themeOverride+xml"/>
  <Override PartName="/ppt/notesSlides/notesSlide45.xml" ContentType="application/vnd.openxmlformats-officedocument.presentationml.notesSlide+xml"/>
  <Override PartName="/ppt/charts/chart43.xml" ContentType="application/vnd.openxmlformats-officedocument.drawingml.chart+xml"/>
  <Override PartName="/ppt/theme/themeOverride39.xml" ContentType="application/vnd.openxmlformats-officedocument.themeOverride+xml"/>
  <Override PartName="/ppt/notesSlides/notesSlide46.xml" ContentType="application/vnd.openxmlformats-officedocument.presentationml.notesSlide+xml"/>
  <Override PartName="/ppt/charts/chart44.xml" ContentType="application/vnd.openxmlformats-officedocument.drawingml.chart+xml"/>
  <Override PartName="/ppt/theme/themeOverride40.xml" ContentType="application/vnd.openxmlformats-officedocument.themeOverride+xml"/>
  <Override PartName="/ppt/notesSlides/notesSlide47.xml" ContentType="application/vnd.openxmlformats-officedocument.presentationml.notesSlide+xml"/>
  <Override PartName="/ppt/charts/chart45.xml" ContentType="application/vnd.openxmlformats-officedocument.drawingml.chart+xml"/>
  <Override PartName="/ppt/theme/themeOverride41.xml" ContentType="application/vnd.openxmlformats-officedocument.themeOverride+xml"/>
  <Override PartName="/ppt/notesSlides/notesSlide48.xml" ContentType="application/vnd.openxmlformats-officedocument.presentationml.notesSlide+xml"/>
  <Override PartName="/ppt/charts/chart46.xml" ContentType="application/vnd.openxmlformats-officedocument.drawingml.chart+xml"/>
  <Override PartName="/ppt/theme/themeOverride42.xml" ContentType="application/vnd.openxmlformats-officedocument.themeOverride+xml"/>
  <Override PartName="/ppt/notesSlides/notesSlide49.xml" ContentType="application/vnd.openxmlformats-officedocument.presentationml.notesSlide+xml"/>
  <Override PartName="/ppt/charts/chart47.xml" ContentType="application/vnd.openxmlformats-officedocument.drawingml.chart+xml"/>
  <Override PartName="/ppt/theme/themeOverride43.xml" ContentType="application/vnd.openxmlformats-officedocument.themeOverride+xml"/>
  <Override PartName="/ppt/notesSlides/notesSlide50.xml" ContentType="application/vnd.openxmlformats-officedocument.presentationml.notesSlide+xml"/>
  <Override PartName="/ppt/charts/chart48.xml" ContentType="application/vnd.openxmlformats-officedocument.drawingml.chart+xml"/>
  <Override PartName="/ppt/theme/themeOverride44.xml" ContentType="application/vnd.openxmlformats-officedocument.themeOverride+xml"/>
  <Override PartName="/ppt/notesSlides/notesSlide51.xml" ContentType="application/vnd.openxmlformats-officedocument.presentationml.notesSlide+xml"/>
  <Override PartName="/ppt/charts/chart49.xml" ContentType="application/vnd.openxmlformats-officedocument.drawingml.chart+xml"/>
  <Override PartName="/ppt/theme/themeOverride45.xml" ContentType="application/vnd.openxmlformats-officedocument.themeOverride+xml"/>
  <Override PartName="/ppt/charts/chart50.xml" ContentType="application/vnd.openxmlformats-officedocument.drawingml.chart+xml"/>
  <Override PartName="/ppt/theme/themeOverride46.xml" ContentType="application/vnd.openxmlformats-officedocument.themeOverride+xml"/>
  <Override PartName="/ppt/charts/chart51.xml" ContentType="application/vnd.openxmlformats-officedocument.drawingml.chart+xml"/>
  <Override PartName="/ppt/theme/themeOverride47.xml" ContentType="application/vnd.openxmlformats-officedocument.themeOverride+xml"/>
  <Override PartName="/ppt/notesSlides/notesSlide52.xml" ContentType="application/vnd.openxmlformats-officedocument.presentationml.notesSlide+xml"/>
  <Override PartName="/ppt/charts/chart52.xml" ContentType="application/vnd.openxmlformats-officedocument.drawingml.chart+xml"/>
  <Override PartName="/ppt/theme/themeOverride48.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53.xml" ContentType="application/vnd.openxmlformats-officedocument.drawingml.chart+xml"/>
  <Override PartName="/ppt/theme/themeOverride49.xml" ContentType="application/vnd.openxmlformats-officedocument.themeOverride+xml"/>
  <Override PartName="/ppt/notesSlides/notesSlide55.xml" ContentType="application/vnd.openxmlformats-officedocument.presentationml.notesSlide+xml"/>
  <Override PartName="/ppt/charts/chart54.xml" ContentType="application/vnd.openxmlformats-officedocument.drawingml.chart+xml"/>
  <Override PartName="/ppt/theme/themeOverride50.xml" ContentType="application/vnd.openxmlformats-officedocument.themeOverride+xml"/>
  <Override PartName="/ppt/notesSlides/notesSlide56.xml" ContentType="application/vnd.openxmlformats-officedocument.presentationml.notesSlide+xml"/>
  <Override PartName="/ppt/charts/chart55.xml" ContentType="application/vnd.openxmlformats-officedocument.drawingml.chart+xml"/>
  <Override PartName="/ppt/theme/themeOverride51.xml" ContentType="application/vnd.openxmlformats-officedocument.themeOverride+xml"/>
  <Override PartName="/ppt/notesSlides/notesSlide57.xml" ContentType="application/vnd.openxmlformats-officedocument.presentationml.notesSlide+xml"/>
  <Override PartName="/ppt/charts/chart56.xml" ContentType="application/vnd.openxmlformats-officedocument.drawingml.chart+xml"/>
  <Override PartName="/ppt/theme/themeOverride52.xml" ContentType="application/vnd.openxmlformats-officedocument.themeOverride+xml"/>
  <Override PartName="/ppt/notesSlides/notesSlide58.xml" ContentType="application/vnd.openxmlformats-officedocument.presentationml.notesSlide+xml"/>
  <Override PartName="/ppt/charts/chart57.xml" ContentType="application/vnd.openxmlformats-officedocument.drawingml.chart+xml"/>
  <Override PartName="/ppt/theme/themeOverride53.xml" ContentType="application/vnd.openxmlformats-officedocument.themeOverride+xml"/>
  <Override PartName="/ppt/notesSlides/notesSlide59.xml" ContentType="application/vnd.openxmlformats-officedocument.presentationml.notesSlide+xml"/>
  <Override PartName="/ppt/charts/chart58.xml" ContentType="application/vnd.openxmlformats-officedocument.drawingml.chart+xml"/>
  <Override PartName="/ppt/theme/themeOverride54.xml" ContentType="application/vnd.openxmlformats-officedocument.themeOverride+xml"/>
  <Override PartName="/ppt/notesSlides/notesSlide60.xml" ContentType="application/vnd.openxmlformats-officedocument.presentationml.notesSlide+xml"/>
  <Override PartName="/ppt/charts/chart59.xml" ContentType="application/vnd.openxmlformats-officedocument.drawingml.chart+xml"/>
  <Override PartName="/ppt/theme/themeOverride55.xml" ContentType="application/vnd.openxmlformats-officedocument.themeOverride+xml"/>
  <Override PartName="/ppt/notesSlides/notesSlide61.xml" ContentType="application/vnd.openxmlformats-officedocument.presentationml.notesSlide+xml"/>
  <Override PartName="/ppt/charts/chart60.xml" ContentType="application/vnd.openxmlformats-officedocument.drawingml.chart+xml"/>
  <Override PartName="/ppt/theme/themeOverride56.xml" ContentType="application/vnd.openxmlformats-officedocument.themeOverride+xml"/>
  <Override PartName="/ppt/notesSlides/notesSlide62.xml" ContentType="application/vnd.openxmlformats-officedocument.presentationml.notesSlide+xml"/>
  <Override PartName="/ppt/charts/chart61.xml" ContentType="application/vnd.openxmlformats-officedocument.drawingml.chart+xml"/>
  <Override PartName="/ppt/theme/themeOverride57.xml" ContentType="application/vnd.openxmlformats-officedocument.themeOverride+xml"/>
  <Override PartName="/ppt/charts/chart62.xml" ContentType="application/vnd.openxmlformats-officedocument.drawingml.chart+xml"/>
  <Override PartName="/ppt/theme/themeOverride58.xml" ContentType="application/vnd.openxmlformats-officedocument.themeOverride+xml"/>
  <Override PartName="/ppt/charts/chart63.xml" ContentType="application/vnd.openxmlformats-officedocument.drawingml.chart+xml"/>
  <Override PartName="/ppt/theme/themeOverride5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6"/>
  </p:notesMasterIdLst>
  <p:handoutMasterIdLst>
    <p:handoutMasterId r:id="rId197"/>
  </p:handoutMasterIdLst>
  <p:sldIdLst>
    <p:sldId id="536" r:id="rId2"/>
    <p:sldId id="537" r:id="rId3"/>
    <p:sldId id="438" r:id="rId4"/>
    <p:sldId id="495" r:id="rId5"/>
    <p:sldId id="510" r:id="rId6"/>
    <p:sldId id="492" r:id="rId7"/>
    <p:sldId id="668" r:id="rId8"/>
    <p:sldId id="669" r:id="rId9"/>
    <p:sldId id="684" r:id="rId10"/>
    <p:sldId id="476" r:id="rId11"/>
    <p:sldId id="429" r:id="rId12"/>
    <p:sldId id="477" r:id="rId13"/>
    <p:sldId id="451" r:id="rId14"/>
    <p:sldId id="431" r:id="rId15"/>
    <p:sldId id="618" r:id="rId16"/>
    <p:sldId id="493" r:id="rId17"/>
    <p:sldId id="453" r:id="rId18"/>
    <p:sldId id="522" r:id="rId19"/>
    <p:sldId id="434" r:id="rId20"/>
    <p:sldId id="455" r:id="rId21"/>
    <p:sldId id="475" r:id="rId22"/>
    <p:sldId id="456" r:id="rId23"/>
    <p:sldId id="457" r:id="rId24"/>
    <p:sldId id="458" r:id="rId25"/>
    <p:sldId id="459" r:id="rId26"/>
    <p:sldId id="461" r:id="rId27"/>
    <p:sldId id="480" r:id="rId28"/>
    <p:sldId id="626" r:id="rId29"/>
    <p:sldId id="627" r:id="rId30"/>
    <p:sldId id="628" r:id="rId31"/>
    <p:sldId id="629" r:id="rId32"/>
    <p:sldId id="632" r:id="rId33"/>
    <p:sldId id="630" r:id="rId34"/>
    <p:sldId id="486" r:id="rId35"/>
    <p:sldId id="484" r:id="rId36"/>
    <p:sldId id="487" r:id="rId37"/>
    <p:sldId id="488" r:id="rId38"/>
    <p:sldId id="489" r:id="rId39"/>
    <p:sldId id="490" r:id="rId40"/>
    <p:sldId id="514" r:id="rId41"/>
    <p:sldId id="491" r:id="rId42"/>
    <p:sldId id="596" r:id="rId43"/>
    <p:sldId id="599" r:id="rId44"/>
    <p:sldId id="594" r:id="rId45"/>
    <p:sldId id="597" r:id="rId46"/>
    <p:sldId id="598" r:id="rId47"/>
    <p:sldId id="568" r:id="rId48"/>
    <p:sldId id="570" r:id="rId49"/>
    <p:sldId id="569" r:id="rId50"/>
    <p:sldId id="571" r:id="rId51"/>
    <p:sldId id="572" r:id="rId52"/>
    <p:sldId id="580" r:id="rId53"/>
    <p:sldId id="686" r:id="rId54"/>
    <p:sldId id="462" r:id="rId55"/>
    <p:sldId id="463" r:id="rId56"/>
    <p:sldId id="464" r:id="rId57"/>
    <p:sldId id="465" r:id="rId58"/>
    <p:sldId id="466" r:id="rId59"/>
    <p:sldId id="512" r:id="rId60"/>
    <p:sldId id="511" r:id="rId61"/>
    <p:sldId id="467" r:id="rId62"/>
    <p:sldId id="581" r:id="rId63"/>
    <p:sldId id="582" r:id="rId64"/>
    <p:sldId id="579" r:id="rId65"/>
    <p:sldId id="609" r:id="rId66"/>
    <p:sldId id="607" r:id="rId67"/>
    <p:sldId id="608" r:id="rId68"/>
    <p:sldId id="583" r:id="rId69"/>
    <p:sldId id="588" r:id="rId70"/>
    <p:sldId id="649" r:id="rId71"/>
    <p:sldId id="610" r:id="rId72"/>
    <p:sldId id="614" r:id="rId73"/>
    <p:sldId id="616" r:id="rId74"/>
    <p:sldId id="617" r:id="rId75"/>
    <p:sldId id="612" r:id="rId76"/>
    <p:sldId id="625" r:id="rId77"/>
    <p:sldId id="685" r:id="rId78"/>
    <p:sldId id="485" r:id="rId79"/>
    <p:sldId id="482" r:id="rId80"/>
    <p:sldId id="470" r:id="rId81"/>
    <p:sldId id="471" r:id="rId82"/>
    <p:sldId id="600" r:id="rId83"/>
    <p:sldId id="472" r:id="rId84"/>
    <p:sldId id="473" r:id="rId85"/>
    <p:sldId id="526" r:id="rId86"/>
    <p:sldId id="601" r:id="rId87"/>
    <p:sldId id="474" r:id="rId88"/>
    <p:sldId id="573" r:id="rId89"/>
    <p:sldId id="574" r:id="rId90"/>
    <p:sldId id="565" r:id="rId91"/>
    <p:sldId id="562" r:id="rId92"/>
    <p:sldId id="575" r:id="rId93"/>
    <p:sldId id="576" r:id="rId94"/>
    <p:sldId id="578" r:id="rId95"/>
    <p:sldId id="577" r:id="rId96"/>
    <p:sldId id="517" r:id="rId97"/>
    <p:sldId id="518" r:id="rId98"/>
    <p:sldId id="519" r:id="rId99"/>
    <p:sldId id="521" r:id="rId100"/>
    <p:sldId id="604" r:id="rId101"/>
    <p:sldId id="520" r:id="rId102"/>
    <p:sldId id="523" r:id="rId103"/>
    <p:sldId id="633" r:id="rId104"/>
    <p:sldId id="693" r:id="rId105"/>
    <p:sldId id="699" r:id="rId106"/>
    <p:sldId id="700" r:id="rId107"/>
    <p:sldId id="697" r:id="rId108"/>
    <p:sldId id="703" r:id="rId109"/>
    <p:sldId id="701" r:id="rId110"/>
    <p:sldId id="702" r:id="rId111"/>
    <p:sldId id="497" r:id="rId112"/>
    <p:sldId id="498" r:id="rId113"/>
    <p:sldId id="584" r:id="rId114"/>
    <p:sldId id="506" r:id="rId115"/>
    <p:sldId id="687" r:id="rId116"/>
    <p:sldId id="680" r:id="rId117"/>
    <p:sldId id="673" r:id="rId118"/>
    <p:sldId id="619" r:id="rId119"/>
    <p:sldId id="620" r:id="rId120"/>
    <p:sldId id="621" r:id="rId121"/>
    <p:sldId id="622" r:id="rId122"/>
    <p:sldId id="623" r:id="rId123"/>
    <p:sldId id="634" r:id="rId124"/>
    <p:sldId id="635" r:id="rId125"/>
    <p:sldId id="636" r:id="rId126"/>
    <p:sldId id="638" r:id="rId127"/>
    <p:sldId id="639" r:id="rId128"/>
    <p:sldId id="641" r:id="rId129"/>
    <p:sldId id="688" r:id="rId130"/>
    <p:sldId id="661" r:id="rId131"/>
    <p:sldId id="662" r:id="rId132"/>
    <p:sldId id="663" r:id="rId133"/>
    <p:sldId id="665" r:id="rId134"/>
    <p:sldId id="664" r:id="rId135"/>
    <p:sldId id="666" r:id="rId136"/>
    <p:sldId id="670" r:id="rId137"/>
    <p:sldId id="689" r:id="rId138"/>
    <p:sldId id="642" r:id="rId139"/>
    <p:sldId id="674" r:id="rId140"/>
    <p:sldId id="675" r:id="rId141"/>
    <p:sldId id="692" r:id="rId142"/>
    <p:sldId id="690" r:id="rId143"/>
    <p:sldId id="691" r:id="rId144"/>
    <p:sldId id="681" r:id="rId145"/>
    <p:sldId id="655" r:id="rId146"/>
    <p:sldId id="656" r:id="rId147"/>
    <p:sldId id="659" r:id="rId148"/>
    <p:sldId id="658" r:id="rId149"/>
    <p:sldId id="657" r:id="rId150"/>
    <p:sldId id="653" r:id="rId151"/>
    <p:sldId id="660" r:id="rId152"/>
    <p:sldId id="672" r:id="rId153"/>
    <p:sldId id="650" r:id="rId154"/>
    <p:sldId id="654" r:id="rId155"/>
    <p:sldId id="589" r:id="rId156"/>
    <p:sldId id="590" r:id="rId157"/>
    <p:sldId id="591" r:id="rId158"/>
    <p:sldId id="592" r:id="rId159"/>
    <p:sldId id="593" r:id="rId160"/>
    <p:sldId id="652" r:id="rId161"/>
    <p:sldId id="651" r:id="rId162"/>
    <p:sldId id="531" r:id="rId163"/>
    <p:sldId id="527" r:id="rId164"/>
    <p:sldId id="528" r:id="rId165"/>
    <p:sldId id="648" r:id="rId166"/>
    <p:sldId id="529" r:id="rId167"/>
    <p:sldId id="585" r:id="rId168"/>
    <p:sldId id="544" r:id="rId169"/>
    <p:sldId id="533" r:id="rId170"/>
    <p:sldId id="644" r:id="rId171"/>
    <p:sldId id="645" r:id="rId172"/>
    <p:sldId id="646" r:id="rId173"/>
    <p:sldId id="643" r:id="rId174"/>
    <p:sldId id="704" r:id="rId175"/>
    <p:sldId id="705" r:id="rId176"/>
    <p:sldId id="706" r:id="rId177"/>
    <p:sldId id="707" r:id="rId178"/>
    <p:sldId id="708" r:id="rId179"/>
    <p:sldId id="709" r:id="rId180"/>
    <p:sldId id="710" r:id="rId181"/>
    <p:sldId id="711" r:id="rId182"/>
    <p:sldId id="712" r:id="rId183"/>
    <p:sldId id="713" r:id="rId184"/>
    <p:sldId id="551" r:id="rId185"/>
    <p:sldId id="538" r:id="rId186"/>
    <p:sldId id="539" r:id="rId187"/>
    <p:sldId id="540" r:id="rId188"/>
    <p:sldId id="548" r:id="rId189"/>
    <p:sldId id="549" r:id="rId190"/>
    <p:sldId id="559" r:id="rId191"/>
    <p:sldId id="550" r:id="rId192"/>
    <p:sldId id="560" r:id="rId193"/>
    <p:sldId id="545" r:id="rId194"/>
    <p:sldId id="546" r:id="rId195"/>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C9"/>
    <a:srgbClr val="CCCE01"/>
    <a:srgbClr val="7D5E5D"/>
    <a:srgbClr val="506E74"/>
    <a:srgbClr val="C3E0D8"/>
    <a:srgbClr val="BED7E0"/>
    <a:srgbClr val="7D5E6D"/>
    <a:srgbClr val="9DD8E5"/>
    <a:srgbClr val="3F565B"/>
    <a:srgbClr val="594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1" autoAdjust="0"/>
    <p:restoredTop sz="94636" autoAdjust="0"/>
  </p:normalViewPr>
  <p:slideViewPr>
    <p:cSldViewPr showGuides="1">
      <p:cViewPr>
        <p:scale>
          <a:sx n="94" d="100"/>
          <a:sy n="94" d="100"/>
        </p:scale>
        <p:origin x="-1832" y="-1104"/>
      </p:cViewPr>
      <p:guideLst>
        <p:guide orient="horz" pos="38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notesMaster" Target="notesMasters/notesMaster1.xml"/><Relationship Id="rId197" Type="http://schemas.openxmlformats.org/officeDocument/2006/relationships/handoutMaster" Target="handoutMasters/handoutMaster1.xml"/><Relationship Id="rId198" Type="http://schemas.openxmlformats.org/officeDocument/2006/relationships/printerSettings" Target="printerSettings/printerSettings1.bin"/><Relationship Id="rId199"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viewProps" Target="viewProps.xml"/><Relationship Id="rId201" Type="http://schemas.openxmlformats.org/officeDocument/2006/relationships/theme" Target="theme/theme1.xml"/><Relationship Id="rId202"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themeOverride" Target="../theme/themeOverride27.xml"/><Relationship Id="rId2"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28.xml"/><Relationship Id="rId2"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themeOverride" Target="../theme/themeOverride29.xml"/><Relationship Id="rId2"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themeOverride" Target="../theme/themeOverride30.xml"/><Relationship Id="rId2"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themeOverride" Target="../theme/themeOverride31.xml"/><Relationship Id="rId2"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themeOverride" Target="../theme/themeOverride32.xml"/><Relationship Id="rId2" Type="http://schemas.openxmlformats.org/officeDocument/2006/relationships/package" Target="../embeddings/Microsoft_Excel_Sheet36.xlsx"/><Relationship Id="rId3" Type="http://schemas.openxmlformats.org/officeDocument/2006/relationships/chartUserShapes" Target="../drawings/drawing1.xml"/></Relationships>
</file>

<file path=ppt/charts/_rels/chart37.xml.rels><?xml version="1.0" encoding="UTF-8" standalone="yes"?>
<Relationships xmlns="http://schemas.openxmlformats.org/package/2006/relationships"><Relationship Id="rId1" Type="http://schemas.openxmlformats.org/officeDocument/2006/relationships/themeOverride" Target="../theme/themeOverride33.xml"/><Relationship Id="rId2"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themeOverride" Target="../theme/themeOverride34.xml"/><Relationship Id="rId2"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openxmlformats.org/officeDocument/2006/relationships/themeOverride" Target="../theme/themeOverride35.xml"/><Relationship Id="rId2" Type="http://schemas.openxmlformats.org/officeDocument/2006/relationships/package" Target="../embeddings/Microsoft_Excel_Sheet39.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themeOverride" Target="../theme/themeOverride36.xml"/><Relationship Id="rId2"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openxmlformats.org/officeDocument/2006/relationships/themeOverride" Target="../theme/themeOverride37.xml"/><Relationship Id="rId2" Type="http://schemas.openxmlformats.org/officeDocument/2006/relationships/package" Target="../embeddings/Microsoft_Excel_Sheet41.xlsx"/></Relationships>
</file>

<file path=ppt/charts/_rels/chart42.xml.rels><?xml version="1.0" encoding="UTF-8" standalone="yes"?>
<Relationships xmlns="http://schemas.openxmlformats.org/package/2006/relationships"><Relationship Id="rId1" Type="http://schemas.openxmlformats.org/officeDocument/2006/relationships/themeOverride" Target="../theme/themeOverride38.xml"/><Relationship Id="rId2" Type="http://schemas.openxmlformats.org/officeDocument/2006/relationships/package" Target="../embeddings/Microsoft_Excel_Sheet42.xlsx"/></Relationships>
</file>

<file path=ppt/charts/_rels/chart43.xml.rels><?xml version="1.0" encoding="UTF-8" standalone="yes"?>
<Relationships xmlns="http://schemas.openxmlformats.org/package/2006/relationships"><Relationship Id="rId1" Type="http://schemas.openxmlformats.org/officeDocument/2006/relationships/themeOverride" Target="../theme/themeOverride39.xml"/><Relationship Id="rId2" Type="http://schemas.openxmlformats.org/officeDocument/2006/relationships/package" Target="../embeddings/Microsoft_Excel_Sheet43.xlsx"/></Relationships>
</file>

<file path=ppt/charts/_rels/chart44.xml.rels><?xml version="1.0" encoding="UTF-8" standalone="yes"?>
<Relationships xmlns="http://schemas.openxmlformats.org/package/2006/relationships"><Relationship Id="rId1" Type="http://schemas.openxmlformats.org/officeDocument/2006/relationships/themeOverride" Target="../theme/themeOverride40.xml"/><Relationship Id="rId2" Type="http://schemas.openxmlformats.org/officeDocument/2006/relationships/package" Target="../embeddings/Microsoft_Excel_Sheet44.xlsx"/></Relationships>
</file>

<file path=ppt/charts/_rels/chart45.xml.rels><?xml version="1.0" encoding="UTF-8" standalone="yes"?>
<Relationships xmlns="http://schemas.openxmlformats.org/package/2006/relationships"><Relationship Id="rId1" Type="http://schemas.openxmlformats.org/officeDocument/2006/relationships/themeOverride" Target="../theme/themeOverride41.xml"/><Relationship Id="rId2" Type="http://schemas.openxmlformats.org/officeDocument/2006/relationships/package" Target="../embeddings/Microsoft_Excel_Sheet45.xlsx"/></Relationships>
</file>

<file path=ppt/charts/_rels/chart46.xml.rels><?xml version="1.0" encoding="UTF-8" standalone="yes"?>
<Relationships xmlns="http://schemas.openxmlformats.org/package/2006/relationships"><Relationship Id="rId1" Type="http://schemas.openxmlformats.org/officeDocument/2006/relationships/themeOverride" Target="../theme/themeOverride42.xml"/><Relationship Id="rId2" Type="http://schemas.openxmlformats.org/officeDocument/2006/relationships/package" Target="../embeddings/Microsoft_Excel_Sheet46.xlsx"/></Relationships>
</file>

<file path=ppt/charts/_rels/chart47.xml.rels><?xml version="1.0" encoding="UTF-8" standalone="yes"?>
<Relationships xmlns="http://schemas.openxmlformats.org/package/2006/relationships"><Relationship Id="rId1" Type="http://schemas.openxmlformats.org/officeDocument/2006/relationships/themeOverride" Target="../theme/themeOverride43.xml"/><Relationship Id="rId2" Type="http://schemas.openxmlformats.org/officeDocument/2006/relationships/package" Target="../embeddings/Microsoft_Excel_Sheet47.xlsx"/></Relationships>
</file>

<file path=ppt/charts/_rels/chart48.xml.rels><?xml version="1.0" encoding="UTF-8" standalone="yes"?>
<Relationships xmlns="http://schemas.openxmlformats.org/package/2006/relationships"><Relationship Id="rId1" Type="http://schemas.openxmlformats.org/officeDocument/2006/relationships/themeOverride" Target="../theme/themeOverride44.xml"/><Relationship Id="rId2" Type="http://schemas.openxmlformats.org/officeDocument/2006/relationships/package" Target="../embeddings/Microsoft_Excel_Sheet48.xlsx"/></Relationships>
</file>

<file path=ppt/charts/_rels/chart49.xml.rels><?xml version="1.0" encoding="UTF-8" standalone="yes"?>
<Relationships xmlns="http://schemas.openxmlformats.org/package/2006/relationships"><Relationship Id="rId1" Type="http://schemas.openxmlformats.org/officeDocument/2006/relationships/themeOverride" Target="../theme/themeOverride45.xml"/><Relationship Id="rId2" Type="http://schemas.openxmlformats.org/officeDocument/2006/relationships/package" Target="../embeddings/Microsoft_Excel_Sheet49.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themeOverride" Target="../theme/themeOverride46.xml"/><Relationship Id="rId2" Type="http://schemas.openxmlformats.org/officeDocument/2006/relationships/package" Target="../embeddings/Microsoft_Excel_Sheet50.xlsx"/></Relationships>
</file>

<file path=ppt/charts/_rels/chart51.xml.rels><?xml version="1.0" encoding="UTF-8" standalone="yes"?>
<Relationships xmlns="http://schemas.openxmlformats.org/package/2006/relationships"><Relationship Id="rId1" Type="http://schemas.openxmlformats.org/officeDocument/2006/relationships/themeOverride" Target="../theme/themeOverride47.xml"/><Relationship Id="rId2" Type="http://schemas.openxmlformats.org/officeDocument/2006/relationships/package" Target="../embeddings/Microsoft_Excel_Sheet51.xlsx"/></Relationships>
</file>

<file path=ppt/charts/_rels/chart52.xml.rels><?xml version="1.0" encoding="UTF-8" standalone="yes"?>
<Relationships xmlns="http://schemas.openxmlformats.org/package/2006/relationships"><Relationship Id="rId1" Type="http://schemas.openxmlformats.org/officeDocument/2006/relationships/themeOverride" Target="../theme/themeOverride48.xml"/><Relationship Id="rId2" Type="http://schemas.openxmlformats.org/officeDocument/2006/relationships/package" Target="../embeddings/Microsoft_Excel_Sheet52.xlsx"/></Relationships>
</file>

<file path=ppt/charts/_rels/chart53.xml.rels><?xml version="1.0" encoding="UTF-8" standalone="yes"?>
<Relationships xmlns="http://schemas.openxmlformats.org/package/2006/relationships"><Relationship Id="rId1" Type="http://schemas.openxmlformats.org/officeDocument/2006/relationships/themeOverride" Target="../theme/themeOverride49.xml"/><Relationship Id="rId2" Type="http://schemas.openxmlformats.org/officeDocument/2006/relationships/package" Target="../embeddings/Microsoft_Excel_Sheet53.xlsx"/></Relationships>
</file>

<file path=ppt/charts/_rels/chart54.xml.rels><?xml version="1.0" encoding="UTF-8" standalone="yes"?>
<Relationships xmlns="http://schemas.openxmlformats.org/package/2006/relationships"><Relationship Id="rId1" Type="http://schemas.openxmlformats.org/officeDocument/2006/relationships/themeOverride" Target="../theme/themeOverride50.xml"/><Relationship Id="rId2" Type="http://schemas.openxmlformats.org/officeDocument/2006/relationships/package" Target="../embeddings/Microsoft_Excel_Sheet54.xlsx"/></Relationships>
</file>

<file path=ppt/charts/_rels/chart55.xml.rels><?xml version="1.0" encoding="UTF-8" standalone="yes"?>
<Relationships xmlns="http://schemas.openxmlformats.org/package/2006/relationships"><Relationship Id="rId1" Type="http://schemas.openxmlformats.org/officeDocument/2006/relationships/themeOverride" Target="../theme/themeOverride51.xml"/><Relationship Id="rId2" Type="http://schemas.openxmlformats.org/officeDocument/2006/relationships/package" Target="../embeddings/Microsoft_Excel_Sheet55.xlsx"/></Relationships>
</file>

<file path=ppt/charts/_rels/chart56.xml.rels><?xml version="1.0" encoding="UTF-8" standalone="yes"?>
<Relationships xmlns="http://schemas.openxmlformats.org/package/2006/relationships"><Relationship Id="rId1" Type="http://schemas.openxmlformats.org/officeDocument/2006/relationships/themeOverride" Target="../theme/themeOverride52.xml"/><Relationship Id="rId2" Type="http://schemas.openxmlformats.org/officeDocument/2006/relationships/package" Target="../embeddings/Microsoft_Excel_Sheet56.xlsx"/></Relationships>
</file>

<file path=ppt/charts/_rels/chart57.xml.rels><?xml version="1.0" encoding="UTF-8" standalone="yes"?>
<Relationships xmlns="http://schemas.openxmlformats.org/package/2006/relationships"><Relationship Id="rId1" Type="http://schemas.openxmlformats.org/officeDocument/2006/relationships/themeOverride" Target="../theme/themeOverride53.xml"/><Relationship Id="rId2" Type="http://schemas.openxmlformats.org/officeDocument/2006/relationships/package" Target="../embeddings/Microsoft_Excel_Sheet57.xlsx"/></Relationships>
</file>

<file path=ppt/charts/_rels/chart58.xml.rels><?xml version="1.0" encoding="UTF-8" standalone="yes"?>
<Relationships xmlns="http://schemas.openxmlformats.org/package/2006/relationships"><Relationship Id="rId1" Type="http://schemas.openxmlformats.org/officeDocument/2006/relationships/themeOverride" Target="../theme/themeOverride54.xml"/><Relationship Id="rId2" Type="http://schemas.openxmlformats.org/officeDocument/2006/relationships/package" Target="../embeddings/Microsoft_Excel_Sheet58.xlsx"/></Relationships>
</file>

<file path=ppt/charts/_rels/chart59.xml.rels><?xml version="1.0" encoding="UTF-8" standalone="yes"?>
<Relationships xmlns="http://schemas.openxmlformats.org/package/2006/relationships"><Relationship Id="rId1" Type="http://schemas.openxmlformats.org/officeDocument/2006/relationships/themeOverride" Target="../theme/themeOverride55.xml"/><Relationship Id="rId2" Type="http://schemas.openxmlformats.org/officeDocument/2006/relationships/package" Target="../embeddings/Microsoft_Excel_Sheet59.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6.xlsx"/></Relationships>
</file>

<file path=ppt/charts/_rels/chart60.xml.rels><?xml version="1.0" encoding="UTF-8" standalone="yes"?>
<Relationships xmlns="http://schemas.openxmlformats.org/package/2006/relationships"><Relationship Id="rId1" Type="http://schemas.openxmlformats.org/officeDocument/2006/relationships/themeOverride" Target="../theme/themeOverride56.xml"/><Relationship Id="rId2" Type="http://schemas.openxmlformats.org/officeDocument/2006/relationships/package" Target="../embeddings/Microsoft_Excel_Sheet60.xlsx"/></Relationships>
</file>

<file path=ppt/charts/_rels/chart61.xml.rels><?xml version="1.0" encoding="UTF-8" standalone="yes"?>
<Relationships xmlns="http://schemas.openxmlformats.org/package/2006/relationships"><Relationship Id="rId1" Type="http://schemas.openxmlformats.org/officeDocument/2006/relationships/themeOverride" Target="../theme/themeOverride57.xml"/><Relationship Id="rId2" Type="http://schemas.openxmlformats.org/officeDocument/2006/relationships/package" Target="../embeddings/Microsoft_Excel_Sheet61.xlsx"/></Relationships>
</file>

<file path=ppt/charts/_rels/chart62.xml.rels><?xml version="1.0" encoding="UTF-8" standalone="yes"?>
<Relationships xmlns="http://schemas.openxmlformats.org/package/2006/relationships"><Relationship Id="rId1" Type="http://schemas.openxmlformats.org/officeDocument/2006/relationships/themeOverride" Target="../theme/themeOverride58.xml"/><Relationship Id="rId2" Type="http://schemas.openxmlformats.org/officeDocument/2006/relationships/package" Target="../embeddings/Microsoft_Excel_Sheet62.xlsx"/></Relationships>
</file>

<file path=ppt/charts/_rels/chart63.xml.rels><?xml version="1.0" encoding="UTF-8" standalone="yes"?>
<Relationships xmlns="http://schemas.openxmlformats.org/package/2006/relationships"><Relationship Id="rId1" Type="http://schemas.openxmlformats.org/officeDocument/2006/relationships/themeOverride" Target="../theme/themeOverride59.xml"/><Relationship Id="rId2" Type="http://schemas.openxmlformats.org/officeDocument/2006/relationships/package" Target="../embeddings/Microsoft_Excel_Sheet63.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277778663809897"/>
          <c:w val="0.876364829396325"/>
          <c:h val="0.833017247703746"/>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Week 12 (End of Tx)</c:v>
                </c:pt>
                <c:pt idx="2">
                  <c:v>SVR12</c:v>
                </c:pt>
              </c:strCache>
            </c:strRef>
          </c:cat>
          <c:val>
            <c:numRef>
              <c:f>Sheet1!$B$2:$B$4</c:f>
              <c:numCache>
                <c:formatCode>0</c:formatCode>
                <c:ptCount val="3"/>
                <c:pt idx="0">
                  <c:v>99.0</c:v>
                </c:pt>
                <c:pt idx="1">
                  <c:v>99.0</c:v>
                </c:pt>
                <c:pt idx="2">
                  <c:v>90.0</c:v>
                </c:pt>
              </c:numCache>
            </c:numRef>
          </c:val>
        </c:ser>
        <c:dLbls>
          <c:showLegendKey val="0"/>
          <c:showVal val="1"/>
          <c:showCatName val="0"/>
          <c:showSerName val="0"/>
          <c:showPercent val="0"/>
          <c:showBubbleSize val="0"/>
        </c:dLbls>
        <c:gapWidth val="85"/>
        <c:axId val="-2030267544"/>
        <c:axId val="-2030568056"/>
      </c:barChart>
      <c:catAx>
        <c:axId val="-20302675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30568056"/>
        <c:crosses val="autoZero"/>
        <c:auto val="1"/>
        <c:lblAlgn val="ctr"/>
        <c:lblOffset val="10"/>
        <c:tickLblSkip val="1"/>
        <c:tickMarkSkip val="1"/>
        <c:noMultiLvlLbl val="0"/>
      </c:catAx>
      <c:valAx>
        <c:axId val="-2030568056"/>
        <c:scaling>
          <c:orientation val="minMax"/>
          <c:max val="100.0"/>
          <c:min val="0.0"/>
        </c:scaling>
        <c:delete val="0"/>
        <c:axPos val="l"/>
        <c:title>
          <c:tx>
            <c:rich>
              <a:bodyPr/>
              <a:lstStyle/>
              <a:p>
                <a:pPr>
                  <a:defRPr sz="1400">
                    <a:latin typeface="Arial"/>
                    <a:cs typeface="Arial"/>
                  </a:defRPr>
                </a:pPr>
                <a:r>
                  <a:rPr lang="en-US" sz="1400" b="1" i="0" baseline="0" dirty="0" smtClean="0">
                    <a:effectLst/>
                  </a:rPr>
                  <a:t>Patients (%) with HCV RNA &lt; 25 IU/ml</a:t>
                </a:r>
                <a:endParaRPr lang="en-US" sz="1400" dirty="0">
                  <a:effectLst/>
                </a:endParaRPr>
              </a:p>
            </c:rich>
          </c:tx>
          <c:layout>
            <c:manualLayout>
              <c:xMode val="edge"/>
              <c:yMode val="edge"/>
              <c:x val="0.00676679303975892"/>
              <c:y val="0.043460103264765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026754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61612134648217"/>
          <c:h val="0.763281555714627"/>
        </c:manualLayout>
      </c:layout>
      <c:barChart>
        <c:barDir val="col"/>
        <c:grouping val="clustered"/>
        <c:varyColors val="0"/>
        <c:ser>
          <c:idx val="0"/>
          <c:order val="0"/>
          <c:tx>
            <c:strRef>
              <c:f>Sheet1!$B$1</c:f>
              <c:strCache>
                <c:ptCount val="1"/>
                <c:pt idx="0">
                  <c:v>Sofosbuvir + RBV</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066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515F6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E74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GT 1</c:v>
                </c:pt>
                <c:pt idx="1">
                  <c:v>GT 4</c:v>
                </c:pt>
                <c:pt idx="2">
                  <c:v>GT 6</c:v>
                </c:pt>
              </c:strCache>
            </c:strRef>
          </c:cat>
          <c:val>
            <c:numRef>
              <c:f>Sheet1!$B$2:$B$4</c:f>
              <c:numCache>
                <c:formatCode>0.0</c:formatCode>
                <c:ptCount val="3"/>
                <c:pt idx="0">
                  <c:v>88.0</c:v>
                </c:pt>
                <c:pt idx="1">
                  <c:v>81.8</c:v>
                </c:pt>
                <c:pt idx="2">
                  <c:v>100.0</c:v>
                </c:pt>
              </c:numCache>
            </c:numRef>
          </c:val>
        </c:ser>
        <c:dLbls>
          <c:showLegendKey val="0"/>
          <c:showVal val="1"/>
          <c:showCatName val="0"/>
          <c:showSerName val="0"/>
          <c:showPercent val="0"/>
          <c:showBubbleSize val="0"/>
        </c:dLbls>
        <c:gapWidth val="85"/>
        <c:axId val="-2124163944"/>
        <c:axId val="-2124350792"/>
      </c:barChart>
      <c:catAx>
        <c:axId val="-21241639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124350792"/>
        <c:crosses val="autoZero"/>
        <c:auto val="1"/>
        <c:lblAlgn val="ctr"/>
        <c:lblOffset val="1"/>
        <c:tickLblSkip val="1"/>
        <c:tickMarkSkip val="1"/>
        <c:noMultiLvlLbl val="0"/>
      </c:catAx>
      <c:valAx>
        <c:axId val="-2124350792"/>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SVR24</a:t>
                </a:r>
                <a:endParaRPr lang="en-US" sz="1800" dirty="0">
                  <a:effectLst/>
                </a:endParaRPr>
              </a:p>
            </c:rich>
          </c:tx>
          <c:layout>
            <c:manualLayout>
              <c:xMode val="edge"/>
              <c:yMode val="edge"/>
              <c:x val="0.0"/>
              <c:y val="0.13696754951085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416394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307692307692308"/>
          <c:w val="0.866749444780941"/>
          <c:h val="0.838221541751725"/>
        </c:manualLayout>
      </c:layout>
      <c:barChart>
        <c:barDir val="col"/>
        <c:grouping val="clustered"/>
        <c:varyColors val="0"/>
        <c:ser>
          <c:idx val="0"/>
          <c:order val="0"/>
          <c:tx>
            <c:strRef>
              <c:f>Sheet1!$B$1</c:f>
              <c:strCache>
                <c:ptCount val="1"/>
              </c:strCache>
            </c:strRef>
          </c:tx>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Week 4</c:v>
                </c:pt>
                <c:pt idx="1">
                  <c:v>Week 24 (End of Tx)</c:v>
                </c:pt>
                <c:pt idx="2">
                  <c:v>SVR24</c:v>
                </c:pt>
              </c:strCache>
            </c:strRef>
          </c:cat>
          <c:val>
            <c:numRef>
              <c:f>Sheet1!$B$2:$B$4</c:f>
              <c:numCache>
                <c:formatCode>0</c:formatCode>
                <c:ptCount val="3"/>
                <c:pt idx="0">
                  <c:v>80.0</c:v>
                </c:pt>
                <c:pt idx="1">
                  <c:v>90.0</c:v>
                </c:pt>
                <c:pt idx="2">
                  <c:v>90.0</c:v>
                </c:pt>
              </c:numCache>
            </c:numRef>
          </c:val>
        </c:ser>
        <c:dLbls>
          <c:showLegendKey val="0"/>
          <c:showVal val="1"/>
          <c:showCatName val="0"/>
          <c:showSerName val="0"/>
          <c:showPercent val="0"/>
          <c:showBubbleSize val="0"/>
        </c:dLbls>
        <c:gapWidth val="85"/>
        <c:axId val="-2033364056"/>
        <c:axId val="-2033373288"/>
      </c:barChart>
      <c:catAx>
        <c:axId val="-203336405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33373288"/>
        <c:crosses val="autoZero"/>
        <c:auto val="1"/>
        <c:lblAlgn val="ctr"/>
        <c:lblOffset val="1"/>
        <c:tickLblSkip val="1"/>
        <c:tickMarkSkip val="1"/>
        <c:noMultiLvlLbl val="0"/>
      </c:catAx>
      <c:valAx>
        <c:axId val="-2033373288"/>
        <c:scaling>
          <c:orientation val="minMax"/>
          <c:max val="100.0"/>
          <c:min val="0.0"/>
        </c:scaling>
        <c:delete val="0"/>
        <c:axPos val="l"/>
        <c:title>
          <c:tx>
            <c:rich>
              <a:bodyPr rot="-5400000" vert="horz"/>
              <a:lstStyle/>
              <a:p>
                <a:pPr>
                  <a:defRPr sz="1400"/>
                </a:pPr>
                <a:r>
                  <a:rPr lang="en-US" sz="1400" b="1" i="0" baseline="0" dirty="0" smtClean="0">
                    <a:effectLst/>
                  </a:rPr>
                  <a:t>Patients (%) with HCV RNA &lt; 12 IU/ml</a:t>
                </a:r>
                <a:endParaRPr lang="en-US" sz="1400" dirty="0">
                  <a:effectLst/>
                </a:endParaRPr>
              </a:p>
            </c:rich>
          </c:tx>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336405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92149844906"/>
          <c:y val="0.106298982364047"/>
          <c:w val="0.882425435456931"/>
          <c:h val="0.734667771791684"/>
        </c:manualLayout>
      </c:layout>
      <c:barChart>
        <c:barDir val="col"/>
        <c:grouping val="clustered"/>
        <c:varyColors val="0"/>
        <c:ser>
          <c:idx val="0"/>
          <c:order val="0"/>
          <c:tx>
            <c:v>SOF + RBV (low dose)</c:v>
          </c:tx>
          <c:spPr>
            <a:solidFill>
              <a:srgbClr val="326496">
                <a:lumMod val="60000"/>
                <a:lumOff val="40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rgbClr val="FFFFFF">
                  <a:alpha val="50000"/>
                </a:srgb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Week 24 (End of Tx)</c:v>
                </c:pt>
                <c:pt idx="2">
                  <c:v>SVR24</c:v>
                </c:pt>
              </c:strCache>
            </c:strRef>
          </c:cat>
          <c:val>
            <c:numRef>
              <c:f>Sheet1!$B$2:$B$4</c:f>
              <c:numCache>
                <c:formatCode>0</c:formatCode>
                <c:ptCount val="3"/>
                <c:pt idx="0">
                  <c:v>96.0</c:v>
                </c:pt>
                <c:pt idx="1">
                  <c:v>88.0</c:v>
                </c:pt>
                <c:pt idx="2">
                  <c:v>48.0</c:v>
                </c:pt>
              </c:numCache>
            </c:numRef>
          </c:val>
        </c:ser>
        <c:ser>
          <c:idx val="1"/>
          <c:order val="1"/>
          <c:tx>
            <c:v>SOF + RBV (weight based)</c:v>
          </c:tx>
          <c:spPr>
            <a:solidFill>
              <a:srgbClr val="6E4B7D"/>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Week 24 (End of Tx)</c:v>
                </c:pt>
                <c:pt idx="2">
                  <c:v>SVR24</c:v>
                </c:pt>
              </c:strCache>
            </c:strRef>
          </c:cat>
          <c:val>
            <c:numRef>
              <c:f>Sheet1!$C$2:$C$4</c:f>
              <c:numCache>
                <c:formatCode>0</c:formatCode>
                <c:ptCount val="3"/>
                <c:pt idx="0">
                  <c:v>96.0</c:v>
                </c:pt>
                <c:pt idx="1">
                  <c:v>96.0</c:v>
                </c:pt>
                <c:pt idx="2">
                  <c:v>68.0</c:v>
                </c:pt>
              </c:numCache>
            </c:numRef>
          </c:val>
        </c:ser>
        <c:dLbls>
          <c:showLegendKey val="0"/>
          <c:showVal val="1"/>
          <c:showCatName val="0"/>
          <c:showSerName val="0"/>
          <c:showPercent val="0"/>
          <c:showBubbleSize val="0"/>
        </c:dLbls>
        <c:gapWidth val="85"/>
        <c:axId val="-2059939656"/>
        <c:axId val="-2123514520"/>
      </c:barChart>
      <c:catAx>
        <c:axId val="-205993965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23514520"/>
        <c:crosses val="autoZero"/>
        <c:auto val="1"/>
        <c:lblAlgn val="ctr"/>
        <c:lblOffset val="10"/>
        <c:tickLblSkip val="1"/>
        <c:tickMarkSkip val="1"/>
        <c:noMultiLvlLbl val="0"/>
      </c:catAx>
      <c:valAx>
        <c:axId val="-2123514520"/>
        <c:scaling>
          <c:orientation val="minMax"/>
          <c:max val="100.0"/>
          <c:min val="0.0"/>
        </c:scaling>
        <c:delete val="0"/>
        <c:axPos val="l"/>
        <c:title>
          <c:tx>
            <c:rich>
              <a:bodyPr/>
              <a:lstStyle/>
              <a:p>
                <a:pPr>
                  <a:defRPr sz="1400">
                    <a:latin typeface="Arial"/>
                    <a:cs typeface="Arial"/>
                  </a:defRPr>
                </a:pPr>
                <a:r>
                  <a:rPr lang="en-US" sz="1400" b="1" i="0" baseline="0" dirty="0" smtClean="0">
                    <a:effectLst/>
                  </a:rPr>
                  <a:t>Patients (%) with HCV RNA &lt; 12 IU/ml</a:t>
                </a:r>
                <a:endParaRPr lang="en-US" sz="1400" dirty="0">
                  <a:effectLst/>
                </a:endParaRPr>
              </a:p>
            </c:rich>
          </c:tx>
          <c:layout>
            <c:manualLayout>
              <c:xMode val="edge"/>
              <c:yMode val="edge"/>
              <c:x val="0.00990932297364321"/>
              <c:y val="0.097006032140719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993965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r"/>
      <c:layout>
        <c:manualLayout>
          <c:xMode val="edge"/>
          <c:yMode val="edge"/>
          <c:x val="0.341876163542227"/>
          <c:y val="0.0169514665929917"/>
          <c:w val="0.656311477405972"/>
          <c:h val="0.0767488603398259"/>
        </c:manualLayout>
      </c:layout>
      <c:overlay val="0"/>
      <c:spPr>
        <a:noFill/>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80952380952381"/>
          <c:w val="0.847246113466586"/>
          <c:h val="0.679991329208849"/>
        </c:manualLayout>
      </c:layout>
      <c:barChart>
        <c:barDir val="col"/>
        <c:grouping val="clustered"/>
        <c:varyColors val="0"/>
        <c:ser>
          <c:idx val="0"/>
          <c:order val="0"/>
          <c:tx>
            <c:v>SOF +RBV (Low Dose)</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Early Stage (0-1*)</c:v>
                </c:pt>
                <c:pt idx="1">
                  <c:v>Advanced (3-4*)</c:v>
                </c:pt>
              </c:strCache>
            </c:strRef>
          </c:cat>
          <c:val>
            <c:numRef>
              <c:f>Sheet1!$B$2:$B$3</c:f>
              <c:numCache>
                <c:formatCode>0</c:formatCode>
                <c:ptCount val="2"/>
                <c:pt idx="0">
                  <c:v>56.0</c:v>
                </c:pt>
                <c:pt idx="1">
                  <c:v>29.0</c:v>
                </c:pt>
              </c:numCache>
            </c:numRef>
          </c:val>
        </c:ser>
        <c:ser>
          <c:idx val="1"/>
          <c:order val="1"/>
          <c:tx>
            <c:v>SOF +RBV (Wt-Based)</c:v>
          </c:tx>
          <c:spPr>
            <a:solidFill>
              <a:srgbClr val="6E4B7D"/>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Early Stage (0-1*)</c:v>
                </c:pt>
                <c:pt idx="1">
                  <c:v>Advanced (3-4*)</c:v>
                </c:pt>
              </c:strCache>
            </c:strRef>
          </c:cat>
          <c:val>
            <c:numRef>
              <c:f>Sheet1!$C$2:$C$3</c:f>
              <c:numCache>
                <c:formatCode>0</c:formatCode>
                <c:ptCount val="2"/>
                <c:pt idx="0">
                  <c:v>74.0</c:v>
                </c:pt>
                <c:pt idx="1">
                  <c:v>50.0</c:v>
                </c:pt>
              </c:numCache>
            </c:numRef>
          </c:val>
        </c:ser>
        <c:dLbls>
          <c:showLegendKey val="0"/>
          <c:showVal val="1"/>
          <c:showCatName val="0"/>
          <c:showSerName val="0"/>
          <c:showPercent val="0"/>
          <c:showBubbleSize val="0"/>
        </c:dLbls>
        <c:gapWidth val="125"/>
        <c:axId val="-2033441816"/>
        <c:axId val="-2033523160"/>
      </c:barChart>
      <c:catAx>
        <c:axId val="-2033441816"/>
        <c:scaling>
          <c:orientation val="minMax"/>
        </c:scaling>
        <c:delete val="0"/>
        <c:axPos val="b"/>
        <c:title>
          <c:tx>
            <c:rich>
              <a:bodyPr/>
              <a:lstStyle/>
              <a:p>
                <a:pPr>
                  <a:defRPr sz="1600"/>
                </a:pPr>
                <a:r>
                  <a:rPr lang="en-US" sz="1600" dirty="0" smtClean="0"/>
                  <a:t>Fibrosis Stage </a:t>
                </a:r>
                <a:br>
                  <a:rPr lang="en-US" sz="1600" dirty="0" smtClean="0"/>
                </a:br>
                <a:r>
                  <a:rPr lang="en-US" sz="1600" dirty="0" smtClean="0"/>
                  <a:t>(</a:t>
                </a:r>
                <a:r>
                  <a:rPr lang="en-US" sz="1600" dirty="0" err="1" smtClean="0"/>
                  <a:t>Knodell</a:t>
                </a:r>
                <a:r>
                  <a:rPr lang="en-US" sz="1600" baseline="0" dirty="0" smtClean="0"/>
                  <a:t> Histology Activity Index Scoring System)</a:t>
                </a:r>
                <a:endParaRPr lang="en-US" sz="1600" dirty="0"/>
              </a:p>
            </c:rich>
          </c:tx>
          <c:layout>
            <c:manualLayout>
              <c:xMode val="edge"/>
              <c:yMode val="edge"/>
              <c:x val="0.241342532426165"/>
              <c:y val="0.841666666666667"/>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33523160"/>
        <c:crosses val="autoZero"/>
        <c:auto val="1"/>
        <c:lblAlgn val="ctr"/>
        <c:lblOffset val="1"/>
        <c:tickLblSkip val="1"/>
        <c:tickMarkSkip val="1"/>
        <c:noMultiLvlLbl val="0"/>
      </c:catAx>
      <c:valAx>
        <c:axId val="-2033523160"/>
        <c:scaling>
          <c:orientation val="minMax"/>
          <c:max val="100.0"/>
          <c:min val="0.0"/>
        </c:scaling>
        <c:delete val="0"/>
        <c:axPos val="l"/>
        <c:title>
          <c:tx>
            <c:rich>
              <a:bodyPr rot="-5400000" vert="horz"/>
              <a:lstStyle/>
              <a:p>
                <a:pPr>
                  <a:defRPr sz="1800">
                    <a:latin typeface="Arial"/>
                    <a:cs typeface="Arial"/>
                  </a:defRPr>
                </a:pPr>
                <a:r>
                  <a:rPr lang="en-US" sz="1800" b="1" i="0" baseline="0" dirty="0" smtClean="0">
                    <a:effectLst/>
                    <a:latin typeface="Arial"/>
                    <a:cs typeface="Arial"/>
                  </a:rPr>
                  <a:t>Patients (%) with SVR24</a:t>
                </a:r>
                <a:endParaRPr lang="en-US" sz="1800" dirty="0">
                  <a:effectLst/>
                  <a:latin typeface="Arial"/>
                  <a:cs typeface="Arial"/>
                </a:endParaRPr>
              </a:p>
            </c:rich>
          </c:tx>
          <c:layout>
            <c:manualLayout>
              <c:xMode val="edge"/>
              <c:yMode val="edge"/>
              <c:x val="0.00556682818493842"/>
              <c:y val="0.11291104236970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344181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72196269937412"/>
          <c:y val="0.0"/>
          <c:w val="0.600158742176459"/>
          <c:h val="0.0764620828646419"/>
        </c:manualLayout>
      </c:layout>
      <c:overlay val="0"/>
      <c:spPr>
        <a:noFill/>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80952380952381"/>
          <c:w val="0.876364829396325"/>
          <c:h val="0.712729424446944"/>
        </c:manualLayout>
      </c:layout>
      <c:barChart>
        <c:barDir val="col"/>
        <c:grouping val="clustered"/>
        <c:varyColors val="0"/>
        <c:ser>
          <c:idx val="0"/>
          <c:order val="0"/>
          <c:tx>
            <c:v>SOF +RBV (Low Dose)</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&gt;800,000 IU/ml</c:v>
                </c:pt>
                <c:pt idx="1">
                  <c:v>&lt;800,000 IU/ml</c:v>
                </c:pt>
              </c:strCache>
            </c:strRef>
          </c:cat>
          <c:val>
            <c:numRef>
              <c:f>Sheet1!$B$2:$B$3</c:f>
              <c:numCache>
                <c:formatCode>0</c:formatCode>
                <c:ptCount val="2"/>
                <c:pt idx="0">
                  <c:v>21.0</c:v>
                </c:pt>
                <c:pt idx="1">
                  <c:v>82.0</c:v>
                </c:pt>
              </c:numCache>
            </c:numRef>
          </c:val>
        </c:ser>
        <c:ser>
          <c:idx val="1"/>
          <c:order val="1"/>
          <c:tx>
            <c:v>SOF +RBV (Wt-Based)</c:v>
          </c:tx>
          <c:spPr>
            <a:solidFill>
              <a:srgbClr val="6E4B7D"/>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&gt;800,000 IU/ml</c:v>
                </c:pt>
                <c:pt idx="1">
                  <c:v>&lt;800,000 IU/ml</c:v>
                </c:pt>
              </c:strCache>
            </c:strRef>
          </c:cat>
          <c:val>
            <c:numRef>
              <c:f>Sheet1!$C$2:$C$3</c:f>
              <c:numCache>
                <c:formatCode>0</c:formatCode>
                <c:ptCount val="2"/>
                <c:pt idx="0">
                  <c:v>63.0</c:v>
                </c:pt>
                <c:pt idx="1">
                  <c:v>78.0</c:v>
                </c:pt>
              </c:numCache>
            </c:numRef>
          </c:val>
        </c:ser>
        <c:dLbls>
          <c:showLegendKey val="0"/>
          <c:showVal val="1"/>
          <c:showCatName val="0"/>
          <c:showSerName val="0"/>
          <c:showPercent val="0"/>
          <c:showBubbleSize val="0"/>
        </c:dLbls>
        <c:gapWidth val="125"/>
        <c:axId val="-2123670968"/>
        <c:axId val="-2123682104"/>
      </c:barChart>
      <c:catAx>
        <c:axId val="-2123670968"/>
        <c:scaling>
          <c:orientation val="minMax"/>
        </c:scaling>
        <c:delete val="0"/>
        <c:axPos val="b"/>
        <c:title>
          <c:tx>
            <c:rich>
              <a:bodyPr/>
              <a:lstStyle/>
              <a:p>
                <a:pPr>
                  <a:defRPr/>
                </a:pPr>
                <a:r>
                  <a:rPr lang="en-US" dirty="0" smtClean="0"/>
                  <a:t>HCV RNA</a:t>
                </a:r>
                <a:r>
                  <a:rPr lang="en-US" baseline="0" dirty="0" smtClean="0"/>
                  <a:t> Level</a:t>
                </a:r>
                <a:endParaRPr lang="en-US" dirty="0"/>
              </a:p>
            </c:rich>
          </c:tx>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3682104"/>
        <c:crosses val="autoZero"/>
        <c:auto val="1"/>
        <c:lblAlgn val="ctr"/>
        <c:lblOffset val="1"/>
        <c:tickLblSkip val="1"/>
        <c:tickMarkSkip val="1"/>
        <c:noMultiLvlLbl val="0"/>
      </c:catAx>
      <c:valAx>
        <c:axId val="-2123682104"/>
        <c:scaling>
          <c:orientation val="minMax"/>
          <c:max val="100.0"/>
          <c:min val="0.0"/>
        </c:scaling>
        <c:delete val="0"/>
        <c:axPos val="l"/>
        <c:title>
          <c:tx>
            <c:rich>
              <a:bodyPr rot="-5400000" vert="horz"/>
              <a:lstStyle/>
              <a:p>
                <a:pPr>
                  <a:defRPr sz="1800">
                    <a:latin typeface="Arial"/>
                    <a:cs typeface="Arial"/>
                  </a:defRPr>
                </a:pPr>
                <a:r>
                  <a:rPr lang="en-US" sz="1800" b="1" i="0" baseline="0" dirty="0" smtClean="0">
                    <a:effectLst/>
                    <a:latin typeface="Arial"/>
                    <a:cs typeface="Arial"/>
                  </a:rPr>
                  <a:t>Patients (%) with SVR24</a:t>
                </a:r>
                <a:endParaRPr lang="en-US" sz="1800" dirty="0">
                  <a:effectLst/>
                  <a:latin typeface="Arial"/>
                  <a:cs typeface="Arial"/>
                </a:endParaRPr>
              </a:p>
            </c:rich>
          </c:tx>
          <c:layout>
            <c:manualLayout>
              <c:xMode val="edge"/>
              <c:yMode val="edge"/>
              <c:x val="0.00141021936478124"/>
              <c:y val="0.11291104236970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367096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r"/>
      <c:layout>
        <c:manualLayout>
          <c:xMode val="edge"/>
          <c:yMode val="edge"/>
          <c:x val="0.388818416046618"/>
          <c:y val="0.00060133108361455"/>
          <c:w val="0.601912278167064"/>
          <c:h val="0.0702259092613423"/>
        </c:manualLayout>
      </c:layout>
      <c:overlay val="0"/>
      <c:spPr>
        <a:noFill/>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61612134648217"/>
          <c:h val="0.763281555714627"/>
        </c:manualLayout>
      </c:layout>
      <c:barChart>
        <c:barDir val="col"/>
        <c:grouping val="clustered"/>
        <c:varyColors val="0"/>
        <c:ser>
          <c:idx val="0"/>
          <c:order val="0"/>
          <c:tx>
            <c:strRef>
              <c:f>Sheet1!$B$1</c:f>
              <c:strCache>
                <c:ptCount val="1"/>
                <c:pt idx="0">
                  <c:v>Sofosbuvir + RBV</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066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515F6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E74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SOF 200 mg + PR</c:v>
                </c:pt>
                <c:pt idx="1">
                  <c:v>SOF 400 mg + PR</c:v>
                </c:pt>
                <c:pt idx="2">
                  <c:v>PR</c:v>
                </c:pt>
                <c:pt idx="3">
                  <c:v>SOF 400 mg + PR</c:v>
                </c:pt>
              </c:strCache>
            </c:strRef>
          </c:cat>
          <c:val>
            <c:numRef>
              <c:f>Sheet1!$B$2:$B$5</c:f>
              <c:numCache>
                <c:formatCode>0</c:formatCode>
                <c:ptCount val="4"/>
                <c:pt idx="0">
                  <c:v>90.0</c:v>
                </c:pt>
                <c:pt idx="1">
                  <c:v>91.0</c:v>
                </c:pt>
                <c:pt idx="2">
                  <c:v>58.0</c:v>
                </c:pt>
                <c:pt idx="3">
                  <c:v>92.0</c:v>
                </c:pt>
              </c:numCache>
            </c:numRef>
          </c:val>
        </c:ser>
        <c:dLbls>
          <c:showLegendKey val="0"/>
          <c:showVal val="1"/>
          <c:showCatName val="0"/>
          <c:showSerName val="0"/>
          <c:showPercent val="0"/>
          <c:showBubbleSize val="0"/>
        </c:dLbls>
        <c:gapWidth val="85"/>
        <c:axId val="-2033630248"/>
        <c:axId val="-2033603896"/>
      </c:barChart>
      <c:catAx>
        <c:axId val="-203363024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33603896"/>
        <c:crosses val="autoZero"/>
        <c:auto val="1"/>
        <c:lblAlgn val="ctr"/>
        <c:lblOffset val="1"/>
        <c:tickLblSkip val="1"/>
        <c:tickMarkSkip val="1"/>
        <c:noMultiLvlLbl val="0"/>
      </c:catAx>
      <c:valAx>
        <c:axId val="-2033603896"/>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SVR24</a:t>
                </a:r>
                <a:endParaRPr lang="en-US" sz="1800" dirty="0">
                  <a:effectLst/>
                </a:endParaRPr>
              </a:p>
            </c:rich>
          </c:tx>
          <c:layout>
            <c:manualLayout>
              <c:xMode val="edge"/>
              <c:yMode val="edge"/>
              <c:x val="0.0"/>
              <c:y val="0.13696754951085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363024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90954850233"/>
          <c:y val="0.0296296296296296"/>
          <c:w val="0.853147465398761"/>
          <c:h val="0.797480801010985"/>
        </c:manualLayout>
      </c:layout>
      <c:barChart>
        <c:barDir val="col"/>
        <c:grouping val="clustered"/>
        <c:varyColors val="0"/>
        <c:ser>
          <c:idx val="0"/>
          <c:order val="0"/>
          <c:tx>
            <c:strRef>
              <c:f>Sheet1!$B$1</c:f>
              <c:strCache>
                <c:ptCount val="1"/>
              </c:strCache>
            </c:strRef>
          </c:tx>
          <c:spPr>
            <a:solidFill>
              <a:srgbClr val="326496">
                <a:lumMod val="60000"/>
                <a:lumOff val="40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4864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6D6F4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SOF + RBV x 12 Wks</c:v>
                </c:pt>
                <c:pt idx="1">
                  <c:v>SOF + RBV x 24 Wks</c:v>
                </c:pt>
                <c:pt idx="2">
                  <c:v>SOF + RBV _x000d_Retreatment x 24 Wks</c:v>
                </c:pt>
              </c:strCache>
            </c:strRef>
          </c:cat>
          <c:val>
            <c:numRef>
              <c:f>Sheet1!$B$2:$B$4</c:f>
              <c:numCache>
                <c:formatCode>0</c:formatCode>
                <c:ptCount val="3"/>
                <c:pt idx="0">
                  <c:v>56.0</c:v>
                </c:pt>
                <c:pt idx="1">
                  <c:v>52.0</c:v>
                </c:pt>
                <c:pt idx="2">
                  <c:v>70.0</c:v>
                </c:pt>
              </c:numCache>
            </c:numRef>
          </c:val>
        </c:ser>
        <c:dLbls>
          <c:showLegendKey val="0"/>
          <c:showVal val="1"/>
          <c:showCatName val="0"/>
          <c:showSerName val="0"/>
          <c:showPercent val="0"/>
          <c:showBubbleSize val="0"/>
        </c:dLbls>
        <c:gapWidth val="85"/>
        <c:axId val="-2124385448"/>
        <c:axId val="-2124401992"/>
      </c:barChart>
      <c:catAx>
        <c:axId val="-212438544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24401992"/>
        <c:crosses val="autoZero"/>
        <c:auto val="1"/>
        <c:lblAlgn val="ctr"/>
        <c:lblOffset val="1"/>
        <c:tickLblSkip val="1"/>
        <c:tickMarkSkip val="1"/>
        <c:noMultiLvlLbl val="0"/>
      </c:catAx>
      <c:valAx>
        <c:axId val="-2124401992"/>
        <c:scaling>
          <c:orientation val="minMax"/>
          <c:max val="100.0"/>
          <c:min val="0.0"/>
        </c:scaling>
        <c:delete val="0"/>
        <c:axPos val="l"/>
        <c:title>
          <c:tx>
            <c:rich>
              <a:bodyPr rot="-5400000" vert="horz"/>
              <a:lstStyle/>
              <a:p>
                <a:pPr>
                  <a:defRPr sz="1400"/>
                </a:pPr>
                <a:r>
                  <a:rPr lang="en-US" sz="1400" b="1" i="0" baseline="0" dirty="0" smtClean="0">
                    <a:effectLst/>
                  </a:rPr>
                  <a:t>Patients (%) with SVR12</a:t>
                </a:r>
                <a:endParaRPr lang="en-US" sz="1400" dirty="0">
                  <a:effectLst/>
                </a:endParaRPr>
              </a:p>
            </c:rich>
          </c:tx>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438544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90954850233"/>
          <c:y val="0.0296296296296296"/>
          <c:w val="0.853147465398761"/>
          <c:h val="0.797480801010985"/>
        </c:manualLayout>
      </c:layout>
      <c:barChart>
        <c:barDir val="col"/>
        <c:grouping val="clustered"/>
        <c:varyColors val="0"/>
        <c:ser>
          <c:idx val="0"/>
          <c:order val="0"/>
          <c:tx>
            <c:strRef>
              <c:f>Sheet1!$B$1</c:f>
              <c:strCache>
                <c:ptCount val="1"/>
                <c:pt idx="0">
                  <c:v>Genotype 1</c:v>
                </c:pt>
              </c:strCache>
            </c:strRef>
          </c:tx>
          <c:spPr>
            <a:solidFill>
              <a:srgbClr val="2E5E6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SOF + RBV x 12 Wks</c:v>
                </c:pt>
                <c:pt idx="1">
                  <c:v>SOF + RBV x 24 Wks</c:v>
                </c:pt>
                <c:pt idx="2">
                  <c:v>SOF + RBV _x000d_Retreatment x 24 Wks</c:v>
                </c:pt>
              </c:strCache>
            </c:strRef>
          </c:cat>
          <c:val>
            <c:numRef>
              <c:f>Sheet1!$B$2:$B$4</c:f>
              <c:numCache>
                <c:formatCode>0</c:formatCode>
                <c:ptCount val="3"/>
                <c:pt idx="0">
                  <c:v>53.0</c:v>
                </c:pt>
                <c:pt idx="1">
                  <c:v>47.0</c:v>
                </c:pt>
                <c:pt idx="2">
                  <c:v>66.0</c:v>
                </c:pt>
              </c:numCache>
            </c:numRef>
          </c:val>
        </c:ser>
        <c:dLbls>
          <c:showLegendKey val="0"/>
          <c:showVal val="1"/>
          <c:showCatName val="0"/>
          <c:showSerName val="0"/>
          <c:showPercent val="0"/>
          <c:showBubbleSize val="0"/>
        </c:dLbls>
        <c:gapWidth val="85"/>
        <c:axId val="-2135234744"/>
        <c:axId val="-2044344792"/>
      </c:barChart>
      <c:catAx>
        <c:axId val="-21352347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4344792"/>
        <c:crosses val="autoZero"/>
        <c:auto val="1"/>
        <c:lblAlgn val="ctr"/>
        <c:lblOffset val="1"/>
        <c:tickLblSkip val="1"/>
        <c:tickMarkSkip val="1"/>
        <c:noMultiLvlLbl val="0"/>
      </c:catAx>
      <c:valAx>
        <c:axId val="-2044344792"/>
        <c:scaling>
          <c:orientation val="minMax"/>
          <c:max val="100.0"/>
          <c:min val="0.0"/>
        </c:scaling>
        <c:delete val="0"/>
        <c:axPos val="l"/>
        <c:title>
          <c:tx>
            <c:rich>
              <a:bodyPr rot="-5400000" vert="horz"/>
              <a:lstStyle/>
              <a:p>
                <a:pPr>
                  <a:defRPr sz="1400"/>
                </a:pPr>
                <a:r>
                  <a:rPr lang="en-US" sz="1400" b="1" i="0" baseline="0" dirty="0" smtClean="0">
                    <a:effectLst/>
                  </a:rPr>
                  <a:t>Patients (%) with SVR12</a:t>
                </a:r>
                <a:endParaRPr lang="en-US" sz="1400" dirty="0">
                  <a:effectLst/>
                </a:endParaRPr>
              </a:p>
            </c:rich>
          </c:tx>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523474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90954850233"/>
          <c:y val="0.0296296296296296"/>
          <c:w val="0.853147465398761"/>
          <c:h val="0.797480801010985"/>
        </c:manualLayout>
      </c:layout>
      <c:barChart>
        <c:barDir val="col"/>
        <c:grouping val="clustered"/>
        <c:varyColors val="0"/>
        <c:ser>
          <c:idx val="0"/>
          <c:order val="0"/>
          <c:tx>
            <c:strRef>
              <c:f>Sheet1!$B$1</c:f>
              <c:strCache>
                <c:ptCount val="1"/>
                <c:pt idx="0">
                  <c:v>Genotype 1a</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SOF + RBV x 12 Wks</c:v>
                </c:pt>
                <c:pt idx="1">
                  <c:v>SOF + RBV x 24 Wks</c:v>
                </c:pt>
                <c:pt idx="2">
                  <c:v>SOF + RBV _x000d_Retreatment x 24 Wks</c:v>
                </c:pt>
              </c:strCache>
            </c:strRef>
          </c:cat>
          <c:val>
            <c:numRef>
              <c:f>Sheet1!$B$2:$B$4</c:f>
              <c:numCache>
                <c:formatCode>0</c:formatCode>
                <c:ptCount val="3"/>
                <c:pt idx="0">
                  <c:v>53.0</c:v>
                </c:pt>
                <c:pt idx="1">
                  <c:v>47.0</c:v>
                </c:pt>
                <c:pt idx="2">
                  <c:v>71.0</c:v>
                </c:pt>
              </c:numCache>
            </c:numRef>
          </c:val>
        </c:ser>
        <c:ser>
          <c:idx val="1"/>
          <c:order val="1"/>
          <c:tx>
            <c:v>Genotype 1b</c:v>
          </c:tx>
          <c:spPr>
            <a:solidFill>
              <a:srgbClr val="668121"/>
            </a:solidFill>
            <a:scene3d>
              <a:camera prst="orthographicFront"/>
              <a:lightRig rig="threePt" dir="t"/>
            </a:scene3d>
            <a:sp3d>
              <a:bevelT/>
            </a:sp3d>
          </c:spPr>
          <c:invertIfNegative val="0"/>
          <c:cat>
            <c:strRef>
              <c:f>Sheet1!$A$2:$A$4</c:f>
              <c:strCache>
                <c:ptCount val="3"/>
                <c:pt idx="0">
                  <c:v>SOF + RBV x 12 Wks</c:v>
                </c:pt>
                <c:pt idx="1">
                  <c:v>SOF + RBV x 24 Wks</c:v>
                </c:pt>
                <c:pt idx="2">
                  <c:v>SOF + RBV _x000d_Retreatment x 24 Wks</c:v>
                </c:pt>
              </c:strCache>
            </c:strRef>
          </c:cat>
          <c:val>
            <c:numRef>
              <c:f>Sheet1!$C$2:$C$4</c:f>
              <c:numCache>
                <c:formatCode>0</c:formatCode>
                <c:ptCount val="3"/>
                <c:pt idx="0">
                  <c:v>50.0</c:v>
                </c:pt>
                <c:pt idx="1">
                  <c:v>50.0</c:v>
                </c:pt>
                <c:pt idx="2" formatCode="General">
                  <c:v>48.0</c:v>
                </c:pt>
              </c:numCache>
            </c:numRef>
          </c:val>
        </c:ser>
        <c:dLbls>
          <c:showLegendKey val="0"/>
          <c:showVal val="1"/>
          <c:showCatName val="0"/>
          <c:showSerName val="0"/>
          <c:showPercent val="0"/>
          <c:showBubbleSize val="0"/>
        </c:dLbls>
        <c:gapWidth val="85"/>
        <c:axId val="-2050900392"/>
        <c:axId val="-2048244728"/>
      </c:barChart>
      <c:catAx>
        <c:axId val="-20509003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8244728"/>
        <c:crosses val="autoZero"/>
        <c:auto val="1"/>
        <c:lblAlgn val="ctr"/>
        <c:lblOffset val="1"/>
        <c:tickLblSkip val="1"/>
        <c:tickMarkSkip val="1"/>
        <c:noMultiLvlLbl val="0"/>
      </c:catAx>
      <c:valAx>
        <c:axId val="-2048244728"/>
        <c:scaling>
          <c:orientation val="minMax"/>
          <c:max val="100.0"/>
          <c:min val="0.0"/>
        </c:scaling>
        <c:delete val="0"/>
        <c:axPos val="l"/>
        <c:title>
          <c:tx>
            <c:rich>
              <a:bodyPr rot="-5400000" vert="horz"/>
              <a:lstStyle/>
              <a:p>
                <a:pPr>
                  <a:defRPr sz="1400"/>
                </a:pPr>
                <a:r>
                  <a:rPr lang="en-US" sz="1400" b="1" i="0" baseline="0" dirty="0" smtClean="0">
                    <a:effectLst/>
                  </a:rPr>
                  <a:t>Patients (%) with SVR12</a:t>
                </a:r>
                <a:endParaRPr lang="en-US" sz="1400" dirty="0">
                  <a:effectLst/>
                </a:endParaRPr>
              </a:p>
            </c:rich>
          </c:tx>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090039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279735988903079"/>
          <c:y val="0.037037037037037"/>
          <c:w val="0.440527902913156"/>
          <c:h val="0.0861079517838048"/>
        </c:manualLayout>
      </c:layout>
      <c:overlay val="0"/>
      <c:spPr>
        <a:solidFill>
          <a:sysClr val="window" lastClr="FFFFFF"/>
        </a:solidFill>
        <a:ln>
          <a:solidFill>
            <a:srgbClr val="000000"/>
          </a:solid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903543075247986"/>
          <c:w val="0.876364829396325"/>
          <c:h val="0.78064756484181"/>
        </c:manualLayout>
      </c:layout>
      <c:barChart>
        <c:barDir val="col"/>
        <c:grouping val="clustered"/>
        <c:varyColors val="0"/>
        <c:ser>
          <c:idx val="0"/>
          <c:order val="0"/>
          <c:tx>
            <c:v>SOF + RBV (12 wk)</c:v>
          </c:tx>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End of Tx</c:v>
                </c:pt>
                <c:pt idx="2">
                  <c:v>SVR12</c:v>
                </c:pt>
              </c:strCache>
            </c:strRef>
          </c:cat>
          <c:val>
            <c:numRef>
              <c:f>Sheet1!$B$2:$B$4</c:f>
              <c:numCache>
                <c:formatCode>0</c:formatCode>
                <c:ptCount val="3"/>
                <c:pt idx="0">
                  <c:v>97.0</c:v>
                </c:pt>
                <c:pt idx="1">
                  <c:v>100.0</c:v>
                </c:pt>
                <c:pt idx="2">
                  <c:v>50.0</c:v>
                </c:pt>
              </c:numCache>
            </c:numRef>
          </c:val>
        </c:ser>
        <c:ser>
          <c:idx val="1"/>
          <c:order val="1"/>
          <c:tx>
            <c:v>SOF + RBV (16 wk)</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End of Tx</c:v>
                </c:pt>
                <c:pt idx="2">
                  <c:v>SVR12</c:v>
                </c:pt>
              </c:strCache>
            </c:strRef>
          </c:cat>
          <c:val>
            <c:numRef>
              <c:f>Sheet1!$C$2:$C$4</c:f>
              <c:numCache>
                <c:formatCode>0</c:formatCode>
                <c:ptCount val="3"/>
                <c:pt idx="0">
                  <c:v>98.0</c:v>
                </c:pt>
                <c:pt idx="1">
                  <c:v>100.0</c:v>
                </c:pt>
                <c:pt idx="2">
                  <c:v>73.0</c:v>
                </c:pt>
              </c:numCache>
            </c:numRef>
          </c:val>
        </c:ser>
        <c:dLbls>
          <c:showLegendKey val="0"/>
          <c:showVal val="1"/>
          <c:showCatName val="0"/>
          <c:showSerName val="0"/>
          <c:showPercent val="0"/>
          <c:showBubbleSize val="0"/>
        </c:dLbls>
        <c:gapWidth val="85"/>
        <c:axId val="-2050661128"/>
        <c:axId val="-2050929848"/>
      </c:barChart>
      <c:catAx>
        <c:axId val="-205066112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50929848"/>
        <c:crosses val="autoZero"/>
        <c:auto val="1"/>
        <c:lblAlgn val="ctr"/>
        <c:lblOffset val="10"/>
        <c:tickLblSkip val="1"/>
        <c:tickMarkSkip val="1"/>
        <c:noMultiLvlLbl val="0"/>
      </c:catAx>
      <c:valAx>
        <c:axId val="-2050929848"/>
        <c:scaling>
          <c:orientation val="minMax"/>
          <c:max val="100.0"/>
          <c:min val="0.0"/>
        </c:scaling>
        <c:delete val="0"/>
        <c:axPos val="l"/>
        <c:title>
          <c:tx>
            <c:rich>
              <a:bodyPr/>
              <a:lstStyle/>
              <a:p>
                <a:pPr>
                  <a:defRPr sz="1400">
                    <a:latin typeface="Arial"/>
                    <a:cs typeface="Arial"/>
                  </a:defRPr>
                </a:pPr>
                <a:r>
                  <a:rPr lang="en-US" sz="1400" b="1" i="0" baseline="0" dirty="0" smtClean="0">
                    <a:effectLst/>
                  </a:rPr>
                  <a:t>Patients (%) with HCV RNA &lt; 25 IU/ml</a:t>
                </a:r>
                <a:endParaRPr lang="en-US" sz="1400" dirty="0">
                  <a:effectLst/>
                </a:endParaRPr>
              </a:p>
            </c:rich>
          </c:tx>
          <c:layout>
            <c:manualLayout>
              <c:xMode val="edge"/>
              <c:yMode val="edge"/>
              <c:x val="0.0160260522990182"/>
              <c:y val="0.078750201297437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06611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87418951103334"/>
          <c:y val="0.0"/>
          <c:w val="0.601705186157286"/>
          <c:h val="0.0729518736885622"/>
        </c:manualLayout>
      </c:layout>
      <c:overlay val="0"/>
      <c:spPr>
        <a:noFill/>
        <a:ln w="19050" cmpd="sng">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chemeClr val="accent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GT 1_x000d_(all subtypes)</c:v>
                </c:pt>
                <c:pt idx="1">
                  <c:v>GT 1a </c:v>
                </c:pt>
                <c:pt idx="2">
                  <c:v>GT 1b </c:v>
                </c:pt>
                <c:pt idx="3">
                  <c:v>GT 4,5,6 </c:v>
                </c:pt>
              </c:strCache>
            </c:strRef>
          </c:cat>
          <c:val>
            <c:numRef>
              <c:f>Sheet1!$B$2:$B$5</c:f>
              <c:numCache>
                <c:formatCode>0</c:formatCode>
                <c:ptCount val="4"/>
                <c:pt idx="0">
                  <c:v>89.0</c:v>
                </c:pt>
                <c:pt idx="1">
                  <c:v>91.6</c:v>
                </c:pt>
                <c:pt idx="2">
                  <c:v>82.0</c:v>
                </c:pt>
                <c:pt idx="3">
                  <c:v>97.0</c:v>
                </c:pt>
              </c:numCache>
            </c:numRef>
          </c:val>
        </c:ser>
        <c:dLbls>
          <c:showLegendKey val="0"/>
          <c:showVal val="1"/>
          <c:showCatName val="0"/>
          <c:showSerName val="0"/>
          <c:showPercent val="0"/>
          <c:showBubbleSize val="0"/>
        </c:dLbls>
        <c:gapWidth val="85"/>
        <c:axId val="-2019906568"/>
        <c:axId val="-2019623128"/>
      </c:barChart>
      <c:catAx>
        <c:axId val="-20199065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19623128"/>
        <c:crosses val="autoZero"/>
        <c:auto val="1"/>
        <c:lblAlgn val="ctr"/>
        <c:lblOffset val="1"/>
        <c:tickLblSkip val="1"/>
        <c:tickMarkSkip val="1"/>
        <c:noMultiLvlLbl val="0"/>
      </c:catAx>
      <c:valAx>
        <c:axId val="-201962312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1990656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852217395239388"/>
          <c:w val="0.842659516698344"/>
          <c:h val="0.715602995746221"/>
        </c:manualLayout>
      </c:layout>
      <c:barChart>
        <c:barDir val="col"/>
        <c:grouping val="clustered"/>
        <c:varyColors val="0"/>
        <c:ser>
          <c:idx val="0"/>
          <c:order val="0"/>
          <c:tx>
            <c:v>SOF + RBV (12 wks)</c:v>
          </c:tx>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GT 2 _x000d_(n=68)</c:v>
                </c:pt>
                <c:pt idx="1">
                  <c:v>GT 3 _x000d_(n=127)</c:v>
                </c:pt>
              </c:strCache>
            </c:strRef>
          </c:cat>
          <c:val>
            <c:numRef>
              <c:f>Sheet1!$B$2:$B$3</c:f>
              <c:numCache>
                <c:formatCode>0.0</c:formatCode>
                <c:ptCount val="2"/>
                <c:pt idx="0">
                  <c:v>86.1</c:v>
                </c:pt>
                <c:pt idx="1">
                  <c:v>29.7</c:v>
                </c:pt>
              </c:numCache>
            </c:numRef>
          </c:val>
        </c:ser>
        <c:ser>
          <c:idx val="1"/>
          <c:order val="1"/>
          <c:tx>
            <c:v>SOF + RBV (16 wks)</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GT 2 _x000d_(n=68)</c:v>
                </c:pt>
                <c:pt idx="1">
                  <c:v>GT 3 _x000d_(n=127)</c:v>
                </c:pt>
              </c:strCache>
            </c:strRef>
          </c:cat>
          <c:val>
            <c:numRef>
              <c:f>Sheet1!$C$2:$C$3</c:f>
              <c:numCache>
                <c:formatCode>0.0</c:formatCode>
                <c:ptCount val="2"/>
                <c:pt idx="0">
                  <c:v>93.8</c:v>
                </c:pt>
                <c:pt idx="1">
                  <c:v>61.9</c:v>
                </c:pt>
              </c:numCache>
            </c:numRef>
          </c:val>
        </c:ser>
        <c:dLbls>
          <c:showLegendKey val="0"/>
          <c:showVal val="1"/>
          <c:showCatName val="0"/>
          <c:showSerName val="0"/>
          <c:showPercent val="0"/>
          <c:showBubbleSize val="0"/>
        </c:dLbls>
        <c:gapWidth val="85"/>
        <c:axId val="-2131943672"/>
        <c:axId val="-2050097048"/>
      </c:barChart>
      <c:catAx>
        <c:axId val="-213194367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50097048"/>
        <c:crosses val="autoZero"/>
        <c:auto val="1"/>
        <c:lblAlgn val="ctr"/>
        <c:lblOffset val="10"/>
        <c:tickLblSkip val="1"/>
        <c:tickMarkSkip val="1"/>
        <c:noMultiLvlLbl val="0"/>
      </c:catAx>
      <c:valAx>
        <c:axId val="-2050097048"/>
        <c:scaling>
          <c:orientation val="minMax"/>
          <c:max val="100.0"/>
          <c:min val="0.0"/>
        </c:scaling>
        <c:delete val="0"/>
        <c:axPos val="l"/>
        <c:title>
          <c:tx>
            <c:rich>
              <a:bodyPr rot="-5400000" vert="horz"/>
              <a:lstStyle/>
              <a:p>
                <a:pPr>
                  <a:defRPr sz="1800"/>
                </a:pPr>
                <a:r>
                  <a:rPr lang="en-US" sz="1800" b="1" i="0" baseline="0" dirty="0" smtClean="0">
                    <a:effectLst/>
                  </a:rPr>
                  <a:t>Patients (%) with SVR12</a:t>
                </a:r>
                <a:endParaRPr lang="en-US" sz="1800" dirty="0">
                  <a:effectLst/>
                </a:endParaRPr>
              </a:p>
            </c:rich>
          </c:tx>
          <c:layout>
            <c:manualLayout>
              <c:xMode val="edge"/>
              <c:yMode val="edge"/>
              <c:x val="0.00729813185116566"/>
              <c:y val="0.128325187799801"/>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13194367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32600869744223"/>
          <c:y val="0.0"/>
          <c:w val="0.631844732643714"/>
          <c:h val="0.0827320022497188"/>
        </c:manualLayout>
      </c:layout>
      <c:overlay val="0"/>
      <c:txPr>
        <a:bodyPr/>
        <a:lstStyle/>
        <a:p>
          <a:pPr>
            <a:defRPr sz="18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880952380952381"/>
          <c:w val="0.842659516698344"/>
          <c:h val="0.712729424446944"/>
        </c:manualLayout>
      </c:layout>
      <c:barChart>
        <c:barDir val="col"/>
        <c:grouping val="clustered"/>
        <c:varyColors val="0"/>
        <c:ser>
          <c:idx val="0"/>
          <c:order val="0"/>
          <c:tx>
            <c:v>SOF + RBV (12 wks)</c:v>
          </c:tx>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No Cirrhosis_x000d_(n=127)</c:v>
                </c:pt>
                <c:pt idx="1">
                  <c:v>Cirrhosis_x000d_(n=68)</c:v>
                </c:pt>
              </c:strCache>
            </c:strRef>
          </c:cat>
          <c:val>
            <c:numRef>
              <c:f>Sheet1!$B$2:$B$3</c:f>
              <c:numCache>
                <c:formatCode>0.0</c:formatCode>
                <c:ptCount val="2"/>
                <c:pt idx="0">
                  <c:v>60.9</c:v>
                </c:pt>
                <c:pt idx="1">
                  <c:v>30.6</c:v>
                </c:pt>
              </c:numCache>
            </c:numRef>
          </c:val>
        </c:ser>
        <c:ser>
          <c:idx val="1"/>
          <c:order val="1"/>
          <c:tx>
            <c:v>SOF + RBV (16 wks)</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No Cirrhosis_x000d_(n=127)</c:v>
                </c:pt>
                <c:pt idx="1">
                  <c:v>Cirrhosis_x000d_(n=68)</c:v>
                </c:pt>
              </c:strCache>
            </c:strRef>
          </c:cat>
          <c:val>
            <c:numRef>
              <c:f>Sheet1!$C$2:$C$3</c:f>
              <c:numCache>
                <c:formatCode>0.0</c:formatCode>
                <c:ptCount val="2"/>
                <c:pt idx="0">
                  <c:v>76.2</c:v>
                </c:pt>
                <c:pt idx="1">
                  <c:v>65.6</c:v>
                </c:pt>
              </c:numCache>
            </c:numRef>
          </c:val>
        </c:ser>
        <c:dLbls>
          <c:showLegendKey val="0"/>
          <c:showVal val="1"/>
          <c:showCatName val="0"/>
          <c:showSerName val="0"/>
          <c:showPercent val="0"/>
          <c:showBubbleSize val="0"/>
        </c:dLbls>
        <c:gapWidth val="85"/>
        <c:axId val="-2054672424"/>
        <c:axId val="-2117799112"/>
      </c:barChart>
      <c:catAx>
        <c:axId val="-205467242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117799112"/>
        <c:crosses val="autoZero"/>
        <c:auto val="1"/>
        <c:lblAlgn val="ctr"/>
        <c:lblOffset val="10"/>
        <c:tickLblSkip val="1"/>
        <c:tickMarkSkip val="1"/>
        <c:noMultiLvlLbl val="0"/>
      </c:catAx>
      <c:valAx>
        <c:axId val="-2117799112"/>
        <c:scaling>
          <c:orientation val="minMax"/>
          <c:max val="100.0"/>
          <c:min val="0.0"/>
        </c:scaling>
        <c:delete val="0"/>
        <c:axPos val="l"/>
        <c:title>
          <c:tx>
            <c:rich>
              <a:bodyPr rot="-5400000" vert="horz"/>
              <a:lstStyle/>
              <a:p>
                <a:pPr>
                  <a:defRPr sz="1400"/>
                </a:pPr>
                <a:r>
                  <a:rPr lang="en-US" sz="1800" b="1" i="0" baseline="0" dirty="0" smtClean="0">
                    <a:effectLst/>
                  </a:rPr>
                  <a:t>Patients (%) with SVR12</a:t>
                </a:r>
                <a:endParaRPr lang="en-US" sz="1400" dirty="0">
                  <a:effectLst/>
                </a:endParaRPr>
              </a:p>
            </c:rich>
          </c:tx>
          <c:layout>
            <c:manualLayout>
              <c:xMode val="edge"/>
              <c:yMode val="edge"/>
              <c:x val="0.00729813185116566"/>
              <c:y val="0.12545162458141"/>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05467242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263973418763831"/>
          <c:y val="0.0"/>
          <c:w val="0.700472183624106"/>
          <c:h val="0.0827320022497188"/>
        </c:manualLayout>
      </c:layout>
      <c:overlay val="0"/>
      <c:txPr>
        <a:bodyPr/>
        <a:lstStyle/>
        <a:p>
          <a:pPr>
            <a:defRPr sz="18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970238095238095"/>
          <c:w val="0.854919609599698"/>
          <c:h val="0.703800853018373"/>
        </c:manualLayout>
      </c:layout>
      <c:barChart>
        <c:barDir val="col"/>
        <c:grouping val="clustered"/>
        <c:varyColors val="0"/>
        <c:ser>
          <c:idx val="0"/>
          <c:order val="0"/>
          <c:tx>
            <c:v>SOF + RBV (12 wks)</c:v>
          </c:tx>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Sheet1!$A$2:$A$3</c:f>
              <c:strCache>
                <c:ptCount val="2"/>
                <c:pt idx="0">
                  <c:v>No Cirrhosis</c:v>
                </c:pt>
                <c:pt idx="1">
                  <c:v>Cirrhosis</c:v>
                </c:pt>
              </c:strCache>
            </c:strRef>
          </c:cat>
          <c:val>
            <c:numRef>
              <c:f>Sheet1!$B$2:$B$3</c:f>
              <c:numCache>
                <c:formatCode>0</c:formatCode>
                <c:ptCount val="2"/>
                <c:pt idx="0">
                  <c:v>37.0</c:v>
                </c:pt>
                <c:pt idx="1">
                  <c:v>19.0</c:v>
                </c:pt>
              </c:numCache>
            </c:numRef>
          </c:val>
        </c:ser>
        <c:ser>
          <c:idx val="1"/>
          <c:order val="1"/>
          <c:tx>
            <c:v>SOF + RBV (16 wks)</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Sheet1!$A$2:$A$3</c:f>
              <c:strCache>
                <c:ptCount val="2"/>
                <c:pt idx="0">
                  <c:v>No Cirrhosis</c:v>
                </c:pt>
                <c:pt idx="1">
                  <c:v>Cirrhosis</c:v>
                </c:pt>
              </c:strCache>
            </c:strRef>
          </c:cat>
          <c:val>
            <c:numRef>
              <c:f>Sheet1!$C$2:$C$3</c:f>
              <c:numCache>
                <c:formatCode>0</c:formatCode>
                <c:ptCount val="2"/>
                <c:pt idx="0">
                  <c:v>63.0</c:v>
                </c:pt>
                <c:pt idx="1">
                  <c:v>61.0</c:v>
                </c:pt>
              </c:numCache>
            </c:numRef>
          </c:val>
        </c:ser>
        <c:dLbls>
          <c:showLegendKey val="0"/>
          <c:showVal val="1"/>
          <c:showCatName val="0"/>
          <c:showSerName val="0"/>
          <c:showPercent val="0"/>
          <c:showBubbleSize val="0"/>
        </c:dLbls>
        <c:gapWidth val="85"/>
        <c:axId val="2062639720"/>
        <c:axId val="-2032495496"/>
      </c:barChart>
      <c:catAx>
        <c:axId val="206263972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32495496"/>
        <c:crosses val="autoZero"/>
        <c:auto val="1"/>
        <c:lblAlgn val="ctr"/>
        <c:lblOffset val="1"/>
        <c:tickLblSkip val="1"/>
        <c:tickMarkSkip val="1"/>
        <c:noMultiLvlLbl val="0"/>
      </c:catAx>
      <c:valAx>
        <c:axId val="-2032495496"/>
        <c:scaling>
          <c:orientation val="minMax"/>
          <c:max val="100.0"/>
          <c:min val="0.0"/>
        </c:scaling>
        <c:delete val="0"/>
        <c:axPos val="l"/>
        <c:numFmt formatCode="0" sourceLinked="0"/>
        <c:majorTickMark val="out"/>
        <c:minorTickMark val="none"/>
        <c:tickLblPos val="nextTo"/>
        <c:spPr>
          <a:ln w="19050">
            <a:solidFill>
              <a:schemeClr val="tx1"/>
            </a:solidFill>
          </a:ln>
        </c:spPr>
        <c:txPr>
          <a:bodyPr/>
          <a:lstStyle/>
          <a:p>
            <a:pPr>
              <a:defRPr sz="1400"/>
            </a:pPr>
            <a:endParaRPr lang="en-US"/>
          </a:p>
        </c:txPr>
        <c:crossAx val="206263972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03491206563251"/>
          <c:y val="0.0"/>
          <c:w val="0.881538733556509"/>
          <c:h val="0.0827320022497188"/>
        </c:manualLayout>
      </c:layout>
      <c:overlay val="0"/>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970238095238095"/>
          <c:w val="0.842659516698344"/>
          <c:h val="0.703800853018373"/>
        </c:manualLayout>
      </c:layout>
      <c:barChart>
        <c:barDir val="col"/>
        <c:grouping val="clustered"/>
        <c:varyColors val="0"/>
        <c:ser>
          <c:idx val="0"/>
          <c:order val="0"/>
          <c:tx>
            <c:v>SOF + RBV (12 wks)</c:v>
          </c:tx>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Sheet1!$A$2:$A$3</c:f>
              <c:strCache>
                <c:ptCount val="2"/>
                <c:pt idx="0">
                  <c:v>No Cirrhosis </c:v>
                </c:pt>
                <c:pt idx="1">
                  <c:v>Cirrhosis </c:v>
                </c:pt>
              </c:strCache>
            </c:strRef>
          </c:cat>
          <c:val>
            <c:numRef>
              <c:f>Sheet1!$B$2:$B$3</c:f>
              <c:numCache>
                <c:formatCode>0</c:formatCode>
                <c:ptCount val="2"/>
                <c:pt idx="0">
                  <c:v>96.0</c:v>
                </c:pt>
                <c:pt idx="1">
                  <c:v>60.0</c:v>
                </c:pt>
              </c:numCache>
            </c:numRef>
          </c:val>
        </c:ser>
        <c:ser>
          <c:idx val="1"/>
          <c:order val="1"/>
          <c:tx>
            <c:v>SOF + RBV (16 wks)</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Sheet1!$A$2:$A$3</c:f>
              <c:strCache>
                <c:ptCount val="2"/>
                <c:pt idx="0">
                  <c:v>No Cirrhosis </c:v>
                </c:pt>
                <c:pt idx="1">
                  <c:v>Cirrhosis </c:v>
                </c:pt>
              </c:strCache>
            </c:strRef>
          </c:cat>
          <c:val>
            <c:numRef>
              <c:f>Sheet1!$C$2:$C$3</c:f>
              <c:numCache>
                <c:formatCode>0</c:formatCode>
                <c:ptCount val="2"/>
                <c:pt idx="0">
                  <c:v>100.0</c:v>
                </c:pt>
                <c:pt idx="1">
                  <c:v>78.0</c:v>
                </c:pt>
              </c:numCache>
            </c:numRef>
          </c:val>
        </c:ser>
        <c:dLbls>
          <c:showLegendKey val="0"/>
          <c:showVal val="1"/>
          <c:showCatName val="0"/>
          <c:showSerName val="0"/>
          <c:showPercent val="0"/>
          <c:showBubbleSize val="0"/>
        </c:dLbls>
        <c:gapWidth val="85"/>
        <c:axId val="-2050777992"/>
        <c:axId val="-2050361400"/>
      </c:barChart>
      <c:catAx>
        <c:axId val="-20507779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50361400"/>
        <c:crosses val="autoZero"/>
        <c:auto val="1"/>
        <c:lblAlgn val="ctr"/>
        <c:lblOffset val="1"/>
        <c:tickLblSkip val="1"/>
        <c:tickMarkSkip val="1"/>
        <c:noMultiLvlLbl val="0"/>
      </c:catAx>
      <c:valAx>
        <c:axId val="-2050361400"/>
        <c:scaling>
          <c:orientation val="minMax"/>
          <c:max val="100.0"/>
          <c:min val="0.0"/>
        </c:scaling>
        <c:delete val="0"/>
        <c:axPos val="l"/>
        <c:numFmt formatCode="0" sourceLinked="0"/>
        <c:majorTickMark val="out"/>
        <c:minorTickMark val="none"/>
        <c:tickLblPos val="nextTo"/>
        <c:spPr>
          <a:ln w="19050">
            <a:solidFill>
              <a:schemeClr val="tx1"/>
            </a:solidFill>
          </a:ln>
        </c:spPr>
        <c:txPr>
          <a:bodyPr/>
          <a:lstStyle/>
          <a:p>
            <a:pPr>
              <a:defRPr sz="1400"/>
            </a:pPr>
            <a:endParaRPr lang="en-US"/>
          </a:p>
        </c:txPr>
        <c:crossAx val="-205077799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17816091954023"/>
          <c:y val="0.0"/>
          <c:w val="0.84662955923613"/>
          <c:h val="0.0827320022497188"/>
        </c:manualLayout>
      </c:layout>
      <c:overlay val="0"/>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41697830947806"/>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E725A"/>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2A558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All</c:v>
                </c:pt>
                <c:pt idx="1">
                  <c:v>GT 2</c:v>
                </c:pt>
                <c:pt idx="2">
                  <c:v>GT 3</c:v>
                </c:pt>
              </c:strCache>
            </c:strRef>
          </c:cat>
          <c:val>
            <c:numRef>
              <c:f>Sheet1!$B$2:$B$4</c:f>
              <c:numCache>
                <c:formatCode>0</c:formatCode>
                <c:ptCount val="3"/>
                <c:pt idx="0">
                  <c:v>89.0</c:v>
                </c:pt>
                <c:pt idx="1">
                  <c:v>96.0</c:v>
                </c:pt>
                <c:pt idx="2">
                  <c:v>83.0</c:v>
                </c:pt>
              </c:numCache>
            </c:numRef>
          </c:val>
        </c:ser>
        <c:dLbls>
          <c:showLegendKey val="0"/>
          <c:showVal val="1"/>
          <c:showCatName val="0"/>
          <c:showSerName val="0"/>
          <c:showPercent val="0"/>
          <c:showBubbleSize val="0"/>
        </c:dLbls>
        <c:gapWidth val="85"/>
        <c:axId val="-2050176632"/>
        <c:axId val="-2047968872"/>
      </c:barChart>
      <c:catAx>
        <c:axId val="-20501766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47968872"/>
        <c:crosses val="autoZero"/>
        <c:auto val="1"/>
        <c:lblAlgn val="ctr"/>
        <c:lblOffset val="1"/>
        <c:tickLblSkip val="1"/>
        <c:tickMarkSkip val="1"/>
        <c:noMultiLvlLbl val="0"/>
      </c:catAx>
      <c:valAx>
        <c:axId val="-204796887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017663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41697830947806"/>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E725A"/>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2A558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All</c:v>
                </c:pt>
                <c:pt idx="1">
                  <c:v>GT 2</c:v>
                </c:pt>
                <c:pt idx="2">
                  <c:v>GT 3</c:v>
                </c:pt>
              </c:strCache>
            </c:strRef>
          </c:cat>
          <c:val>
            <c:numRef>
              <c:f>Sheet1!$B$2:$B$4</c:f>
              <c:numCache>
                <c:formatCode>0</c:formatCode>
                <c:ptCount val="3"/>
                <c:pt idx="0">
                  <c:v>89.0</c:v>
                </c:pt>
                <c:pt idx="1">
                  <c:v>96.0</c:v>
                </c:pt>
                <c:pt idx="2">
                  <c:v>83.0</c:v>
                </c:pt>
              </c:numCache>
            </c:numRef>
          </c:val>
        </c:ser>
        <c:dLbls>
          <c:showLegendKey val="0"/>
          <c:showVal val="1"/>
          <c:showCatName val="0"/>
          <c:showSerName val="0"/>
          <c:showPercent val="0"/>
          <c:showBubbleSize val="0"/>
        </c:dLbls>
        <c:gapWidth val="85"/>
        <c:axId val="-2032812776"/>
        <c:axId val="-2032503592"/>
      </c:barChart>
      <c:catAx>
        <c:axId val="-203281277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32503592"/>
        <c:crosses val="autoZero"/>
        <c:auto val="1"/>
        <c:lblAlgn val="ctr"/>
        <c:lblOffset val="1"/>
        <c:tickLblSkip val="1"/>
        <c:tickMarkSkip val="1"/>
        <c:noMultiLvlLbl val="0"/>
      </c:catAx>
      <c:valAx>
        <c:axId val="-203250359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281277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81315770108"/>
          <c:y val="0.121296587926509"/>
          <c:w val="0.843438933451076"/>
          <c:h val="0.768947267955142"/>
        </c:manualLayout>
      </c:layout>
      <c:barChart>
        <c:barDir val="col"/>
        <c:grouping val="clustered"/>
        <c:varyColors val="0"/>
        <c:ser>
          <c:idx val="0"/>
          <c:order val="0"/>
          <c:tx>
            <c:strRef>
              <c:f>Sheet1!$B$1</c:f>
              <c:strCache>
                <c:ptCount val="1"/>
                <c:pt idx="0">
                  <c:v>No Cirrhosis</c:v>
                </c:pt>
              </c:strCache>
            </c:strRef>
          </c:tx>
          <c:spPr>
            <a:solidFill>
              <a:srgbClr val="2A5580"/>
            </a:solidFill>
            <a:scene3d>
              <a:camera prst="orthographicFront"/>
              <a:lightRig rig="threePt" dir="t"/>
            </a:scene3d>
            <a:sp3d>
              <a:bevelT/>
            </a:sp3d>
          </c:spPr>
          <c:invertIfNegative val="0"/>
          <c:dLbls>
            <c:numFmt formatCode="#,##0" sourceLinked="0"/>
            <c:spPr>
              <a:solidFill>
                <a:schemeClr val="accent1">
                  <a:lumMod val="40000"/>
                  <a:lumOff val="6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Genotype 2</c:v>
                </c:pt>
                <c:pt idx="1">
                  <c:v>Genotype 3</c:v>
                </c:pt>
              </c:strCache>
            </c:strRef>
          </c:cat>
          <c:val>
            <c:numRef>
              <c:f>Sheet1!$B$2:$B$3</c:f>
              <c:numCache>
                <c:formatCode>General</c:formatCode>
                <c:ptCount val="2"/>
                <c:pt idx="0">
                  <c:v>100.0</c:v>
                </c:pt>
                <c:pt idx="1">
                  <c:v>83.3</c:v>
                </c:pt>
              </c:numCache>
            </c:numRef>
          </c:val>
        </c:ser>
        <c:ser>
          <c:idx val="1"/>
          <c:order val="1"/>
          <c:tx>
            <c:strRef>
              <c:f>Sheet1!$C$1</c:f>
              <c:strCache>
                <c:ptCount val="1"/>
                <c:pt idx="0">
                  <c:v>Cirrhosis</c:v>
                </c:pt>
              </c:strCache>
            </c:strRef>
          </c:tx>
          <c:spPr>
            <a:solidFill>
              <a:srgbClr val="826939"/>
            </a:solidFill>
            <a:scene3d>
              <a:camera prst="orthographicFront"/>
              <a:lightRig rig="threePt" dir="t"/>
            </a:scene3d>
            <a:sp3d>
              <a:bevelT/>
            </a:sp3d>
          </c:spPr>
          <c:invertIfNegative val="0"/>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Genotype 2</c:v>
                </c:pt>
                <c:pt idx="1">
                  <c:v>Genotype 3</c:v>
                </c:pt>
              </c:strCache>
            </c:strRef>
          </c:cat>
          <c:val>
            <c:numRef>
              <c:f>Sheet1!$C$2:$C$3</c:f>
              <c:numCache>
                <c:formatCode>General</c:formatCode>
                <c:ptCount val="2"/>
                <c:pt idx="0">
                  <c:v>92.9</c:v>
                </c:pt>
                <c:pt idx="1">
                  <c:v>83.3</c:v>
                </c:pt>
              </c:numCache>
            </c:numRef>
          </c:val>
        </c:ser>
        <c:dLbls>
          <c:showLegendKey val="0"/>
          <c:showVal val="0"/>
          <c:showCatName val="0"/>
          <c:showSerName val="0"/>
          <c:showPercent val="0"/>
          <c:showBubbleSize val="0"/>
        </c:dLbls>
        <c:gapWidth val="150"/>
        <c:axId val="-2131823928"/>
        <c:axId val="-2050016536"/>
      </c:barChart>
      <c:catAx>
        <c:axId val="-2131823928"/>
        <c:scaling>
          <c:orientation val="minMax"/>
        </c:scaling>
        <c:delete val="0"/>
        <c:axPos val="b"/>
        <c:numFmt formatCode="General" sourceLinked="0"/>
        <c:majorTickMark val="out"/>
        <c:minorTickMark val="none"/>
        <c:tickLblPos val="nextTo"/>
        <c:crossAx val="-2050016536"/>
        <c:crosses val="autoZero"/>
        <c:auto val="1"/>
        <c:lblAlgn val="ctr"/>
        <c:lblOffset val="100"/>
        <c:noMultiLvlLbl val="0"/>
      </c:catAx>
      <c:valAx>
        <c:axId val="-2050016536"/>
        <c:scaling>
          <c:orientation val="minMax"/>
          <c:max val="100.0"/>
          <c:min val="0.0"/>
        </c:scaling>
        <c:delete val="0"/>
        <c:axPos val="l"/>
        <c:majorGridlines>
          <c:spPr>
            <a:ln>
              <a:noFill/>
            </a:ln>
          </c:spPr>
        </c:majorGridlines>
        <c:title>
          <c:tx>
            <c:rich>
              <a:bodyPr rot="-5400000" vert="horz"/>
              <a:lstStyle/>
              <a:p>
                <a:pPr>
                  <a:defRPr/>
                </a:pPr>
                <a:r>
                  <a:rPr lang="en-US" dirty="0" smtClean="0"/>
                  <a:t>Patients (%) with SVR12</a:t>
                </a:r>
                <a:endParaRPr lang="en-US" dirty="0"/>
              </a:p>
            </c:rich>
          </c:tx>
          <c:layout/>
          <c:overlay val="0"/>
        </c:title>
        <c:numFmt formatCode="General" sourceLinked="1"/>
        <c:majorTickMark val="out"/>
        <c:minorTickMark val="none"/>
        <c:tickLblPos val="nextTo"/>
        <c:crossAx val="-2131823928"/>
        <c:crosses val="autoZero"/>
        <c:crossBetween val="between"/>
        <c:majorUnit val="20.0"/>
      </c:valAx>
      <c:spPr>
        <a:solidFill>
          <a:srgbClr val="E6EBF2"/>
        </a:solidFill>
        <a:ln>
          <a:solidFill>
            <a:srgbClr val="000000"/>
          </a:solidFill>
        </a:ln>
      </c:spPr>
    </c:plotArea>
    <c:legend>
      <c:legendPos val="t"/>
      <c:layout>
        <c:manualLayout>
          <c:xMode val="edge"/>
          <c:yMode val="edge"/>
          <c:x val="0.583376215297032"/>
          <c:y val="0.02"/>
          <c:w val="0.387238179734575"/>
          <c:h val="0.092996587926509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81315770108"/>
          <c:y val="0.145539012168933"/>
          <c:w val="0.843438933451076"/>
          <c:h val="0.744704843712718"/>
        </c:manualLayout>
      </c:layout>
      <c:barChart>
        <c:barDir val="col"/>
        <c:grouping val="clustered"/>
        <c:varyColors val="0"/>
        <c:ser>
          <c:idx val="0"/>
          <c:order val="0"/>
          <c:tx>
            <c:strRef>
              <c:f>Sheet1!$B$1</c:f>
              <c:strCache>
                <c:ptCount val="1"/>
                <c:pt idx="0">
                  <c:v>SOF + PEG + RBV x 12 wks</c:v>
                </c:pt>
              </c:strCache>
            </c:strRef>
          </c:tx>
          <c:spPr>
            <a:solidFill>
              <a:srgbClr val="2A5580"/>
            </a:solidFill>
            <a:scene3d>
              <a:camera prst="orthographicFront"/>
              <a:lightRig rig="threePt" dir="t"/>
            </a:scene3d>
            <a:sp3d>
              <a:bevelT/>
            </a:sp3d>
          </c:spPr>
          <c:invertIfNegative val="0"/>
          <c:dLbls>
            <c:numFmt formatCode="#,##0" sourceLinked="0"/>
            <c:spPr>
              <a:solidFill>
                <a:schemeClr val="accent1">
                  <a:lumMod val="40000"/>
                  <a:lumOff val="60000"/>
                </a:scheme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2</c:v>
                </c:pt>
                <c:pt idx="2">
                  <c:v>Genotype 3</c:v>
                </c:pt>
              </c:strCache>
            </c:strRef>
          </c:cat>
          <c:val>
            <c:numRef>
              <c:f>Sheet1!$B$2:$B$4</c:f>
              <c:numCache>
                <c:formatCode>General</c:formatCode>
                <c:ptCount val="3"/>
                <c:pt idx="0">
                  <c:v>92.3</c:v>
                </c:pt>
                <c:pt idx="1">
                  <c:v>100.0</c:v>
                </c:pt>
                <c:pt idx="2">
                  <c:v>90.9</c:v>
                </c:pt>
              </c:numCache>
            </c:numRef>
          </c:val>
        </c:ser>
        <c:ser>
          <c:idx val="1"/>
          <c:order val="1"/>
          <c:tx>
            <c:strRef>
              <c:f>Sheet1!$C$1</c:f>
              <c:strCache>
                <c:ptCount val="1"/>
                <c:pt idx="0">
                  <c:v>SOF + RBV x 24 wks</c:v>
                </c:pt>
              </c:strCache>
            </c:strRef>
          </c:tx>
          <c:spPr>
            <a:solidFill>
              <a:srgbClr val="826939"/>
            </a:solidFill>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2</c:v>
                </c:pt>
                <c:pt idx="2">
                  <c:v>Genotype 3</c:v>
                </c:pt>
              </c:strCache>
            </c:strRef>
          </c:cat>
          <c:val>
            <c:numRef>
              <c:f>Sheet1!$C$2:$C$4</c:f>
              <c:numCache>
                <c:formatCode>General</c:formatCode>
                <c:ptCount val="3"/>
                <c:pt idx="0">
                  <c:v>62.5</c:v>
                </c:pt>
                <c:pt idx="1">
                  <c:v>50.0</c:v>
                </c:pt>
                <c:pt idx="2">
                  <c:v>63.1</c:v>
                </c:pt>
              </c:numCache>
            </c:numRef>
          </c:val>
        </c:ser>
        <c:dLbls>
          <c:showLegendKey val="0"/>
          <c:showVal val="0"/>
          <c:showCatName val="0"/>
          <c:showSerName val="0"/>
          <c:showPercent val="0"/>
          <c:showBubbleSize val="0"/>
        </c:dLbls>
        <c:gapWidth val="100"/>
        <c:axId val="-2132117800"/>
        <c:axId val="-2132104024"/>
      </c:barChart>
      <c:catAx>
        <c:axId val="-2132117800"/>
        <c:scaling>
          <c:orientation val="minMax"/>
        </c:scaling>
        <c:delete val="0"/>
        <c:axPos val="b"/>
        <c:numFmt formatCode="General" sourceLinked="0"/>
        <c:majorTickMark val="out"/>
        <c:minorTickMark val="none"/>
        <c:tickLblPos val="nextTo"/>
        <c:crossAx val="-2132104024"/>
        <c:crosses val="autoZero"/>
        <c:auto val="1"/>
        <c:lblAlgn val="ctr"/>
        <c:lblOffset val="100"/>
        <c:noMultiLvlLbl val="0"/>
      </c:catAx>
      <c:valAx>
        <c:axId val="-2132104024"/>
        <c:scaling>
          <c:orientation val="minMax"/>
          <c:max val="100.0"/>
          <c:min val="0.0"/>
        </c:scaling>
        <c:delete val="0"/>
        <c:axPos val="l"/>
        <c:majorGridlines>
          <c:spPr>
            <a:ln>
              <a:noFill/>
            </a:ln>
          </c:spPr>
        </c:majorGridlines>
        <c:title>
          <c:tx>
            <c:rich>
              <a:bodyPr rot="-5400000" vert="horz"/>
              <a:lstStyle/>
              <a:p>
                <a:pPr>
                  <a:defRPr/>
                </a:pPr>
                <a:r>
                  <a:rPr lang="en-US" dirty="0" smtClean="0"/>
                  <a:t>Patients (%) with SVR12</a:t>
                </a:r>
                <a:endParaRPr lang="en-US" dirty="0"/>
              </a:p>
            </c:rich>
          </c:tx>
          <c:layout/>
          <c:overlay val="0"/>
        </c:title>
        <c:numFmt formatCode="General" sourceLinked="1"/>
        <c:majorTickMark val="out"/>
        <c:minorTickMark val="none"/>
        <c:tickLblPos val="nextTo"/>
        <c:crossAx val="-2132117800"/>
        <c:crosses val="autoZero"/>
        <c:crossBetween val="between"/>
        <c:majorUnit val="20.0"/>
      </c:valAx>
      <c:spPr>
        <a:solidFill>
          <a:srgbClr val="E6EBF2"/>
        </a:solidFill>
        <a:ln>
          <a:solidFill>
            <a:srgbClr val="000000"/>
          </a:solidFill>
        </a:ln>
      </c:spPr>
    </c:plotArea>
    <c:legend>
      <c:legendPos val="t"/>
      <c:layout>
        <c:manualLayout>
          <c:xMode val="edge"/>
          <c:yMode val="edge"/>
          <c:x val="0.126905666203489"/>
          <c:y val="0.0260606060606061"/>
          <c:w val="0.842140126601822"/>
          <c:h val="0.0929965879265092"/>
        </c:manualLayout>
      </c:layout>
      <c:overlay val="0"/>
      <c:spPr>
        <a:solidFill>
          <a:srgbClr val="E6EBF2"/>
        </a:solidFill>
        <a:ln>
          <a:solidFill>
            <a:srgbClr val="000000"/>
          </a:solidFill>
        </a:ln>
      </c:sp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81315770108"/>
          <c:y val="0.145539012168933"/>
          <c:w val="0.843438933451076"/>
          <c:h val="0.744704843712718"/>
        </c:manualLayout>
      </c:layout>
      <c:barChart>
        <c:barDir val="col"/>
        <c:grouping val="clustered"/>
        <c:varyColors val="0"/>
        <c:ser>
          <c:idx val="0"/>
          <c:order val="0"/>
          <c:tx>
            <c:strRef>
              <c:f>Sheet1!$B$1</c:f>
              <c:strCache>
                <c:ptCount val="1"/>
                <c:pt idx="0">
                  <c:v>SOF + PEG + RBV x 12 wks</c:v>
                </c:pt>
              </c:strCache>
            </c:strRef>
          </c:tx>
          <c:spPr>
            <a:solidFill>
              <a:srgbClr val="2A5580"/>
            </a:solidFill>
            <a:scene3d>
              <a:camera prst="orthographicFront"/>
              <a:lightRig rig="threePt" dir="t"/>
            </a:scene3d>
            <a:sp3d>
              <a:bevelT/>
            </a:sp3d>
          </c:spPr>
          <c:invertIfNegative val="0"/>
          <c:dLbls>
            <c:numFmt formatCode="#,##0" sourceLinked="0"/>
            <c:spPr>
              <a:solidFill>
                <a:schemeClr val="accent1">
                  <a:lumMod val="40000"/>
                  <a:lumOff val="6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Cirrhosis</c:v>
                </c:pt>
                <c:pt idx="1">
                  <c:v>No Cirrhosis</c:v>
                </c:pt>
              </c:strCache>
            </c:strRef>
          </c:cat>
          <c:val>
            <c:numRef>
              <c:f>Sheet1!$B$2:$B$3</c:f>
              <c:numCache>
                <c:formatCode>General</c:formatCode>
                <c:ptCount val="2"/>
                <c:pt idx="0">
                  <c:v>88.0</c:v>
                </c:pt>
                <c:pt idx="1">
                  <c:v>93.0</c:v>
                </c:pt>
              </c:numCache>
            </c:numRef>
          </c:val>
        </c:ser>
        <c:ser>
          <c:idx val="1"/>
          <c:order val="1"/>
          <c:tx>
            <c:strRef>
              <c:f>Sheet1!$C$1</c:f>
              <c:strCache>
                <c:ptCount val="1"/>
                <c:pt idx="0">
                  <c:v>SOF + RBV x 24 wks</c:v>
                </c:pt>
              </c:strCache>
            </c:strRef>
          </c:tx>
          <c:spPr>
            <a:solidFill>
              <a:srgbClr val="826939"/>
            </a:solidFill>
            <a:scene3d>
              <a:camera prst="orthographicFront"/>
              <a:lightRig rig="threePt" dir="t"/>
            </a:scene3d>
            <a:sp3d>
              <a:bevelT/>
            </a:sp3d>
          </c:spPr>
          <c:invertIfNegative val="0"/>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Cirrhosis</c:v>
                </c:pt>
                <c:pt idx="1">
                  <c:v>No Cirrhosis</c:v>
                </c:pt>
              </c:strCache>
            </c:strRef>
          </c:cat>
          <c:val>
            <c:numRef>
              <c:f>Sheet1!$C$2:$C$3</c:f>
              <c:numCache>
                <c:formatCode>General</c:formatCode>
                <c:ptCount val="2"/>
                <c:pt idx="0">
                  <c:v>47.0</c:v>
                </c:pt>
                <c:pt idx="1">
                  <c:v>74.0</c:v>
                </c:pt>
              </c:numCache>
            </c:numRef>
          </c:val>
        </c:ser>
        <c:dLbls>
          <c:showLegendKey val="0"/>
          <c:showVal val="0"/>
          <c:showCatName val="0"/>
          <c:showSerName val="0"/>
          <c:showPercent val="0"/>
          <c:showBubbleSize val="0"/>
        </c:dLbls>
        <c:gapWidth val="150"/>
        <c:axId val="-2132192440"/>
        <c:axId val="-2132201928"/>
      </c:barChart>
      <c:catAx>
        <c:axId val="-2132192440"/>
        <c:scaling>
          <c:orientation val="minMax"/>
        </c:scaling>
        <c:delete val="0"/>
        <c:axPos val="b"/>
        <c:numFmt formatCode="General" sourceLinked="0"/>
        <c:majorTickMark val="out"/>
        <c:minorTickMark val="none"/>
        <c:tickLblPos val="nextTo"/>
        <c:crossAx val="-2132201928"/>
        <c:crosses val="autoZero"/>
        <c:auto val="1"/>
        <c:lblAlgn val="ctr"/>
        <c:lblOffset val="100"/>
        <c:noMultiLvlLbl val="0"/>
      </c:catAx>
      <c:valAx>
        <c:axId val="-2132201928"/>
        <c:scaling>
          <c:orientation val="minMax"/>
          <c:max val="100.0"/>
          <c:min val="0.0"/>
        </c:scaling>
        <c:delete val="0"/>
        <c:axPos val="l"/>
        <c:majorGridlines>
          <c:spPr>
            <a:ln>
              <a:noFill/>
            </a:ln>
          </c:spPr>
        </c:majorGridlines>
        <c:title>
          <c:tx>
            <c:rich>
              <a:bodyPr rot="-5400000" vert="horz"/>
              <a:lstStyle/>
              <a:p>
                <a:pPr>
                  <a:defRPr/>
                </a:pPr>
                <a:r>
                  <a:rPr lang="en-US" dirty="0" smtClean="0"/>
                  <a:t>Patients (%) with SVR12</a:t>
                </a:r>
                <a:endParaRPr lang="en-US" dirty="0"/>
              </a:p>
            </c:rich>
          </c:tx>
          <c:layout/>
          <c:overlay val="0"/>
        </c:title>
        <c:numFmt formatCode="General" sourceLinked="1"/>
        <c:majorTickMark val="out"/>
        <c:minorTickMark val="none"/>
        <c:tickLblPos val="nextTo"/>
        <c:crossAx val="-2132192440"/>
        <c:crosses val="autoZero"/>
        <c:crossBetween val="between"/>
        <c:majorUnit val="20.0"/>
      </c:valAx>
      <c:spPr>
        <a:solidFill>
          <a:srgbClr val="E6EBF2"/>
        </a:solidFill>
        <a:ln>
          <a:solidFill>
            <a:srgbClr val="000000"/>
          </a:solidFill>
        </a:ln>
      </c:spPr>
    </c:plotArea>
    <c:legend>
      <c:legendPos val="t"/>
      <c:layout>
        <c:manualLayout>
          <c:xMode val="edge"/>
          <c:yMode val="edge"/>
          <c:x val="0.126905666203489"/>
          <c:y val="0.0260606060606061"/>
          <c:w val="0.842140126601822"/>
          <c:h val="0.0929965879265092"/>
        </c:manualLayout>
      </c:layout>
      <c:overlay val="0"/>
      <c:spPr>
        <a:solidFill>
          <a:srgbClr val="E6EBF2"/>
        </a:solidFill>
        <a:ln>
          <a:solidFill>
            <a:srgbClr val="000000"/>
          </a:solidFill>
        </a:ln>
      </c:sp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Week 12 (End of Tx)</c:v>
                </c:pt>
                <c:pt idx="2">
                  <c:v>SVR12</c:v>
                </c:pt>
              </c:strCache>
            </c:strRef>
          </c:cat>
          <c:val>
            <c:numRef>
              <c:f>Sheet1!$B$2:$B$4</c:f>
              <c:numCache>
                <c:formatCode>0</c:formatCode>
                <c:ptCount val="3"/>
                <c:pt idx="0">
                  <c:v>99.0</c:v>
                </c:pt>
                <c:pt idx="1">
                  <c:v>100.0</c:v>
                </c:pt>
                <c:pt idx="2">
                  <c:v>78.0</c:v>
                </c:pt>
              </c:numCache>
            </c:numRef>
          </c:val>
        </c:ser>
        <c:dLbls>
          <c:showLegendKey val="0"/>
          <c:showVal val="1"/>
          <c:showCatName val="0"/>
          <c:showSerName val="0"/>
          <c:showPercent val="0"/>
          <c:showBubbleSize val="0"/>
        </c:dLbls>
        <c:gapWidth val="85"/>
        <c:axId val="-2132322056"/>
        <c:axId val="-2132300552"/>
      </c:barChart>
      <c:catAx>
        <c:axId val="-213232205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32300552"/>
        <c:crosses val="autoZero"/>
        <c:auto val="1"/>
        <c:lblAlgn val="ctr"/>
        <c:lblOffset val="10"/>
        <c:tickLblSkip val="1"/>
        <c:tickMarkSkip val="1"/>
        <c:noMultiLvlLbl val="0"/>
      </c:catAx>
      <c:valAx>
        <c:axId val="-2132300552"/>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Arial"/>
                    <a:ea typeface="+mn-ea"/>
                    <a:cs typeface="Arial"/>
                  </a:defRPr>
                </a:pPr>
                <a:r>
                  <a:rPr lang="en-US" sz="1400" b="1" i="0" baseline="0" dirty="0" smtClean="0">
                    <a:effectLst/>
                  </a:rPr>
                  <a:t>Patients (%) with HCV RNA &lt; 25 IU/ml</a:t>
                </a:r>
                <a:endParaRPr lang="en-US" sz="1400" dirty="0" smtClean="0">
                  <a:effectLst/>
                </a:endParaRPr>
              </a:p>
            </c:rich>
          </c:tx>
          <c:layout>
            <c:manualLayout>
              <c:xMode val="edge"/>
              <c:yMode val="edge"/>
              <c:x val="0.00831000291630213"/>
              <c:y val="0.038251957083656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232205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F683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GT 1</c:v>
                </c:pt>
                <c:pt idx="1">
                  <c:v>GT 4 </c:v>
                </c:pt>
                <c:pt idx="2">
                  <c:v>GT 5,6 </c:v>
                </c:pt>
              </c:strCache>
            </c:strRef>
          </c:cat>
          <c:val>
            <c:numRef>
              <c:f>Sheet1!$B$2:$B$4</c:f>
              <c:numCache>
                <c:formatCode>0.0</c:formatCode>
                <c:ptCount val="3"/>
                <c:pt idx="0">
                  <c:v>89.4</c:v>
                </c:pt>
                <c:pt idx="1">
                  <c:v>96.4</c:v>
                </c:pt>
                <c:pt idx="2">
                  <c:v>100.0</c:v>
                </c:pt>
              </c:numCache>
            </c:numRef>
          </c:val>
        </c:ser>
        <c:dLbls>
          <c:showLegendKey val="0"/>
          <c:showVal val="1"/>
          <c:showCatName val="0"/>
          <c:showSerName val="0"/>
          <c:showPercent val="0"/>
          <c:showBubbleSize val="0"/>
        </c:dLbls>
        <c:gapWidth val="85"/>
        <c:axId val="-2059780680"/>
        <c:axId val="-2059722792"/>
      </c:barChart>
      <c:catAx>
        <c:axId val="-205978068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59722792"/>
        <c:crosses val="autoZero"/>
        <c:auto val="1"/>
        <c:lblAlgn val="ctr"/>
        <c:lblOffset val="1"/>
        <c:tickLblSkip val="1"/>
        <c:tickMarkSkip val="1"/>
        <c:noMultiLvlLbl val="0"/>
      </c:catAx>
      <c:valAx>
        <c:axId val="-205972279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978068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541445513755225"/>
          <c:w val="0.842659516698344"/>
          <c:h val="0.816071011956839"/>
        </c:manualLayout>
      </c:layout>
      <c:barChart>
        <c:barDir val="col"/>
        <c:grouping val="clustered"/>
        <c:varyColors val="0"/>
        <c:ser>
          <c:idx val="0"/>
          <c:order val="0"/>
          <c:tx>
            <c:v>Sofosbuvir + Ribavirin (12 wks)</c:v>
          </c:tx>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404D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GT 2 </c:v>
                </c:pt>
                <c:pt idx="1">
                  <c:v>GT 3 </c:v>
                </c:pt>
              </c:strCache>
            </c:strRef>
          </c:cat>
          <c:val>
            <c:numRef>
              <c:f>Sheet1!$B$2:$B$3</c:f>
              <c:numCache>
                <c:formatCode>0.0</c:formatCode>
                <c:ptCount val="2"/>
                <c:pt idx="0">
                  <c:v>93.0</c:v>
                </c:pt>
                <c:pt idx="1">
                  <c:v>61.0</c:v>
                </c:pt>
              </c:numCache>
            </c:numRef>
          </c:val>
        </c:ser>
        <c:dLbls>
          <c:showLegendKey val="0"/>
          <c:showVal val="1"/>
          <c:showCatName val="0"/>
          <c:showSerName val="0"/>
          <c:showPercent val="0"/>
          <c:showBubbleSize val="0"/>
        </c:dLbls>
        <c:gapWidth val="150"/>
        <c:axId val="-2032409160"/>
        <c:axId val="-2032567832"/>
      </c:barChart>
      <c:catAx>
        <c:axId val="-203240916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32567832"/>
        <c:crosses val="autoZero"/>
        <c:auto val="1"/>
        <c:lblAlgn val="ctr"/>
        <c:lblOffset val="1"/>
        <c:tickLblSkip val="1"/>
        <c:tickMarkSkip val="1"/>
        <c:noMultiLvlLbl val="0"/>
      </c:catAx>
      <c:valAx>
        <c:axId val="-2032567832"/>
        <c:scaling>
          <c:orientation val="minMax"/>
          <c:max val="100.0"/>
          <c:min val="0.0"/>
        </c:scaling>
        <c:delete val="0"/>
        <c:axPos val="l"/>
        <c:title>
          <c:tx>
            <c:rich>
              <a:bodyPr rot="-5400000" vert="horz"/>
              <a:lstStyle/>
              <a:p>
                <a:pPr>
                  <a:defRPr sz="1800"/>
                </a:pPr>
                <a:r>
                  <a:rPr lang="en-US" sz="1800" b="1" i="0" baseline="0" dirty="0" smtClean="0">
                    <a:effectLst/>
                  </a:rPr>
                  <a:t>Patients (%) SVR12</a:t>
                </a:r>
                <a:endParaRPr lang="en-US" sz="1800" dirty="0">
                  <a:effectLst/>
                </a:endParaRPr>
              </a:p>
            </c:rich>
          </c:tx>
          <c:layout>
            <c:manualLayout>
              <c:xMode val="edge"/>
              <c:yMode val="edge"/>
              <c:x val="0.00396544657097707"/>
              <c:y val="0.196971420239137"/>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03240916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541445513755225"/>
          <c:w val="0.842659516698344"/>
          <c:h val="0.816071011956839"/>
        </c:manualLayout>
      </c:layout>
      <c:barChart>
        <c:barDir val="col"/>
        <c:grouping val="clustered"/>
        <c:varyColors val="0"/>
        <c:ser>
          <c:idx val="0"/>
          <c:order val="0"/>
          <c:tx>
            <c:v>Sofosbuvir + Ribavirin (12 wks)</c:v>
          </c:tx>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Lbls>
            <c:numFmt formatCode="0" sourceLinked="0"/>
            <c:spPr>
              <a:noFill/>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Without cirrhosis</c:v>
                </c:pt>
                <c:pt idx="1">
                  <c:v>Cirrhosis</c:v>
                </c:pt>
              </c:strCache>
            </c:strRef>
          </c:cat>
          <c:val>
            <c:numRef>
              <c:f>Sheet1!$B$2:$B$3</c:f>
              <c:numCache>
                <c:formatCode>0.0</c:formatCode>
                <c:ptCount val="2"/>
                <c:pt idx="0">
                  <c:v>81.0</c:v>
                </c:pt>
                <c:pt idx="1">
                  <c:v>61.0</c:v>
                </c:pt>
              </c:numCache>
            </c:numRef>
          </c:val>
        </c:ser>
        <c:dLbls>
          <c:showLegendKey val="0"/>
          <c:showVal val="1"/>
          <c:showCatName val="0"/>
          <c:showSerName val="0"/>
          <c:showPercent val="0"/>
          <c:showBubbleSize val="0"/>
        </c:dLbls>
        <c:gapWidth val="150"/>
        <c:axId val="-2132728264"/>
        <c:axId val="-2129056040"/>
      </c:barChart>
      <c:catAx>
        <c:axId val="-213272826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129056040"/>
        <c:crosses val="autoZero"/>
        <c:auto val="1"/>
        <c:lblAlgn val="ctr"/>
        <c:lblOffset val="1"/>
        <c:tickLblSkip val="1"/>
        <c:tickMarkSkip val="1"/>
        <c:noMultiLvlLbl val="0"/>
      </c:catAx>
      <c:valAx>
        <c:axId val="-2129056040"/>
        <c:scaling>
          <c:orientation val="minMax"/>
          <c:max val="100.0"/>
          <c:min val="0.0"/>
        </c:scaling>
        <c:delete val="0"/>
        <c:axPos val="l"/>
        <c:title>
          <c:tx>
            <c:rich>
              <a:bodyPr rot="-5400000" vert="horz"/>
              <a:lstStyle/>
              <a:p>
                <a:pPr>
                  <a:defRPr sz="1800"/>
                </a:pPr>
                <a:r>
                  <a:rPr lang="en-US" sz="1800" b="1" i="0" baseline="0" dirty="0" smtClean="0">
                    <a:effectLst/>
                  </a:rPr>
                  <a:t>Patients (%) with SVR12</a:t>
                </a:r>
                <a:endParaRPr lang="en-US" sz="1800" dirty="0">
                  <a:effectLst/>
                </a:endParaRPr>
              </a:p>
            </c:rich>
          </c:tx>
          <c:layout>
            <c:manualLayout>
              <c:xMode val="edge"/>
              <c:yMode val="edge"/>
              <c:x val="0.00729808538588021"/>
              <c:y val="0.0982059881403713"/>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13272826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6311849908"/>
          <c:y val="0.100116060081484"/>
          <c:w val="0.876364829396325"/>
          <c:h val="0.717276137782956"/>
        </c:manualLayout>
      </c:layout>
      <c:barChart>
        <c:barDir val="col"/>
        <c:grouping val="clustered"/>
        <c:varyColors val="0"/>
        <c:ser>
          <c:idx val="0"/>
          <c:order val="0"/>
          <c:tx>
            <c:strRef>
              <c:f>Sheet1!$B$1</c:f>
              <c:strCache>
                <c:ptCount val="1"/>
                <c:pt idx="0">
                  <c:v>Without Cirrhosis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ysClr val="window" lastClr="FFFFFF">
                  <a:alpha val="50000"/>
                </a:sysClr>
              </a:solidFill>
              <a:ln>
                <a:noFill/>
              </a:ln>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2</c:v>
                </c:pt>
                <c:pt idx="1">
                  <c:v>Genotype 3</c:v>
                </c:pt>
              </c:strCache>
            </c:strRef>
          </c:cat>
          <c:val>
            <c:numRef>
              <c:f>Sheet1!$B$2:$B$3</c:f>
              <c:numCache>
                <c:formatCode>0</c:formatCode>
                <c:ptCount val="2"/>
                <c:pt idx="0">
                  <c:v>92.0</c:v>
                </c:pt>
                <c:pt idx="1">
                  <c:v>68.0</c:v>
                </c:pt>
              </c:numCache>
            </c:numRef>
          </c:val>
        </c:ser>
        <c:ser>
          <c:idx val="1"/>
          <c:order val="1"/>
          <c:tx>
            <c:v>With Cirrhosis</c:v>
          </c:tx>
          <c:spPr>
            <a:solidFill>
              <a:srgbClr val="8F7540"/>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ysClr val="window" lastClr="FFFFFF">
                  <a:alpha val="50000"/>
                </a:sysClr>
              </a:solidFill>
              <a:ln>
                <a:noFill/>
              </a:ln>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2</c:v>
                </c:pt>
                <c:pt idx="1">
                  <c:v>Genotype 3</c:v>
                </c:pt>
              </c:strCache>
            </c:strRef>
          </c:cat>
          <c:val>
            <c:numRef>
              <c:f>Sheet1!$C$2:$C$3</c:f>
              <c:numCache>
                <c:formatCode>0</c:formatCode>
                <c:ptCount val="2"/>
                <c:pt idx="0">
                  <c:v>94.0</c:v>
                </c:pt>
                <c:pt idx="1">
                  <c:v>21.0</c:v>
                </c:pt>
              </c:numCache>
            </c:numRef>
          </c:val>
        </c:ser>
        <c:dLbls>
          <c:showLegendKey val="0"/>
          <c:showVal val="1"/>
          <c:showCatName val="0"/>
          <c:showSerName val="0"/>
          <c:showPercent val="0"/>
          <c:showBubbleSize val="0"/>
        </c:dLbls>
        <c:gapWidth val="125"/>
        <c:axId val="-2043357320"/>
        <c:axId val="-2117234264"/>
      </c:barChart>
      <c:catAx>
        <c:axId val="-204335732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117234264"/>
        <c:crosses val="autoZero"/>
        <c:auto val="1"/>
        <c:lblAlgn val="ctr"/>
        <c:lblOffset val="10"/>
        <c:tickLblSkip val="1"/>
        <c:tickMarkSkip val="1"/>
        <c:noMultiLvlLbl val="0"/>
      </c:catAx>
      <c:valAx>
        <c:axId val="-2117234264"/>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335732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505839530475357"/>
          <c:y val="0.0144676387400988"/>
          <c:w val="0.481814790512297"/>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2536176340789"/>
          <c:y val="0.0275862068965517"/>
          <c:w val="0.884973056465287"/>
          <c:h val="0.74291858991764"/>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B59452">
                  <a:lumMod val="75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96323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78959F"/>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9C9F7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6"/>
            <c:invertIfNegative val="0"/>
            <c:bubble3D val="0"/>
            <c:spPr>
              <a:solidFill>
                <a:srgbClr val="D8AC9E"/>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7"/>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Sheet1!$A$2:$A$9</c:f>
              <c:strCache>
                <c:ptCount val="8"/>
                <c:pt idx="0">
                  <c:v>SOF 12 wks _x000d_RBV 12 wks</c:v>
                </c:pt>
                <c:pt idx="1">
                  <c:v>SOF 12 wks _x000d_RBV 12 wks _x000d_PEG wk 1-4</c:v>
                </c:pt>
                <c:pt idx="2">
                  <c:v>SOF 12 wks _x000d_RBV 12 wks _x000d_PEG wk 1-8</c:v>
                </c:pt>
                <c:pt idx="3">
                  <c:v>SOF 12 wks _x000d_RBV 12 wks _x000d_PEG 12 wks</c:v>
                </c:pt>
                <c:pt idx="4">
                  <c:v>SOF 12 wks</c:v>
                </c:pt>
                <c:pt idx="5">
                  <c:v>SOF 8 wks _x000d_RBV 8 wks_x000d_PEG 8 wks</c:v>
                </c:pt>
                <c:pt idx="6">
                  <c:v>SOF 12 wks _x000d_RBV 12 wks</c:v>
                </c:pt>
                <c:pt idx="7">
                  <c:v>SOF 12 wks _x000d_RBV 12 wks</c:v>
                </c:pt>
              </c:strCache>
            </c:strRef>
          </c:cat>
          <c:val>
            <c:numRef>
              <c:f>Sheet1!$B$2:$B$9</c:f>
              <c:numCache>
                <c:formatCode>0</c:formatCode>
                <c:ptCount val="8"/>
                <c:pt idx="0">
                  <c:v>100.0</c:v>
                </c:pt>
                <c:pt idx="1">
                  <c:v>100.0</c:v>
                </c:pt>
                <c:pt idx="2">
                  <c:v>100.0</c:v>
                </c:pt>
                <c:pt idx="3">
                  <c:v>100.0</c:v>
                </c:pt>
                <c:pt idx="4">
                  <c:v>60.0</c:v>
                </c:pt>
                <c:pt idx="5">
                  <c:v>100.0</c:v>
                </c:pt>
                <c:pt idx="6">
                  <c:v>10.0</c:v>
                </c:pt>
                <c:pt idx="7" formatCode="General">
                  <c:v>84.0</c:v>
                </c:pt>
              </c:numCache>
            </c:numRef>
          </c:val>
        </c:ser>
        <c:dLbls>
          <c:showLegendKey val="0"/>
          <c:showVal val="1"/>
          <c:showCatName val="0"/>
          <c:showSerName val="0"/>
          <c:showPercent val="0"/>
          <c:showBubbleSize val="0"/>
        </c:dLbls>
        <c:gapWidth val="75"/>
        <c:axId val="-2035042232"/>
        <c:axId val="-2035254760"/>
      </c:barChart>
      <c:catAx>
        <c:axId val="-20350422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200" b="0" i="0">
                <a:latin typeface="Arial"/>
                <a:cs typeface="Arial"/>
              </a:defRPr>
            </a:pPr>
            <a:endParaRPr lang="en-US"/>
          </a:p>
        </c:txPr>
        <c:crossAx val="-2035254760"/>
        <c:crosses val="autoZero"/>
        <c:auto val="1"/>
        <c:lblAlgn val="ctr"/>
        <c:lblOffset val="1"/>
        <c:tickLblSkip val="1"/>
        <c:tickMarkSkip val="1"/>
        <c:noMultiLvlLbl val="0"/>
      </c:catAx>
      <c:valAx>
        <c:axId val="-2035254760"/>
        <c:scaling>
          <c:orientation val="minMax"/>
          <c:max val="100.0"/>
          <c:min val="0.0"/>
        </c:scaling>
        <c:delete val="0"/>
        <c:axPos val="l"/>
        <c:title>
          <c:tx>
            <c:rich>
              <a:bodyPr/>
              <a:lstStyle/>
              <a:p>
                <a:pPr>
                  <a:defRPr sz="1400">
                    <a:latin typeface="Arial"/>
                    <a:cs typeface="Arial"/>
                  </a:defRPr>
                </a:pPr>
                <a:r>
                  <a:rPr lang="en-US" sz="1400" dirty="0">
                    <a:latin typeface="Arial"/>
                    <a:cs typeface="Arial"/>
                  </a:rPr>
                  <a:t>Patients with </a:t>
                </a:r>
                <a:r>
                  <a:rPr lang="en-US" sz="1400" dirty="0" smtClean="0">
                    <a:latin typeface="Arial"/>
                    <a:cs typeface="Arial"/>
                  </a:rPr>
                  <a:t>SVR </a:t>
                </a:r>
                <a:r>
                  <a:rPr lang="en-US" sz="1400" dirty="0">
                    <a:latin typeface="Arial"/>
                    <a:cs typeface="Arial"/>
                  </a:rPr>
                  <a:t>(%)</a:t>
                </a:r>
              </a:p>
            </c:rich>
          </c:tx>
          <c:layout>
            <c:manualLayout>
              <c:xMode val="edge"/>
              <c:yMode val="edge"/>
              <c:x val="0.0"/>
              <c:y val="0.17318965517241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504223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5222332645"/>
          <c:y val="0.0549713672154617"/>
          <c:w val="0.853711107713478"/>
          <c:h val="0.814796707229778"/>
        </c:manualLayout>
      </c:layout>
      <c:barChart>
        <c:barDir val="col"/>
        <c:grouping val="clustered"/>
        <c:varyColors val="0"/>
        <c:ser>
          <c:idx val="0"/>
          <c:order val="0"/>
          <c:tx>
            <c:strRef>
              <c:f>Sheet1!$B$1</c:f>
              <c:strCache>
                <c:ptCount val="1"/>
                <c:pt idx="0">
                  <c:v>Sofosbuvir + Ribavirin</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Lbls>
            <c:dLbl>
              <c:idx val="0"/>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dLbl>
            <c:dLbl>
              <c:idx val="1"/>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dLbl>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2 </c:v>
                </c:pt>
                <c:pt idx="1">
                  <c:v>Genotype 3 </c:v>
                </c:pt>
              </c:strCache>
            </c:strRef>
          </c:cat>
          <c:val>
            <c:numRef>
              <c:f>Sheet1!$B$2:$B$3</c:f>
              <c:numCache>
                <c:formatCode>0.0</c:formatCode>
                <c:ptCount val="2"/>
                <c:pt idx="0">
                  <c:v>93.2</c:v>
                </c:pt>
                <c:pt idx="1">
                  <c:v>85.2</c:v>
                </c:pt>
              </c:numCache>
            </c:numRef>
          </c:val>
        </c:ser>
        <c:dLbls>
          <c:showLegendKey val="0"/>
          <c:showVal val="1"/>
          <c:showCatName val="0"/>
          <c:showSerName val="0"/>
          <c:showPercent val="0"/>
          <c:showBubbleSize val="0"/>
        </c:dLbls>
        <c:gapWidth val="150"/>
        <c:axId val="-2132675640"/>
        <c:axId val="-2128809352"/>
      </c:barChart>
      <c:catAx>
        <c:axId val="-213267564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8809352"/>
        <c:crosses val="autoZero"/>
        <c:auto val="1"/>
        <c:lblAlgn val="ctr"/>
        <c:lblOffset val="1"/>
        <c:tickLblSkip val="1"/>
        <c:tickMarkSkip val="1"/>
        <c:noMultiLvlLbl val="0"/>
      </c:catAx>
      <c:valAx>
        <c:axId val="-2128809352"/>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 (%) with SVR 12</a:t>
                </a:r>
                <a:endParaRPr lang="en-US" sz="1600" dirty="0">
                  <a:effectLst/>
                </a:endParaRPr>
              </a:p>
            </c:rich>
          </c:tx>
          <c:layout>
            <c:manualLayout>
              <c:xMode val="edge"/>
              <c:yMode val="edge"/>
              <c:x val="0.0113215095685855"/>
              <c:y val="0.19151300405631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267564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5222332645"/>
          <c:y val="0.109516821760916"/>
          <c:w val="0.853711107713478"/>
          <c:h val="0.760251252684324"/>
        </c:manualLayout>
      </c:layout>
      <c:barChart>
        <c:barDir val="col"/>
        <c:grouping val="clustered"/>
        <c:varyColors val="0"/>
        <c:ser>
          <c:idx val="0"/>
          <c:order val="0"/>
          <c:tx>
            <c:strRef>
              <c:f>Sheet1!$A$2</c:f>
              <c:strCache>
                <c:ptCount val="1"/>
                <c:pt idx="0">
                  <c:v>All</c:v>
                </c:pt>
              </c:strCache>
            </c:strRef>
          </c:tx>
          <c:spPr>
            <a:solidFill>
              <a:srgbClr val="6E6F5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Sheet1!$B$1:$C$1</c:f>
              <c:strCache>
                <c:ptCount val="2"/>
                <c:pt idx="0">
                  <c:v>Genotype 2</c:v>
                </c:pt>
                <c:pt idx="1">
                  <c:v>Genotype 3</c:v>
                </c:pt>
              </c:strCache>
            </c:strRef>
          </c:cat>
          <c:val>
            <c:numRef>
              <c:f>Sheet1!$B$2:$C$2</c:f>
              <c:numCache>
                <c:formatCode>0.0</c:formatCode>
                <c:ptCount val="2"/>
                <c:pt idx="0">
                  <c:v>93.2</c:v>
                </c:pt>
                <c:pt idx="1">
                  <c:v>85.2</c:v>
                </c:pt>
              </c:numCache>
            </c:numRef>
          </c:val>
        </c:ser>
        <c:ser>
          <c:idx val="1"/>
          <c:order val="1"/>
          <c:tx>
            <c:strRef>
              <c:f>Sheet1!$A$3</c:f>
              <c:strCache>
                <c:ptCount val="1"/>
                <c:pt idx="0">
                  <c:v>Treatment-Naïve</c:v>
                </c:pt>
              </c:strCache>
            </c:strRef>
          </c:tx>
          <c:spPr>
            <a:solidFill>
              <a:srgbClr val="668121"/>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lang="en-US" sz="1600"/>
                </a:pPr>
                <a:endParaRPr lang="en-US"/>
              </a:p>
            </c:txPr>
            <c:dLblPos val="inEnd"/>
            <c:showLegendKey val="0"/>
            <c:showVal val="1"/>
            <c:showCatName val="0"/>
            <c:showSerName val="0"/>
            <c:showPercent val="0"/>
            <c:showBubbleSize val="0"/>
            <c:showLeaderLines val="0"/>
          </c:dLbls>
          <c:cat>
            <c:strRef>
              <c:f>Sheet1!$B$1:$C$1</c:f>
              <c:strCache>
                <c:ptCount val="2"/>
                <c:pt idx="0">
                  <c:v>Genotype 2</c:v>
                </c:pt>
                <c:pt idx="1">
                  <c:v>Genotype 3</c:v>
                </c:pt>
              </c:strCache>
            </c:strRef>
          </c:cat>
          <c:val>
            <c:numRef>
              <c:f>Sheet1!$B$3:$C$3</c:f>
              <c:numCache>
                <c:formatCode>0.0</c:formatCode>
                <c:ptCount val="2"/>
                <c:pt idx="0">
                  <c:v>96.9</c:v>
                </c:pt>
                <c:pt idx="1">
                  <c:v>94.3</c:v>
                </c:pt>
              </c:numCache>
            </c:numRef>
          </c:val>
        </c:ser>
        <c:ser>
          <c:idx val="2"/>
          <c:order val="2"/>
          <c:tx>
            <c:strRef>
              <c:f>Sheet1!$A$4</c:f>
              <c:strCache>
                <c:ptCount val="1"/>
                <c:pt idx="0">
                  <c:v>Treatment-Experienced</c:v>
                </c:pt>
              </c:strCache>
            </c:strRef>
          </c:tx>
          <c:spPr>
            <a:solidFill>
              <a:srgbClr val="8F7540"/>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Sheet1!$B$1:$C$1</c:f>
              <c:strCache>
                <c:ptCount val="2"/>
                <c:pt idx="0">
                  <c:v>Genotype 2</c:v>
                </c:pt>
                <c:pt idx="1">
                  <c:v>Genotype 3</c:v>
                </c:pt>
              </c:strCache>
            </c:strRef>
          </c:cat>
          <c:val>
            <c:numRef>
              <c:f>Sheet1!$B$4:$C$4</c:f>
              <c:numCache>
                <c:formatCode>0.0</c:formatCode>
                <c:ptCount val="2"/>
                <c:pt idx="0">
                  <c:v>90.2</c:v>
                </c:pt>
                <c:pt idx="1">
                  <c:v>78.6</c:v>
                </c:pt>
              </c:numCache>
            </c:numRef>
          </c:val>
        </c:ser>
        <c:dLbls>
          <c:showLegendKey val="0"/>
          <c:showVal val="1"/>
          <c:showCatName val="0"/>
          <c:showSerName val="0"/>
          <c:showPercent val="0"/>
          <c:showBubbleSize val="0"/>
        </c:dLbls>
        <c:gapWidth val="50"/>
        <c:axId val="-2128972568"/>
        <c:axId val="-2128969320"/>
      </c:barChart>
      <c:catAx>
        <c:axId val="-21289725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128969320"/>
        <c:crosses val="autoZero"/>
        <c:auto val="1"/>
        <c:lblAlgn val="ctr"/>
        <c:lblOffset val="1"/>
        <c:tickLblSkip val="1"/>
        <c:tickMarkSkip val="1"/>
        <c:noMultiLvlLbl val="0"/>
      </c:catAx>
      <c:valAx>
        <c:axId val="-2128969320"/>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SVR12</a:t>
                </a:r>
                <a:endParaRPr lang="en-US" sz="1600" dirty="0">
                  <a:effectLst/>
                </a:endParaRPr>
              </a:p>
            </c:rich>
          </c:tx>
          <c:layout>
            <c:manualLayout>
              <c:xMode val="edge"/>
              <c:yMode val="edge"/>
              <c:x val="0.0161758785006243"/>
              <c:y val="0.176361488904796"/>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897256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194972351757"/>
          <c:y val="0.00909090909090909"/>
          <c:w val="0.852476492622888"/>
          <c:h val="0.0845423526604629"/>
        </c:manualLayout>
      </c:layout>
      <c:overlay val="0"/>
      <c:spPr>
        <a:solidFill>
          <a:srgbClr val="E6EBF2"/>
        </a:solidFill>
        <a:ln>
          <a:solidFill>
            <a:srgbClr val="000000"/>
          </a:solid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33960196723"/>
          <c:y val="0.0757025211689369"/>
          <c:w val="0.860183599622863"/>
          <c:h val="0.794065558467033"/>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Noncirrhotic</c:v>
                </c:pt>
                <c:pt idx="1">
                  <c:v>Cirrhotic</c:v>
                </c:pt>
                <c:pt idx="2">
                  <c:v>Noncirrhotic</c:v>
                </c:pt>
                <c:pt idx="3">
                  <c:v>Cirrhotic</c:v>
                </c:pt>
              </c:strCache>
            </c:strRef>
          </c:cat>
          <c:val>
            <c:numRef>
              <c:f>Sheet1!$B$2:$B$5</c:f>
              <c:numCache>
                <c:formatCode>0.0</c:formatCode>
                <c:ptCount val="4"/>
                <c:pt idx="0">
                  <c:v>96.7</c:v>
                </c:pt>
                <c:pt idx="1">
                  <c:v>100.0</c:v>
                </c:pt>
                <c:pt idx="2">
                  <c:v>93.8</c:v>
                </c:pt>
                <c:pt idx="3">
                  <c:v>77.8</c:v>
                </c:pt>
              </c:numCache>
            </c:numRef>
          </c:val>
        </c:ser>
        <c:dLbls>
          <c:showLegendKey val="0"/>
          <c:showVal val="1"/>
          <c:showCatName val="0"/>
          <c:showSerName val="0"/>
          <c:showPercent val="0"/>
          <c:showBubbleSize val="0"/>
        </c:dLbls>
        <c:gapWidth val="85"/>
        <c:axId val="-2128874776"/>
        <c:axId val="-2128868936"/>
      </c:barChart>
      <c:catAx>
        <c:axId val="-212887477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8868936"/>
        <c:crosses val="autoZero"/>
        <c:auto val="1"/>
        <c:lblAlgn val="ctr"/>
        <c:lblOffset val="1"/>
        <c:tickLblSkip val="1"/>
        <c:tickMarkSkip val="1"/>
        <c:noMultiLvlLbl val="0"/>
      </c:catAx>
      <c:valAx>
        <c:axId val="-2128868936"/>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SVR12</a:t>
                </a:r>
                <a:endParaRPr lang="en-US" sz="1600" dirty="0">
                  <a:effectLst/>
                </a:endParaRPr>
              </a:p>
            </c:rich>
          </c:tx>
          <c:layout>
            <c:manualLayout>
              <c:xMode val="edge"/>
              <c:yMode val="edge"/>
              <c:x val="0.0189637033555982"/>
              <c:y val="0.1665485007203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887477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33960196723"/>
          <c:y val="0.0549713672154617"/>
          <c:w val="0.860183599622863"/>
          <c:h val="0.814796707229778"/>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Noncirrhotic</c:v>
                </c:pt>
                <c:pt idx="1">
                  <c:v>Cirrhotic</c:v>
                </c:pt>
                <c:pt idx="2">
                  <c:v>Noncirrhotic</c:v>
                </c:pt>
                <c:pt idx="3">
                  <c:v>Cirrhotic</c:v>
                </c:pt>
              </c:strCache>
            </c:strRef>
          </c:cat>
          <c:val>
            <c:numRef>
              <c:f>Sheet1!$B$2:$B$5</c:f>
              <c:numCache>
                <c:formatCode>0.0</c:formatCode>
                <c:ptCount val="4"/>
                <c:pt idx="0">
                  <c:v>94.6</c:v>
                </c:pt>
                <c:pt idx="1">
                  <c:v>92.3</c:v>
                </c:pt>
                <c:pt idx="2">
                  <c:v>86.7</c:v>
                </c:pt>
                <c:pt idx="3">
                  <c:v>61.7</c:v>
                </c:pt>
              </c:numCache>
            </c:numRef>
          </c:val>
        </c:ser>
        <c:dLbls>
          <c:showLegendKey val="0"/>
          <c:showVal val="1"/>
          <c:showCatName val="0"/>
          <c:showSerName val="0"/>
          <c:showPercent val="0"/>
          <c:showBubbleSize val="0"/>
        </c:dLbls>
        <c:gapWidth val="85"/>
        <c:axId val="-2054275208"/>
        <c:axId val="-2020792088"/>
      </c:barChart>
      <c:catAx>
        <c:axId val="-205427520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20792088"/>
        <c:crosses val="autoZero"/>
        <c:auto val="1"/>
        <c:lblAlgn val="ctr"/>
        <c:lblOffset val="1"/>
        <c:tickLblSkip val="1"/>
        <c:tickMarkSkip val="1"/>
        <c:noMultiLvlLbl val="0"/>
      </c:catAx>
      <c:valAx>
        <c:axId val="-2020792088"/>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SVR12</a:t>
                </a:r>
                <a:endParaRPr lang="en-US" sz="1600" dirty="0">
                  <a:effectLst/>
                </a:endParaRPr>
              </a:p>
            </c:rich>
          </c:tx>
          <c:layout>
            <c:manualLayout>
              <c:xMode val="edge"/>
              <c:yMode val="edge"/>
              <c:x val="0.0113293643172652"/>
              <c:y val="0.15561553603876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427520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35947712418301"/>
          <c:w val="0.867273920305416"/>
          <c:h val="0.726115485564304"/>
        </c:manualLayout>
      </c:layout>
      <c:barChart>
        <c:barDir val="col"/>
        <c:grouping val="clustered"/>
        <c:varyColors val="0"/>
        <c:ser>
          <c:idx val="0"/>
          <c:order val="0"/>
          <c:tx>
            <c:strRef>
              <c:f>Sheet1!$B$1</c:f>
              <c:strCache>
                <c:ptCount val="1"/>
                <c:pt idx="0">
                  <c:v>SOF + RBV x 16 wks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c:v>
                </c:pt>
                <c:pt idx="1">
                  <c:v>Genotype 2</c:v>
                </c:pt>
                <c:pt idx="2">
                  <c:v>Genotype 3</c:v>
                </c:pt>
              </c:strCache>
            </c:strRef>
          </c:cat>
          <c:val>
            <c:numRef>
              <c:f>Sheet1!$B$2:$B$4</c:f>
              <c:numCache>
                <c:formatCode>0.0</c:formatCode>
                <c:ptCount val="3"/>
                <c:pt idx="0">
                  <c:v>71.9</c:v>
                </c:pt>
                <c:pt idx="1">
                  <c:v>86.7</c:v>
                </c:pt>
                <c:pt idx="2">
                  <c:v>70.7</c:v>
                </c:pt>
              </c:numCache>
            </c:numRef>
          </c:val>
        </c:ser>
        <c:ser>
          <c:idx val="1"/>
          <c:order val="1"/>
          <c:tx>
            <c:strRef>
              <c:f>Sheet1!$C$1</c:f>
              <c:strCache>
                <c:ptCount val="1"/>
                <c:pt idx="0">
                  <c:v>SOF + RBV x 24 wks</c:v>
                </c:pt>
              </c:strCache>
            </c:strRef>
          </c:tx>
          <c:spPr>
            <a:solidFill>
              <a:srgbClr val="506E74"/>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c:v>
                </c:pt>
                <c:pt idx="1">
                  <c:v>Genotype 2</c:v>
                </c:pt>
                <c:pt idx="2">
                  <c:v>Genotype 3</c:v>
                </c:pt>
              </c:strCache>
            </c:strRef>
          </c:cat>
          <c:val>
            <c:numRef>
              <c:f>Sheet1!$C$2:$C$4</c:f>
              <c:numCache>
                <c:formatCode>0.0</c:formatCode>
                <c:ptCount val="3"/>
                <c:pt idx="0">
                  <c:v>85.4</c:v>
                </c:pt>
                <c:pt idx="1">
                  <c:v>100.0</c:v>
                </c:pt>
                <c:pt idx="2">
                  <c:v>84.1</c:v>
                </c:pt>
              </c:numCache>
            </c:numRef>
          </c:val>
        </c:ser>
        <c:ser>
          <c:idx val="2"/>
          <c:order val="2"/>
          <c:tx>
            <c:strRef>
              <c:f>Sheet1!$D$1</c:f>
              <c:strCache>
                <c:ptCount val="1"/>
                <c:pt idx="0">
                  <c:v>SOF + PEG + RBV x 12 wks</c:v>
                </c:pt>
              </c:strCache>
            </c:strRef>
          </c:tx>
          <c:spPr>
            <a:solidFill>
              <a:srgbClr val="7D5E5D"/>
            </a:solidFill>
            <a:ln>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aseline="0"/>
                </a:pPr>
                <a:endParaRPr lang="en-US"/>
              </a:p>
            </c:txPr>
            <c:dLblPos val="inEnd"/>
            <c:showLegendKey val="0"/>
            <c:showVal val="1"/>
            <c:showCatName val="0"/>
            <c:showSerName val="0"/>
            <c:showPercent val="0"/>
            <c:showBubbleSize val="0"/>
            <c:showLeaderLines val="0"/>
          </c:dLbls>
          <c:cat>
            <c:strRef>
              <c:f>Sheet1!$A$2:$A$4</c:f>
              <c:strCache>
                <c:ptCount val="3"/>
                <c:pt idx="0">
                  <c:v>Overall</c:v>
                </c:pt>
                <c:pt idx="1">
                  <c:v>Genotype 2</c:v>
                </c:pt>
                <c:pt idx="2">
                  <c:v>Genotype 3</c:v>
                </c:pt>
              </c:strCache>
            </c:strRef>
          </c:cat>
          <c:val>
            <c:numRef>
              <c:f>Sheet1!$D$2:$D$4</c:f>
              <c:numCache>
                <c:formatCode>0.0</c:formatCode>
                <c:ptCount val="3"/>
                <c:pt idx="0">
                  <c:v>92.9</c:v>
                </c:pt>
                <c:pt idx="1">
                  <c:v>93.8</c:v>
                </c:pt>
                <c:pt idx="2">
                  <c:v>92.8</c:v>
                </c:pt>
              </c:numCache>
            </c:numRef>
          </c:val>
        </c:ser>
        <c:dLbls>
          <c:showLegendKey val="0"/>
          <c:showVal val="1"/>
          <c:showCatName val="0"/>
          <c:showSerName val="0"/>
          <c:showPercent val="0"/>
          <c:showBubbleSize val="0"/>
        </c:dLbls>
        <c:gapWidth val="100"/>
        <c:axId val="-2132588808"/>
        <c:axId val="-2128789208"/>
      </c:barChart>
      <c:catAx>
        <c:axId val="-213258880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128789208"/>
        <c:crosses val="autoZero"/>
        <c:auto val="1"/>
        <c:lblAlgn val="ctr"/>
        <c:lblOffset val="1"/>
        <c:tickLblSkip val="1"/>
        <c:tickMarkSkip val="1"/>
        <c:noMultiLvlLbl val="0"/>
      </c:catAx>
      <c:valAx>
        <c:axId val="-212878920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219605775919547"/>
              <c:y val="0.15594827586206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258880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0908171640803083"/>
          <c:y val="0.0261437908496732"/>
          <c:w val="0.890203490681167"/>
          <c:h val="0.0908429828624363"/>
        </c:manualLayout>
      </c:layout>
      <c:overlay val="0"/>
      <c:txPr>
        <a:bodyPr/>
        <a:lstStyle/>
        <a:p>
          <a:pPr rtl="0">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35947712418301"/>
          <c:w val="0.867273920305416"/>
          <c:h val="0.726115485564304"/>
        </c:manualLayout>
      </c:layout>
      <c:barChart>
        <c:barDir val="col"/>
        <c:grouping val="clustered"/>
        <c:varyColors val="0"/>
        <c:ser>
          <c:idx val="0"/>
          <c:order val="0"/>
          <c:tx>
            <c:strRef>
              <c:f>Sheet1!$B$1</c:f>
              <c:strCache>
                <c:ptCount val="1"/>
                <c:pt idx="0">
                  <c:v>SOF + RBV x 16 wks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numRef>
              <c:f>Sheet1!$A$2:$A$2</c:f>
              <c:numCache>
                <c:formatCode>0%</c:formatCode>
                <c:ptCount val="1"/>
              </c:numCache>
            </c:numRef>
          </c:cat>
          <c:val>
            <c:numRef>
              <c:f>Sheet1!$B$2:$B$2</c:f>
              <c:numCache>
                <c:formatCode>0.0</c:formatCode>
                <c:ptCount val="1"/>
                <c:pt idx="0">
                  <c:v>70.7</c:v>
                </c:pt>
              </c:numCache>
            </c:numRef>
          </c:val>
        </c:ser>
        <c:ser>
          <c:idx val="1"/>
          <c:order val="1"/>
          <c:tx>
            <c:strRef>
              <c:f>Sheet1!$C$1</c:f>
              <c:strCache>
                <c:ptCount val="1"/>
                <c:pt idx="0">
                  <c:v>SOF + RBV x 24 wks</c:v>
                </c:pt>
              </c:strCache>
            </c:strRef>
          </c:tx>
          <c:spPr>
            <a:solidFill>
              <a:srgbClr val="506E74"/>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numRef>
              <c:f>Sheet1!$A$2:$A$2</c:f>
              <c:numCache>
                <c:formatCode>0%</c:formatCode>
                <c:ptCount val="1"/>
              </c:numCache>
            </c:numRef>
          </c:cat>
          <c:val>
            <c:numRef>
              <c:f>Sheet1!$C$2:$C$2</c:f>
              <c:numCache>
                <c:formatCode>0.0</c:formatCode>
                <c:ptCount val="1"/>
                <c:pt idx="0">
                  <c:v>84.1</c:v>
                </c:pt>
              </c:numCache>
            </c:numRef>
          </c:val>
        </c:ser>
        <c:ser>
          <c:idx val="2"/>
          <c:order val="2"/>
          <c:tx>
            <c:strRef>
              <c:f>Sheet1!$D$1</c:f>
              <c:strCache>
                <c:ptCount val="1"/>
                <c:pt idx="0">
                  <c:v>SOF + PEG + RBV x 12 wks</c:v>
                </c:pt>
              </c:strCache>
            </c:strRef>
          </c:tx>
          <c:spPr>
            <a:solidFill>
              <a:srgbClr val="7D5E5D"/>
            </a:solidFill>
            <a:ln>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aseline="0"/>
                </a:pPr>
                <a:endParaRPr lang="en-US"/>
              </a:p>
            </c:txPr>
            <c:dLblPos val="inEnd"/>
            <c:showLegendKey val="0"/>
            <c:showVal val="1"/>
            <c:showCatName val="0"/>
            <c:showSerName val="0"/>
            <c:showPercent val="0"/>
            <c:showBubbleSize val="0"/>
            <c:showLeaderLines val="0"/>
          </c:dLbls>
          <c:cat>
            <c:numRef>
              <c:f>Sheet1!$A$2:$A$2</c:f>
              <c:numCache>
                <c:formatCode>0%</c:formatCode>
                <c:ptCount val="1"/>
              </c:numCache>
            </c:numRef>
          </c:cat>
          <c:val>
            <c:numRef>
              <c:f>Sheet1!$D$2:$D$2</c:f>
              <c:numCache>
                <c:formatCode>0.0</c:formatCode>
                <c:ptCount val="1"/>
                <c:pt idx="0">
                  <c:v>92.8</c:v>
                </c:pt>
              </c:numCache>
            </c:numRef>
          </c:val>
        </c:ser>
        <c:dLbls>
          <c:showLegendKey val="0"/>
          <c:showVal val="1"/>
          <c:showCatName val="0"/>
          <c:showSerName val="0"/>
          <c:showPercent val="0"/>
          <c:showBubbleSize val="0"/>
        </c:dLbls>
        <c:gapWidth val="130"/>
        <c:overlap val="-74"/>
        <c:axId val="-2033032248"/>
        <c:axId val="-2033037448"/>
      </c:barChart>
      <c:catAx>
        <c:axId val="-2033032248"/>
        <c:scaling>
          <c:orientation val="minMax"/>
        </c:scaling>
        <c:delete val="0"/>
        <c:axPos val="b"/>
        <c:numFmt formatCode="0%" sourceLinked="1"/>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33037448"/>
        <c:crosses val="autoZero"/>
        <c:auto val="1"/>
        <c:lblAlgn val="ctr"/>
        <c:lblOffset val="1"/>
        <c:tickLblSkip val="1"/>
        <c:tickMarkSkip val="1"/>
        <c:noMultiLvlLbl val="0"/>
      </c:catAx>
      <c:valAx>
        <c:axId val="-203303744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219605775919547"/>
              <c:y val="0.15594827586206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303224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0908171640803083"/>
          <c:y val="0.0261437908496732"/>
          <c:w val="0.890203490681167"/>
          <c:h val="0.0908429828624363"/>
        </c:manualLayout>
      </c:layout>
      <c:overlay val="0"/>
      <c:txPr>
        <a:bodyPr/>
        <a:lstStyle/>
        <a:p>
          <a:pPr rtl="0">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640615401798"/>
          <c:y val="0.0277778663809897"/>
          <c:w val="0.821224800357402"/>
          <c:h val="0.824336664459687"/>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cene3d>
                <a:camera prst="orthographicFront"/>
                <a:lightRig rig="threePt" dir="t"/>
              </a:scene3d>
              <a:sp3d>
                <a:bevelT/>
              </a:sp3d>
            </c:spPr>
          </c:dPt>
          <c:dPt>
            <c:idx val="1"/>
            <c:invertIfNegative val="0"/>
            <c:bubble3D val="0"/>
            <c:spPr>
              <a:solidFill>
                <a:srgbClr val="668121"/>
              </a:solidFill>
              <a:scene3d>
                <a:camera prst="orthographicFront"/>
                <a:lightRig rig="threePt" dir="t"/>
              </a:scene3d>
              <a:sp3d>
                <a:bevelT/>
              </a:sp3d>
            </c:spPr>
          </c:dPt>
          <c:dLbls>
            <c:dLbl>
              <c:idx val="0"/>
              <c:layout>
                <c:manualLayout>
                  <c:x val="0.0"/>
                  <c:y val="0.00289352774801976"/>
                </c:manualLayout>
              </c:layout>
              <c:dLblPos val="outEnd"/>
              <c:showLegendKey val="0"/>
              <c:showVal val="1"/>
              <c:showCatName val="0"/>
              <c:showSerName val="0"/>
              <c:showPercent val="0"/>
              <c:showBubbleSize val="0"/>
            </c:dLbl>
            <c:spPr>
              <a:noFill/>
              <a:ln>
                <a:noFill/>
              </a:ln>
            </c:spPr>
            <c:txPr>
              <a:bodyPr/>
              <a:lstStyle/>
              <a:p>
                <a:pPr>
                  <a:defRPr sz="1800"/>
                </a:pPr>
                <a:endParaRPr lang="en-US"/>
              </a:p>
            </c:txPr>
            <c:dLblPos val="outEnd"/>
            <c:showLegendKey val="0"/>
            <c:showVal val="1"/>
            <c:showCatName val="0"/>
            <c:showSerName val="0"/>
            <c:showPercent val="0"/>
            <c:showBubbleSize val="0"/>
            <c:showLeaderLines val="0"/>
          </c:dLbls>
          <c:cat>
            <c:strRef>
              <c:f>Sheet1!$A$2:$A$3</c:f>
              <c:strCache>
                <c:ptCount val="2"/>
                <c:pt idx="0">
                  <c:v>Non-black </c:v>
                </c:pt>
                <c:pt idx="1">
                  <c:v>Black </c:v>
                </c:pt>
              </c:strCache>
            </c:strRef>
          </c:cat>
          <c:val>
            <c:numRef>
              <c:f>Sheet1!$B$2:$B$3</c:f>
              <c:numCache>
                <c:formatCode>0</c:formatCode>
                <c:ptCount val="2"/>
                <c:pt idx="0">
                  <c:v>91.0</c:v>
                </c:pt>
                <c:pt idx="1">
                  <c:v>87.0</c:v>
                </c:pt>
              </c:numCache>
            </c:numRef>
          </c:val>
        </c:ser>
        <c:dLbls>
          <c:showLegendKey val="0"/>
          <c:showVal val="1"/>
          <c:showCatName val="0"/>
          <c:showSerName val="0"/>
          <c:showPercent val="0"/>
          <c:showBubbleSize val="0"/>
        </c:dLbls>
        <c:gapWidth val="150"/>
        <c:axId val="-2059648216"/>
        <c:axId val="-2059498712"/>
      </c:barChart>
      <c:catAx>
        <c:axId val="-205964821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59498712"/>
        <c:crosses val="autoZero"/>
        <c:auto val="1"/>
        <c:lblAlgn val="ctr"/>
        <c:lblOffset val="1"/>
        <c:tickLblSkip val="1"/>
        <c:tickMarkSkip val="1"/>
        <c:noMultiLvlLbl val="0"/>
      </c:catAx>
      <c:valAx>
        <c:axId val="-205949871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218865154231959"/>
              <c:y val="0.1273724079573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964821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35947712418301"/>
          <c:w val="0.867273920305416"/>
          <c:h val="0.726115485564304"/>
        </c:manualLayout>
      </c:layout>
      <c:barChart>
        <c:barDir val="col"/>
        <c:grouping val="clustered"/>
        <c:varyColors val="0"/>
        <c:ser>
          <c:idx val="0"/>
          <c:order val="0"/>
          <c:tx>
            <c:strRef>
              <c:f>Sheet1!$B$1</c:f>
              <c:strCache>
                <c:ptCount val="1"/>
                <c:pt idx="0">
                  <c:v>SOF + RBV x 16 wks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Noncirrhotic</c:v>
                </c:pt>
                <c:pt idx="1">
                  <c:v>Cirrhotic</c:v>
                </c:pt>
              </c:strCache>
            </c:strRef>
          </c:cat>
          <c:val>
            <c:numRef>
              <c:f>Sheet1!$B$2:$B$3</c:f>
              <c:numCache>
                <c:formatCode>0.0</c:formatCode>
                <c:ptCount val="2"/>
                <c:pt idx="0">
                  <c:v>79.8</c:v>
                </c:pt>
                <c:pt idx="1">
                  <c:v>50.9</c:v>
                </c:pt>
              </c:numCache>
            </c:numRef>
          </c:val>
        </c:ser>
        <c:ser>
          <c:idx val="1"/>
          <c:order val="1"/>
          <c:tx>
            <c:strRef>
              <c:f>Sheet1!$C$1</c:f>
              <c:strCache>
                <c:ptCount val="1"/>
                <c:pt idx="0">
                  <c:v>SOF + RBV x 24 wks</c:v>
                </c:pt>
              </c:strCache>
            </c:strRef>
          </c:tx>
          <c:spPr>
            <a:solidFill>
              <a:srgbClr val="506E74"/>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Noncirrhotic</c:v>
                </c:pt>
                <c:pt idx="1">
                  <c:v>Cirrhotic</c:v>
                </c:pt>
              </c:strCache>
            </c:strRef>
          </c:cat>
          <c:val>
            <c:numRef>
              <c:f>Sheet1!$C$2:$C$3</c:f>
              <c:numCache>
                <c:formatCode>0.0</c:formatCode>
                <c:ptCount val="2"/>
                <c:pt idx="0">
                  <c:v>86.5</c:v>
                </c:pt>
                <c:pt idx="1">
                  <c:v>78.6</c:v>
                </c:pt>
              </c:numCache>
            </c:numRef>
          </c:val>
        </c:ser>
        <c:ser>
          <c:idx val="2"/>
          <c:order val="2"/>
          <c:tx>
            <c:strRef>
              <c:f>Sheet1!$D$1</c:f>
              <c:strCache>
                <c:ptCount val="1"/>
                <c:pt idx="0">
                  <c:v>SOF + PEG + RBV x 12 wks</c:v>
                </c:pt>
              </c:strCache>
            </c:strRef>
          </c:tx>
          <c:spPr>
            <a:solidFill>
              <a:srgbClr val="7D5E5D"/>
            </a:solidFill>
            <a:ln>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aseline="0"/>
                </a:pPr>
                <a:endParaRPr lang="en-US"/>
              </a:p>
            </c:txPr>
            <c:dLblPos val="inEnd"/>
            <c:showLegendKey val="0"/>
            <c:showVal val="1"/>
            <c:showCatName val="0"/>
            <c:showSerName val="0"/>
            <c:showPercent val="0"/>
            <c:showBubbleSize val="0"/>
            <c:showLeaderLines val="0"/>
          </c:dLbls>
          <c:cat>
            <c:strRef>
              <c:f>Sheet1!$A$2:$A$3</c:f>
              <c:strCache>
                <c:ptCount val="2"/>
                <c:pt idx="0">
                  <c:v>Noncirrhotic</c:v>
                </c:pt>
                <c:pt idx="1">
                  <c:v>Cirrhotic</c:v>
                </c:pt>
              </c:strCache>
            </c:strRef>
          </c:cat>
          <c:val>
            <c:numRef>
              <c:f>Sheet1!$D$2:$D$3</c:f>
              <c:numCache>
                <c:formatCode>0.0</c:formatCode>
                <c:ptCount val="2"/>
                <c:pt idx="0">
                  <c:v>95.1</c:v>
                </c:pt>
                <c:pt idx="1">
                  <c:v>87.9</c:v>
                </c:pt>
              </c:numCache>
            </c:numRef>
          </c:val>
        </c:ser>
        <c:dLbls>
          <c:showLegendKey val="0"/>
          <c:showVal val="1"/>
          <c:showCatName val="0"/>
          <c:showSerName val="0"/>
          <c:showPercent val="0"/>
          <c:showBubbleSize val="0"/>
        </c:dLbls>
        <c:gapWidth val="125"/>
        <c:axId val="-2034467848"/>
        <c:axId val="-2034472616"/>
      </c:barChart>
      <c:catAx>
        <c:axId val="-203446784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34472616"/>
        <c:crosses val="autoZero"/>
        <c:auto val="1"/>
        <c:lblAlgn val="ctr"/>
        <c:lblOffset val="1"/>
        <c:tickLblSkip val="1"/>
        <c:tickMarkSkip val="1"/>
        <c:noMultiLvlLbl val="0"/>
      </c:catAx>
      <c:valAx>
        <c:axId val="-203447261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219605775919547"/>
              <c:y val="0.15594827586206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446784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0908171640803083"/>
          <c:y val="0.0261437908496732"/>
          <c:w val="0.890203490681167"/>
          <c:h val="0.0908429828624363"/>
        </c:manualLayout>
      </c:layout>
      <c:overlay val="0"/>
      <c:txPr>
        <a:bodyPr/>
        <a:lstStyle/>
        <a:p>
          <a:pPr rtl="0">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35947712418301"/>
          <c:w val="0.867273920305416"/>
          <c:h val="0.726115485564304"/>
        </c:manualLayout>
      </c:layout>
      <c:barChart>
        <c:barDir val="col"/>
        <c:grouping val="clustered"/>
        <c:varyColors val="0"/>
        <c:ser>
          <c:idx val="0"/>
          <c:order val="0"/>
          <c:tx>
            <c:strRef>
              <c:f>Sheet1!$B$1</c:f>
              <c:strCache>
                <c:ptCount val="1"/>
                <c:pt idx="0">
                  <c:v>SOF + RBV x 16 wks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Treatment Naïve</c:v>
                </c:pt>
                <c:pt idx="1">
                  <c:v>Treatment Experienced</c:v>
                </c:pt>
              </c:strCache>
            </c:strRef>
          </c:cat>
          <c:val>
            <c:numRef>
              <c:f>Sheet1!$B$2:$B$3</c:f>
              <c:numCache>
                <c:formatCode>0.0</c:formatCode>
                <c:ptCount val="2"/>
                <c:pt idx="0">
                  <c:v>76.9</c:v>
                </c:pt>
                <c:pt idx="1">
                  <c:v>64.4</c:v>
                </c:pt>
              </c:numCache>
            </c:numRef>
          </c:val>
        </c:ser>
        <c:ser>
          <c:idx val="1"/>
          <c:order val="1"/>
          <c:tx>
            <c:strRef>
              <c:f>Sheet1!$C$1</c:f>
              <c:strCache>
                <c:ptCount val="1"/>
                <c:pt idx="0">
                  <c:v>SOF + RBV x 24 wks</c:v>
                </c:pt>
              </c:strCache>
            </c:strRef>
          </c:tx>
          <c:spPr>
            <a:solidFill>
              <a:srgbClr val="506E74"/>
            </a:solidFill>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Treatment Naïve</c:v>
                </c:pt>
                <c:pt idx="1">
                  <c:v>Treatment Experienced</c:v>
                </c:pt>
              </c:strCache>
            </c:strRef>
          </c:cat>
          <c:val>
            <c:numRef>
              <c:f>Sheet1!$C$2:$C$3</c:f>
              <c:numCache>
                <c:formatCode>0.0</c:formatCode>
                <c:ptCount val="2"/>
                <c:pt idx="0">
                  <c:v>88.3</c:v>
                </c:pt>
                <c:pt idx="1">
                  <c:v>79.5</c:v>
                </c:pt>
              </c:numCache>
            </c:numRef>
          </c:val>
        </c:ser>
        <c:ser>
          <c:idx val="2"/>
          <c:order val="2"/>
          <c:tx>
            <c:strRef>
              <c:f>Sheet1!$D$1</c:f>
              <c:strCache>
                <c:ptCount val="1"/>
                <c:pt idx="0">
                  <c:v>SOF + PEG + RBV x 12 wks</c:v>
                </c:pt>
              </c:strCache>
            </c:strRef>
          </c:tx>
          <c:spPr>
            <a:solidFill>
              <a:srgbClr val="7D5E5D"/>
            </a:solidFill>
            <a:ln>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aseline="0"/>
                </a:pPr>
                <a:endParaRPr lang="en-US"/>
              </a:p>
            </c:txPr>
            <c:dLblPos val="inEnd"/>
            <c:showLegendKey val="0"/>
            <c:showVal val="1"/>
            <c:showCatName val="0"/>
            <c:showSerName val="0"/>
            <c:showPercent val="0"/>
            <c:showBubbleSize val="0"/>
            <c:showLeaderLines val="0"/>
          </c:dLbls>
          <c:cat>
            <c:strRef>
              <c:f>Sheet1!$A$2:$A$3</c:f>
              <c:strCache>
                <c:ptCount val="2"/>
                <c:pt idx="0">
                  <c:v>Treatment Naïve</c:v>
                </c:pt>
                <c:pt idx="1">
                  <c:v>Treatment Experienced</c:v>
                </c:pt>
              </c:strCache>
            </c:strRef>
          </c:cat>
          <c:val>
            <c:numRef>
              <c:f>Sheet1!$D$2:$D$3</c:f>
              <c:numCache>
                <c:formatCode>0.0</c:formatCode>
                <c:ptCount val="2"/>
                <c:pt idx="0">
                  <c:v>94.7</c:v>
                </c:pt>
                <c:pt idx="1">
                  <c:v>90.8</c:v>
                </c:pt>
              </c:numCache>
            </c:numRef>
          </c:val>
        </c:ser>
        <c:dLbls>
          <c:showLegendKey val="0"/>
          <c:showVal val="1"/>
          <c:showCatName val="0"/>
          <c:showSerName val="0"/>
          <c:showPercent val="0"/>
          <c:showBubbleSize val="0"/>
        </c:dLbls>
        <c:gapWidth val="125"/>
        <c:axId val="-2034598312"/>
        <c:axId val="-2034601224"/>
      </c:barChart>
      <c:catAx>
        <c:axId val="-203459831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34601224"/>
        <c:crosses val="autoZero"/>
        <c:auto val="1"/>
        <c:lblAlgn val="ctr"/>
        <c:lblOffset val="1"/>
        <c:tickLblSkip val="1"/>
        <c:tickMarkSkip val="1"/>
        <c:noMultiLvlLbl val="0"/>
      </c:catAx>
      <c:valAx>
        <c:axId val="-203460122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219605775919547"/>
              <c:y val="0.15594827586206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459831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0908171640803083"/>
          <c:y val="0.0261437908496732"/>
          <c:w val="0.907016625386028"/>
          <c:h val="0.0908429828624363"/>
        </c:manualLayout>
      </c:layout>
      <c:overlay val="0"/>
      <c:txPr>
        <a:bodyPr/>
        <a:lstStyle/>
        <a:p>
          <a:pPr rtl="0">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35947712418301"/>
          <c:w val="0.867273920305416"/>
          <c:h val="0.726115485564304"/>
        </c:manualLayout>
      </c:layout>
      <c:barChart>
        <c:barDir val="col"/>
        <c:grouping val="clustered"/>
        <c:varyColors val="0"/>
        <c:ser>
          <c:idx val="0"/>
          <c:order val="0"/>
          <c:tx>
            <c:strRef>
              <c:f>Sheet1!$B$1</c:f>
              <c:strCache>
                <c:ptCount val="1"/>
                <c:pt idx="0">
                  <c:v>Sofosbuvir + RBV x 12 weeks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c:v>
                </c:pt>
                <c:pt idx="1">
                  <c:v>Treatment-Naïve</c:v>
                </c:pt>
                <c:pt idx="2">
                  <c:v>Previously Treated</c:v>
                </c:pt>
              </c:strCache>
            </c:strRef>
          </c:cat>
          <c:val>
            <c:numRef>
              <c:f>Sheet1!$B$2:$B$4</c:f>
              <c:numCache>
                <c:formatCode>0.0</c:formatCode>
                <c:ptCount val="3"/>
                <c:pt idx="0">
                  <c:v>67.7</c:v>
                </c:pt>
                <c:pt idx="1">
                  <c:v>78.6</c:v>
                </c:pt>
                <c:pt idx="2">
                  <c:v>58.8</c:v>
                </c:pt>
              </c:numCache>
            </c:numRef>
          </c:val>
        </c:ser>
        <c:ser>
          <c:idx val="1"/>
          <c:order val="1"/>
          <c:tx>
            <c:strRef>
              <c:f>Sheet1!$C$1</c:f>
              <c:strCache>
                <c:ptCount val="1"/>
                <c:pt idx="0">
                  <c:v>Sofosbuvir + RBV  x 24 weeks</c:v>
                </c:pt>
              </c:strCache>
            </c:strRef>
          </c:tx>
          <c:spPr>
            <a:solidFill>
              <a:srgbClr val="6E4B7D"/>
            </a:solidFill>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c:v>
                </c:pt>
                <c:pt idx="1">
                  <c:v>Treatment-Naïve</c:v>
                </c:pt>
                <c:pt idx="2">
                  <c:v>Previously Treated</c:v>
                </c:pt>
              </c:strCache>
            </c:strRef>
          </c:cat>
          <c:val>
            <c:numRef>
              <c:f>Sheet1!$C$2:$C$4</c:f>
              <c:numCache>
                <c:formatCode>0</c:formatCode>
                <c:ptCount val="3"/>
                <c:pt idx="0">
                  <c:v>93.1</c:v>
                </c:pt>
                <c:pt idx="1">
                  <c:v>100.0</c:v>
                </c:pt>
                <c:pt idx="2">
                  <c:v>86.7</c:v>
                </c:pt>
              </c:numCache>
            </c:numRef>
          </c:val>
        </c:ser>
        <c:dLbls>
          <c:showLegendKey val="0"/>
          <c:showVal val="1"/>
          <c:showCatName val="0"/>
          <c:showSerName val="0"/>
          <c:showPercent val="0"/>
          <c:showBubbleSize val="0"/>
        </c:dLbls>
        <c:gapWidth val="125"/>
        <c:axId val="-2034773272"/>
        <c:axId val="-2034785352"/>
      </c:barChart>
      <c:catAx>
        <c:axId val="-203477327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34785352"/>
        <c:crosses val="autoZero"/>
        <c:auto val="1"/>
        <c:lblAlgn val="ctr"/>
        <c:lblOffset val="1"/>
        <c:tickLblSkip val="1"/>
        <c:tickMarkSkip val="1"/>
        <c:noMultiLvlLbl val="0"/>
      </c:catAx>
      <c:valAx>
        <c:axId val="-203478535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0994989262706"/>
              <c:y val="0.086982758620689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3477327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246720776798115"/>
          <c:y val="0.0261437908496732"/>
          <c:w val="0.73429987796336"/>
          <c:h val="0.0908429828624363"/>
        </c:manualLayout>
      </c:layout>
      <c:overlay val="0"/>
      <c:txPr>
        <a:bodyPr/>
        <a:lstStyle/>
        <a:p>
          <a:pPr rtl="0">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76364829396325"/>
          <c:h val="0.763281555714627"/>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A703B"/>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8A703B"/>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Sheet1!$A$2:$A$6</c:f>
              <c:strCache>
                <c:ptCount val="5"/>
                <c:pt idx="0">
                  <c:v>Genotype 1</c:v>
                </c:pt>
                <c:pt idx="1">
                  <c:v>Genotype 2</c:v>
                </c:pt>
                <c:pt idx="2">
                  <c:v>Genotype 3</c:v>
                </c:pt>
                <c:pt idx="3">
                  <c:v>Genotype 2</c:v>
                </c:pt>
                <c:pt idx="4">
                  <c:v>Genotype 3</c:v>
                </c:pt>
              </c:strCache>
            </c:strRef>
          </c:cat>
          <c:val>
            <c:numRef>
              <c:f>Sheet1!$B$2:$B$6</c:f>
              <c:numCache>
                <c:formatCode>0.0</c:formatCode>
                <c:ptCount val="5"/>
                <c:pt idx="0">
                  <c:v>76.3</c:v>
                </c:pt>
                <c:pt idx="1">
                  <c:v>88.46</c:v>
                </c:pt>
                <c:pt idx="2">
                  <c:v>66.6</c:v>
                </c:pt>
                <c:pt idx="3">
                  <c:v>91.6</c:v>
                </c:pt>
                <c:pt idx="4">
                  <c:v>94.1</c:v>
                </c:pt>
              </c:numCache>
            </c:numRef>
          </c:val>
        </c:ser>
        <c:dLbls>
          <c:showLegendKey val="0"/>
          <c:showVal val="1"/>
          <c:showCatName val="0"/>
          <c:showSerName val="0"/>
          <c:showPercent val="0"/>
          <c:showBubbleSize val="0"/>
        </c:dLbls>
        <c:gapWidth val="85"/>
        <c:axId val="-2129404008"/>
        <c:axId val="-2129423592"/>
      </c:barChart>
      <c:catAx>
        <c:axId val="-212940400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9423592"/>
        <c:crosses val="autoZero"/>
        <c:auto val="1"/>
        <c:lblAlgn val="ctr"/>
        <c:lblOffset val="1"/>
        <c:tickLblSkip val="1"/>
        <c:tickMarkSkip val="1"/>
        <c:noMultiLvlLbl val="0"/>
      </c:catAx>
      <c:valAx>
        <c:axId val="-2129423592"/>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
              <c:y val="0.091513004056311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940400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76364829396325"/>
          <c:h val="0.763281555714627"/>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8C734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8C734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Sheet1!$A$2:$A$7</c:f>
              <c:strCache>
                <c:ptCount val="6"/>
                <c:pt idx="0">
                  <c:v>GT 1</c:v>
                </c:pt>
                <c:pt idx="1">
                  <c:v>GT 2</c:v>
                </c:pt>
                <c:pt idx="2">
                  <c:v>GT 3</c:v>
                </c:pt>
                <c:pt idx="3">
                  <c:v>GT 4</c:v>
                </c:pt>
                <c:pt idx="4">
                  <c:v>GT 2</c:v>
                </c:pt>
                <c:pt idx="5">
                  <c:v>GT 3</c:v>
                </c:pt>
              </c:strCache>
            </c:strRef>
          </c:cat>
          <c:val>
            <c:numRef>
              <c:f>Sheet1!$B$2:$B$7</c:f>
              <c:numCache>
                <c:formatCode>0.0</c:formatCode>
                <c:ptCount val="6"/>
                <c:pt idx="0">
                  <c:v>84.8</c:v>
                </c:pt>
                <c:pt idx="1">
                  <c:v>89.47</c:v>
                </c:pt>
                <c:pt idx="2">
                  <c:v>91.2</c:v>
                </c:pt>
                <c:pt idx="3">
                  <c:v>83.8</c:v>
                </c:pt>
                <c:pt idx="4">
                  <c:v>83.3</c:v>
                </c:pt>
                <c:pt idx="5">
                  <c:v>85.7</c:v>
                </c:pt>
              </c:numCache>
            </c:numRef>
          </c:val>
        </c:ser>
        <c:dLbls>
          <c:showLegendKey val="0"/>
          <c:showVal val="1"/>
          <c:showCatName val="0"/>
          <c:showSerName val="0"/>
          <c:showPercent val="0"/>
          <c:showBubbleSize val="0"/>
        </c:dLbls>
        <c:gapWidth val="60"/>
        <c:axId val="-2021230392"/>
        <c:axId val="-2021210536"/>
      </c:barChart>
      <c:catAx>
        <c:axId val="-20212303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21210536"/>
        <c:crosses val="autoZero"/>
        <c:auto val="1"/>
        <c:lblAlgn val="ctr"/>
        <c:lblOffset val="1"/>
        <c:tickLblSkip val="1"/>
        <c:tickMarkSkip val="1"/>
        <c:noMultiLvlLbl val="0"/>
      </c:catAx>
      <c:valAx>
        <c:axId val="-2021210536"/>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
              <c:y val="0.091513004056311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2123039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0697549797156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spPr>
              <a:solidFill>
                <a:schemeClr val="accent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GT 1</c:v>
                </c:pt>
                <c:pt idx="1">
                  <c:v>GT 2</c:v>
                </c:pt>
                <c:pt idx="2">
                  <c:v>GT 3</c:v>
                </c:pt>
                <c:pt idx="3">
                  <c:v>GT 4</c:v>
                </c:pt>
              </c:strCache>
            </c:strRef>
          </c:cat>
          <c:val>
            <c:numRef>
              <c:f>Sheet1!$B$2:$B$5</c:f>
              <c:numCache>
                <c:formatCode>0</c:formatCode>
                <c:ptCount val="4"/>
                <c:pt idx="0">
                  <c:v>85.0</c:v>
                </c:pt>
                <c:pt idx="1">
                  <c:v>88.0</c:v>
                </c:pt>
                <c:pt idx="2">
                  <c:v>89.0</c:v>
                </c:pt>
                <c:pt idx="3">
                  <c:v>84.0</c:v>
                </c:pt>
              </c:numCache>
            </c:numRef>
          </c:val>
        </c:ser>
        <c:dLbls>
          <c:showLegendKey val="0"/>
          <c:showVal val="1"/>
          <c:showCatName val="0"/>
          <c:showSerName val="0"/>
          <c:showPercent val="0"/>
          <c:showBubbleSize val="0"/>
        </c:dLbls>
        <c:gapWidth val="85"/>
        <c:axId val="-2054501560"/>
        <c:axId val="-2117943624"/>
      </c:barChart>
      <c:catAx>
        <c:axId val="-205450156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17943624"/>
        <c:crosses val="autoZero"/>
        <c:auto val="1"/>
        <c:lblAlgn val="ctr"/>
        <c:lblOffset val="1"/>
        <c:tickLblSkip val="1"/>
        <c:tickMarkSkip val="1"/>
        <c:noMultiLvlLbl val="0"/>
      </c:catAx>
      <c:valAx>
        <c:axId val="-211794362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450156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76364829396325"/>
          <c:h val="0.763281555714627"/>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F495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50651A"/>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Pt>
            <c:idx val="3"/>
            <c:invertIfNegative val="0"/>
            <c:bubble3D val="0"/>
            <c:spPr>
              <a:solidFill>
                <a:srgbClr val="6E4B7D">
                  <a:lumMod val="75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8C734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Sheet1!$A$2:$A$7</c:f>
              <c:strCache>
                <c:ptCount val="6"/>
                <c:pt idx="0">
                  <c:v>All</c:v>
                </c:pt>
                <c:pt idx="1">
                  <c:v>GT 1a</c:v>
                </c:pt>
                <c:pt idx="2">
                  <c:v>GT 1b</c:v>
                </c:pt>
                <c:pt idx="3">
                  <c:v>GT 2b</c:v>
                </c:pt>
                <c:pt idx="4">
                  <c:v>GT 3a</c:v>
                </c:pt>
                <c:pt idx="5">
                  <c:v>GT 4</c:v>
                </c:pt>
              </c:strCache>
            </c:strRef>
          </c:cat>
          <c:val>
            <c:numRef>
              <c:f>Sheet1!$B$2:$B$7</c:f>
              <c:numCache>
                <c:formatCode>0.0</c:formatCode>
                <c:ptCount val="6"/>
                <c:pt idx="0">
                  <c:v>91.3</c:v>
                </c:pt>
                <c:pt idx="1">
                  <c:v>86.6</c:v>
                </c:pt>
                <c:pt idx="2">
                  <c:v>100.0</c:v>
                </c:pt>
                <c:pt idx="3">
                  <c:v>100.0</c:v>
                </c:pt>
                <c:pt idx="4">
                  <c:v>100.0</c:v>
                </c:pt>
                <c:pt idx="5">
                  <c:v>100.0</c:v>
                </c:pt>
              </c:numCache>
            </c:numRef>
          </c:val>
        </c:ser>
        <c:dLbls>
          <c:showLegendKey val="0"/>
          <c:showVal val="1"/>
          <c:showCatName val="0"/>
          <c:showSerName val="0"/>
          <c:showPercent val="0"/>
          <c:showBubbleSize val="0"/>
        </c:dLbls>
        <c:gapWidth val="60"/>
        <c:axId val="-2121696920"/>
        <c:axId val="-2122022696"/>
      </c:barChart>
      <c:catAx>
        <c:axId val="-2121696920"/>
        <c:scaling>
          <c:orientation val="minMax"/>
        </c:scaling>
        <c:delete val="0"/>
        <c:axPos val="b"/>
        <c:title>
          <c:tx>
            <c:rich>
              <a:bodyPr/>
              <a:lstStyle/>
              <a:p>
                <a:pPr>
                  <a:defRPr/>
                </a:pPr>
                <a:r>
                  <a:rPr lang="en-US" dirty="0" smtClean="0"/>
                  <a:t>Genotype</a:t>
                </a:r>
                <a:endParaRPr lang="en-US" dirty="0"/>
              </a:p>
            </c:rich>
          </c:tx>
          <c:layout>
            <c:manualLayout>
              <c:xMode val="edge"/>
              <c:yMode val="edge"/>
              <c:x val="0.479465000127411"/>
              <c:y val="0.892284657599618"/>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2022696"/>
        <c:crosses val="autoZero"/>
        <c:auto val="1"/>
        <c:lblAlgn val="ctr"/>
        <c:lblOffset val="1"/>
        <c:tickLblSkip val="1"/>
        <c:tickMarkSkip val="1"/>
        <c:noMultiLvlLbl val="0"/>
      </c:catAx>
      <c:valAx>
        <c:axId val="-2122022696"/>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
              <c:y val="0.091513004056311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169692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60183599622863"/>
          <c:h val="0.763281555714627"/>
        </c:manualLayout>
      </c:layout>
      <c:barChart>
        <c:barDir val="col"/>
        <c:grouping val="clustered"/>
        <c:varyColors val="0"/>
        <c:ser>
          <c:idx val="0"/>
          <c:order val="0"/>
          <c:tx>
            <c:strRef>
              <c:f>Sheet1!$B$1</c:f>
              <c:strCache>
                <c:ptCount val="1"/>
                <c:pt idx="0">
                  <c:v>Sofosbuvir + RBV</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F495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2A547F"/>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657F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8C734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All</c:v>
                </c:pt>
                <c:pt idx="1">
                  <c:v>Protease Inhibitor</c:v>
                </c:pt>
                <c:pt idx="2">
                  <c:v>NNRTI</c:v>
                </c:pt>
                <c:pt idx="3">
                  <c:v>Raltegravir</c:v>
                </c:pt>
              </c:strCache>
            </c:strRef>
          </c:cat>
          <c:val>
            <c:numRef>
              <c:f>Sheet1!$B$2:$B$5</c:f>
              <c:numCache>
                <c:formatCode>0.0</c:formatCode>
                <c:ptCount val="4"/>
                <c:pt idx="0">
                  <c:v>91.3</c:v>
                </c:pt>
                <c:pt idx="1">
                  <c:v>88.9</c:v>
                </c:pt>
                <c:pt idx="2">
                  <c:v>87.5</c:v>
                </c:pt>
                <c:pt idx="3">
                  <c:v>100.0</c:v>
                </c:pt>
              </c:numCache>
            </c:numRef>
          </c:val>
        </c:ser>
        <c:dLbls>
          <c:showLegendKey val="0"/>
          <c:showVal val="1"/>
          <c:showCatName val="0"/>
          <c:showSerName val="0"/>
          <c:showPercent val="0"/>
          <c:showBubbleSize val="0"/>
        </c:dLbls>
        <c:gapWidth val="100"/>
        <c:axId val="-2121295560"/>
        <c:axId val="-2121313304"/>
      </c:barChart>
      <c:catAx>
        <c:axId val="-2121295560"/>
        <c:scaling>
          <c:orientation val="minMax"/>
        </c:scaling>
        <c:delete val="0"/>
        <c:axPos val="b"/>
        <c:title>
          <c:tx>
            <c:rich>
              <a:bodyPr/>
              <a:lstStyle/>
              <a:p>
                <a:pPr>
                  <a:defRPr/>
                </a:pPr>
                <a:r>
                  <a:rPr lang="en-US" dirty="0" smtClean="0"/>
                  <a:t>Antiretroviral</a:t>
                </a:r>
                <a:r>
                  <a:rPr lang="en-US" baseline="0" dirty="0" smtClean="0"/>
                  <a:t> Regimen</a:t>
                </a:r>
                <a:endParaRPr lang="en-US" dirty="0"/>
              </a:p>
            </c:rich>
          </c:tx>
          <c:layout>
            <c:manualLayout>
              <c:xMode val="edge"/>
              <c:yMode val="edge"/>
              <c:x val="0.422830695920291"/>
              <c:y val="0.907436172751133"/>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21313304"/>
        <c:crosses val="autoZero"/>
        <c:auto val="1"/>
        <c:lblAlgn val="ctr"/>
        <c:lblOffset val="1"/>
        <c:tickLblSkip val="1"/>
        <c:tickMarkSkip val="1"/>
        <c:noMultiLvlLbl val="0"/>
      </c:catAx>
      <c:valAx>
        <c:axId val="-2121313304"/>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
              <c:y val="0.091513004056311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129556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772253164995332"/>
        </c:manualLayout>
      </c:layout>
      <c:barChart>
        <c:barDir val="col"/>
        <c:grouping val="clustered"/>
        <c:varyColors val="0"/>
        <c:ser>
          <c:idx val="0"/>
          <c:order val="0"/>
          <c:tx>
            <c:strRef>
              <c:f>Sheet1!$B$1</c:f>
              <c:strCache>
                <c:ptCount val="1"/>
              </c:strCache>
            </c:strRef>
          </c:tx>
          <c:spPr>
            <a:solidFill>
              <a:srgbClr val="416F8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 30</c:v>
                </c:pt>
                <c:pt idx="1">
                  <c:v>31-45</c:v>
                </c:pt>
                <c:pt idx="2">
                  <c:v>46-60</c:v>
                </c:pt>
                <c:pt idx="3">
                  <c:v>&gt; 60</c:v>
                </c:pt>
              </c:strCache>
            </c:strRef>
          </c:cat>
          <c:val>
            <c:numRef>
              <c:f>Sheet1!$B$2:$B$5</c:f>
              <c:numCache>
                <c:formatCode>0.0</c:formatCode>
                <c:ptCount val="4"/>
                <c:pt idx="0">
                  <c:v>88.2</c:v>
                </c:pt>
                <c:pt idx="1">
                  <c:v>81.3</c:v>
                </c:pt>
                <c:pt idx="2">
                  <c:v>89.3</c:v>
                </c:pt>
                <c:pt idx="3">
                  <c:v>81.0</c:v>
                </c:pt>
              </c:numCache>
            </c:numRef>
          </c:val>
        </c:ser>
        <c:dLbls>
          <c:showLegendKey val="0"/>
          <c:showVal val="1"/>
          <c:showCatName val="0"/>
          <c:showSerName val="0"/>
          <c:showPercent val="0"/>
          <c:showBubbleSize val="0"/>
        </c:dLbls>
        <c:gapWidth val="85"/>
        <c:axId val="-2042759864"/>
        <c:axId val="-2042729928"/>
      </c:barChart>
      <c:catAx>
        <c:axId val="-2042759864"/>
        <c:scaling>
          <c:orientation val="minMax"/>
        </c:scaling>
        <c:delete val="0"/>
        <c:axPos val="b"/>
        <c:title>
          <c:tx>
            <c:rich>
              <a:bodyPr/>
              <a:lstStyle/>
              <a:p>
                <a:pPr>
                  <a:defRPr/>
                </a:pPr>
                <a:r>
                  <a:rPr lang="en-US" dirty="0" smtClean="0"/>
                  <a:t>Estimated</a:t>
                </a:r>
                <a:r>
                  <a:rPr lang="en-US" baseline="0" dirty="0" smtClean="0"/>
                  <a:t> Glomerular Filtration Rate (</a:t>
                </a:r>
                <a:r>
                  <a:rPr lang="en-US" baseline="0" dirty="0" err="1" smtClean="0"/>
                  <a:t>eGFR</a:t>
                </a:r>
                <a:r>
                  <a:rPr lang="en-US" baseline="0" dirty="0" smtClean="0"/>
                  <a:t>)</a:t>
                </a:r>
                <a:endParaRPr lang="en-US" dirty="0"/>
              </a:p>
            </c:rich>
          </c:tx>
          <c:layout>
            <c:manualLayout>
              <c:xMode val="edge"/>
              <c:yMode val="edge"/>
              <c:x val="0.254603674540682"/>
              <c:y val="0.902550086509644"/>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42729928"/>
        <c:crosses val="autoZero"/>
        <c:auto val="1"/>
        <c:lblAlgn val="ctr"/>
        <c:lblOffset val="1"/>
        <c:tickLblSkip val="1"/>
        <c:tickMarkSkip val="1"/>
        <c:noMultiLvlLbl val="0"/>
      </c:catAx>
      <c:valAx>
        <c:axId val="-204272992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0994989262706"/>
              <c:y val="0.086863019485061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275986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828838873017"/>
          <c:y val="0.0856484213413848"/>
          <c:w val="0.893822613987411"/>
          <c:h val="0.697021443546818"/>
        </c:manualLayout>
      </c:layout>
      <c:barChart>
        <c:barDir val="col"/>
        <c:grouping val="clustered"/>
        <c:varyColors val="0"/>
        <c:ser>
          <c:idx val="0"/>
          <c:order val="0"/>
          <c:tx>
            <c:strRef>
              <c:f>Sheet1!$B$1</c:f>
              <c:strCache>
                <c:ptCount val="1"/>
                <c:pt idx="0">
                  <c:v>SOF/PEG/RBV</c:v>
                </c:pt>
              </c:strCache>
            </c:strRef>
          </c:tx>
          <c:spPr>
            <a:solidFill>
              <a:srgbClr val="89747A"/>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solidFill>
                <a:schemeClr val="bg1">
                  <a:alpha val="50000"/>
                </a:schemeClr>
              </a:solidFill>
            </c:spPr>
            <c:txPr>
              <a:bodyPr/>
              <a:lstStyle/>
              <a:p>
                <a:pPr>
                  <a:defRPr sz="1000"/>
                </a:pPr>
                <a:endParaRPr lang="en-US"/>
              </a:p>
            </c:txPr>
            <c:dLblPos val="inEnd"/>
            <c:showLegendKey val="0"/>
            <c:showVal val="1"/>
            <c:showCatName val="0"/>
            <c:showSerName val="0"/>
            <c:showPercent val="0"/>
            <c:showBubbleSize val="0"/>
            <c:showLeaderLines val="0"/>
          </c:dLbls>
          <c:cat>
            <c:strRef>
              <c:f>Sheet1!$A$2:$A$5</c:f>
              <c:strCache>
                <c:ptCount val="4"/>
                <c:pt idx="0">
                  <c:v>≤30 </c:v>
                </c:pt>
                <c:pt idx="1">
                  <c:v>30-45</c:v>
                </c:pt>
                <c:pt idx="2">
                  <c:v>46-60</c:v>
                </c:pt>
                <c:pt idx="3">
                  <c:v>&gt;60</c:v>
                </c:pt>
              </c:strCache>
            </c:strRef>
          </c:cat>
          <c:val>
            <c:numRef>
              <c:f>Sheet1!$B$2:$B$5</c:f>
              <c:numCache>
                <c:formatCode>0.0</c:formatCode>
                <c:ptCount val="4"/>
                <c:pt idx="0">
                  <c:v>100.0</c:v>
                </c:pt>
                <c:pt idx="1">
                  <c:v>33.3</c:v>
                </c:pt>
                <c:pt idx="2">
                  <c:v>92.8</c:v>
                </c:pt>
                <c:pt idx="3">
                  <c:v>81.0</c:v>
                </c:pt>
              </c:numCache>
            </c:numRef>
          </c:val>
        </c:ser>
        <c:ser>
          <c:idx val="1"/>
          <c:order val="1"/>
          <c:tx>
            <c:strRef>
              <c:f>Sheet1!$C$1</c:f>
              <c:strCache>
                <c:ptCount val="1"/>
                <c:pt idx="0">
                  <c:v>SOF/RBV</c:v>
                </c:pt>
              </c:strCache>
            </c:strRef>
          </c:tx>
          <c:spPr>
            <a:solidFill>
              <a:srgbClr val="2A5988"/>
            </a:solidFill>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000"/>
                </a:pPr>
                <a:endParaRPr lang="en-US"/>
              </a:p>
            </c:txPr>
            <c:dLblPos val="inEnd"/>
            <c:showLegendKey val="0"/>
            <c:showVal val="1"/>
            <c:showCatName val="0"/>
            <c:showSerName val="0"/>
            <c:showPercent val="0"/>
            <c:showBubbleSize val="0"/>
            <c:showLeaderLines val="0"/>
          </c:dLbls>
          <c:cat>
            <c:strRef>
              <c:f>Sheet1!$A$2:$A$5</c:f>
              <c:strCache>
                <c:ptCount val="4"/>
                <c:pt idx="0">
                  <c:v>≤30 </c:v>
                </c:pt>
                <c:pt idx="1">
                  <c:v>30-45</c:v>
                </c:pt>
                <c:pt idx="2">
                  <c:v>46-60</c:v>
                </c:pt>
                <c:pt idx="3">
                  <c:v>&gt;60</c:v>
                </c:pt>
              </c:strCache>
            </c:strRef>
          </c:cat>
          <c:val>
            <c:numRef>
              <c:f>Sheet1!$C$2:$C$5</c:f>
              <c:numCache>
                <c:formatCode>0.0</c:formatCode>
                <c:ptCount val="4"/>
                <c:pt idx="0">
                  <c:v>100.0</c:v>
                </c:pt>
                <c:pt idx="1">
                  <c:v>80.0</c:v>
                </c:pt>
                <c:pt idx="2">
                  <c:v>84.4</c:v>
                </c:pt>
                <c:pt idx="3">
                  <c:v>73.0</c:v>
                </c:pt>
              </c:numCache>
            </c:numRef>
          </c:val>
        </c:ser>
        <c:ser>
          <c:idx val="2"/>
          <c:order val="2"/>
          <c:tx>
            <c:strRef>
              <c:f>Sheet1!$D$1</c:f>
              <c:strCache>
                <c:ptCount val="1"/>
                <c:pt idx="0">
                  <c:v>SOF/SMV</c:v>
                </c:pt>
              </c:strCache>
            </c:strRef>
          </c:tx>
          <c:spPr>
            <a:solidFill>
              <a:srgbClr val="5E8088"/>
            </a:solidFill>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000"/>
                </a:pPr>
                <a:endParaRPr lang="en-US"/>
              </a:p>
            </c:txPr>
            <c:dLblPos val="inEnd"/>
            <c:showLegendKey val="0"/>
            <c:showVal val="1"/>
            <c:showCatName val="0"/>
            <c:showSerName val="0"/>
            <c:showPercent val="0"/>
            <c:showBubbleSize val="0"/>
            <c:showLeaderLines val="0"/>
          </c:dLbls>
          <c:cat>
            <c:strRef>
              <c:f>Sheet1!$A$2:$A$5</c:f>
              <c:strCache>
                <c:ptCount val="4"/>
                <c:pt idx="0">
                  <c:v>≤30 </c:v>
                </c:pt>
                <c:pt idx="1">
                  <c:v>30-45</c:v>
                </c:pt>
                <c:pt idx="2">
                  <c:v>46-60</c:v>
                </c:pt>
                <c:pt idx="3">
                  <c:v>&gt;60</c:v>
                </c:pt>
              </c:strCache>
            </c:strRef>
          </c:cat>
          <c:val>
            <c:numRef>
              <c:f>Sheet1!$D$2:$D$5</c:f>
              <c:numCache>
                <c:formatCode>0.0</c:formatCode>
                <c:ptCount val="4"/>
                <c:pt idx="0">
                  <c:v>80.0</c:v>
                </c:pt>
                <c:pt idx="1">
                  <c:v>80.0</c:v>
                </c:pt>
                <c:pt idx="2">
                  <c:v>91.1</c:v>
                </c:pt>
                <c:pt idx="3">
                  <c:v>87.0</c:v>
                </c:pt>
              </c:numCache>
            </c:numRef>
          </c:val>
        </c:ser>
        <c:ser>
          <c:idx val="3"/>
          <c:order val="3"/>
          <c:tx>
            <c:strRef>
              <c:f>Sheet1!$E$1</c:f>
              <c:strCache>
                <c:ptCount val="1"/>
                <c:pt idx="0">
                  <c:v>SOF/SMV/RBV</c:v>
                </c:pt>
              </c:strCache>
            </c:strRef>
          </c:tx>
          <c:spPr>
            <a:solidFill>
              <a:srgbClr val="86775B"/>
            </a:solidFill>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000" baseline="0"/>
                </a:pPr>
                <a:endParaRPr lang="en-US"/>
              </a:p>
            </c:txPr>
            <c:dLblPos val="inEnd"/>
            <c:showLegendKey val="0"/>
            <c:showVal val="1"/>
            <c:showCatName val="0"/>
            <c:showSerName val="0"/>
            <c:showPercent val="0"/>
            <c:showBubbleSize val="0"/>
            <c:showLeaderLines val="0"/>
          </c:dLbls>
          <c:cat>
            <c:strRef>
              <c:f>Sheet1!$A$2:$A$5</c:f>
              <c:strCache>
                <c:ptCount val="4"/>
                <c:pt idx="0">
                  <c:v>≤30 </c:v>
                </c:pt>
                <c:pt idx="1">
                  <c:v>30-45</c:v>
                </c:pt>
                <c:pt idx="2">
                  <c:v>46-60</c:v>
                </c:pt>
                <c:pt idx="3">
                  <c:v>&gt;60</c:v>
                </c:pt>
              </c:strCache>
            </c:strRef>
          </c:cat>
          <c:val>
            <c:numRef>
              <c:f>Sheet1!$E$2:$E$5</c:f>
              <c:numCache>
                <c:formatCode>0.0</c:formatCode>
                <c:ptCount val="4"/>
                <c:pt idx="0">
                  <c:v>100.0</c:v>
                </c:pt>
                <c:pt idx="1">
                  <c:v>100.0</c:v>
                </c:pt>
                <c:pt idx="2">
                  <c:v>92.3</c:v>
                </c:pt>
                <c:pt idx="3">
                  <c:v>78.9</c:v>
                </c:pt>
              </c:numCache>
            </c:numRef>
          </c:val>
        </c:ser>
        <c:dLbls>
          <c:showLegendKey val="0"/>
          <c:showVal val="1"/>
          <c:showCatName val="0"/>
          <c:showSerName val="0"/>
          <c:showPercent val="0"/>
          <c:showBubbleSize val="0"/>
        </c:dLbls>
        <c:gapWidth val="65"/>
        <c:axId val="-2118456392"/>
        <c:axId val="-2118450168"/>
      </c:barChart>
      <c:catAx>
        <c:axId val="-2118456392"/>
        <c:scaling>
          <c:orientation val="minMax"/>
        </c:scaling>
        <c:delete val="0"/>
        <c:axPos val="b"/>
        <c:title>
          <c:tx>
            <c:rich>
              <a:bodyPr/>
              <a:lstStyle/>
              <a:p>
                <a:pPr>
                  <a:defRPr/>
                </a:pPr>
                <a:r>
                  <a:rPr lang="en-US" dirty="0" smtClean="0"/>
                  <a:t>Estimated</a:t>
                </a:r>
                <a:r>
                  <a:rPr lang="en-US" baseline="0" dirty="0" smtClean="0"/>
                  <a:t> GFR mL/min/1.73 m</a:t>
                </a:r>
                <a:r>
                  <a:rPr lang="en-US" baseline="30000" dirty="0" smtClean="0"/>
                  <a:t>2</a:t>
                </a:r>
                <a:endParaRPr lang="en-US" baseline="30000" dirty="0"/>
              </a:p>
            </c:rich>
          </c:tx>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18450168"/>
        <c:crosses val="autoZero"/>
        <c:auto val="1"/>
        <c:lblAlgn val="ctr"/>
        <c:lblOffset val="1"/>
        <c:tickLblSkip val="1"/>
        <c:tickMarkSkip val="1"/>
        <c:noMultiLvlLbl val="0"/>
      </c:catAx>
      <c:valAx>
        <c:axId val="-2118450168"/>
        <c:scaling>
          <c:orientation val="minMax"/>
          <c:max val="100.0"/>
          <c:min val="0.0"/>
        </c:scaling>
        <c:delete val="0"/>
        <c:axPos val="l"/>
        <c:title>
          <c:tx>
            <c:rich>
              <a:bodyPr/>
              <a:lstStyle/>
              <a:p>
                <a:pPr>
                  <a:defRPr sz="1400">
                    <a:latin typeface="Arial"/>
                    <a:cs typeface="Arial"/>
                  </a:defRPr>
                </a:pPr>
                <a:r>
                  <a:rPr lang="en-US" sz="1400" dirty="0">
                    <a:latin typeface="Arial"/>
                    <a:cs typeface="Arial"/>
                  </a:rPr>
                  <a:t>Patients with </a:t>
                </a:r>
                <a:r>
                  <a:rPr lang="en-US" sz="1400" dirty="0" smtClean="0">
                    <a:latin typeface="Arial"/>
                    <a:cs typeface="Arial"/>
                  </a:rPr>
                  <a:t>SVR 12 </a:t>
                </a:r>
                <a:r>
                  <a:rPr lang="en-US" sz="1400" dirty="0">
                    <a:latin typeface="Arial"/>
                    <a:cs typeface="Arial"/>
                  </a:rPr>
                  <a:t>(%)</a:t>
                </a:r>
              </a:p>
            </c:rich>
          </c:tx>
          <c:layout>
            <c:manualLayout>
              <c:xMode val="edge"/>
              <c:yMode val="edge"/>
              <c:x val="0.00093535874387383"/>
              <c:y val="0.147627102193476"/>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11845639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31240912363831"/>
          <c:y val="0.0"/>
          <c:w val="0.652534898845609"/>
          <c:h val="0.080726462290954"/>
        </c:manualLayout>
      </c:layout>
      <c:overlay val="0"/>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364019657117"/>
          <c:y val="0.0277778663809897"/>
          <c:w val="0.842501396102083"/>
          <c:h val="0.78961433148345"/>
        </c:manualLayout>
      </c:layout>
      <c:barChart>
        <c:barDir val="col"/>
        <c:grouping val="clustered"/>
        <c:varyColors val="0"/>
        <c:ser>
          <c:idx val="0"/>
          <c:order val="0"/>
          <c:tx>
            <c:strRef>
              <c:f>Sheet1!$B$1</c:f>
              <c:strCache>
                <c:ptCount val="1"/>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5C522F"/>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ysClr val="window" lastClr="FFFFFF">
                  <a:alpha val="50000"/>
                </a:sys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Sheet1!$A$2:$A$3</c:f>
              <c:strCache>
                <c:ptCount val="2"/>
                <c:pt idx="0">
                  <c:v>No Cirrhosis </c:v>
                </c:pt>
                <c:pt idx="1">
                  <c:v>Cirrhosis</c:v>
                </c:pt>
              </c:strCache>
            </c:strRef>
          </c:cat>
          <c:val>
            <c:numRef>
              <c:f>Sheet1!$B$2:$B$3</c:f>
              <c:numCache>
                <c:formatCode>0</c:formatCode>
                <c:ptCount val="2"/>
                <c:pt idx="0">
                  <c:v>92.3</c:v>
                </c:pt>
                <c:pt idx="1">
                  <c:v>80.0</c:v>
                </c:pt>
              </c:numCache>
            </c:numRef>
          </c:val>
        </c:ser>
        <c:dLbls>
          <c:showLegendKey val="0"/>
          <c:showVal val="1"/>
          <c:showCatName val="0"/>
          <c:showSerName val="0"/>
          <c:showPercent val="0"/>
          <c:showBubbleSize val="0"/>
        </c:dLbls>
        <c:gapWidth val="150"/>
        <c:axId val="-2059554344"/>
        <c:axId val="-2059496072"/>
      </c:barChart>
      <c:catAx>
        <c:axId val="-20595543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59496072"/>
        <c:crosses val="autoZero"/>
        <c:auto val="1"/>
        <c:lblAlgn val="ctr"/>
        <c:lblOffset val="10"/>
        <c:tickLblSkip val="1"/>
        <c:tickMarkSkip val="1"/>
        <c:noMultiLvlLbl val="0"/>
      </c:catAx>
      <c:valAx>
        <c:axId val="-205949607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568325235941252"/>
              <c:y val="0.11290476921723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955434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64044462908"/>
          <c:y val="0.0352399939410129"/>
          <c:w val="0.873047436720536"/>
          <c:h val="0.88103143355322"/>
        </c:manualLayout>
      </c:layout>
      <c:barChart>
        <c:barDir val="col"/>
        <c:grouping val="clustered"/>
        <c:varyColors val="0"/>
        <c:ser>
          <c:idx val="0"/>
          <c:order val="0"/>
          <c:tx>
            <c:strRef>
              <c:f>Sheet1!$A$2</c:f>
              <c:strCache>
                <c:ptCount val="1"/>
              </c:strCache>
            </c:strRef>
          </c:tx>
          <c:spPr>
            <a:solidFill>
              <a:srgbClr val="806939"/>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6E4B7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dPt>
          <c:dPt>
            <c:idx val="2"/>
            <c:invertIfNegative val="0"/>
            <c:bubble3D val="0"/>
          </c:dPt>
          <c:dPt>
            <c:idx val="3"/>
            <c:invertIfNegative val="0"/>
            <c:bubble3D val="0"/>
          </c:dPt>
          <c:dLbls>
            <c:numFmt formatCode="0" sourceLinked="0"/>
            <c:spPr>
              <a:solidFill>
                <a:sysClr val="window" lastClr="FFFFFF">
                  <a:alpha val="50000"/>
                </a:sys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Sheet1!$B$1:$C$1</c:f>
              <c:strCache>
                <c:ptCount val="2"/>
                <c:pt idx="0">
                  <c:v>At Transplant</c:v>
                </c:pt>
                <c:pt idx="1">
                  <c:v>12 weeks Post-Transplant</c:v>
                </c:pt>
              </c:strCache>
            </c:strRef>
          </c:cat>
          <c:val>
            <c:numRef>
              <c:f>Sheet1!$B$2:$C$2</c:f>
              <c:numCache>
                <c:formatCode>0.0</c:formatCode>
                <c:ptCount val="2"/>
                <c:pt idx="0">
                  <c:v>93.47</c:v>
                </c:pt>
                <c:pt idx="1">
                  <c:v>69.8</c:v>
                </c:pt>
              </c:numCache>
            </c:numRef>
          </c:val>
        </c:ser>
        <c:dLbls>
          <c:showLegendKey val="0"/>
          <c:showVal val="1"/>
          <c:showCatName val="0"/>
          <c:showSerName val="0"/>
          <c:showPercent val="0"/>
          <c:showBubbleSize val="0"/>
        </c:dLbls>
        <c:gapWidth val="150"/>
        <c:axId val="-2121683464"/>
        <c:axId val="-2121693352"/>
      </c:barChart>
      <c:catAx>
        <c:axId val="-2121683464"/>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sz="1600" b="1"/>
            </a:pPr>
            <a:endParaRPr lang="en-US"/>
          </a:p>
        </c:txPr>
        <c:crossAx val="-2121693352"/>
        <c:crosses val="autoZero"/>
        <c:auto val="1"/>
        <c:lblAlgn val="ctr"/>
        <c:lblOffset val="10"/>
        <c:tickLblSkip val="1"/>
        <c:tickMarkSkip val="1"/>
        <c:noMultiLvlLbl val="0"/>
      </c:catAx>
      <c:valAx>
        <c:axId val="-2121693352"/>
        <c:scaling>
          <c:orientation val="minMax"/>
          <c:max val="100.0"/>
          <c:min val="0.0"/>
        </c:scaling>
        <c:delete val="0"/>
        <c:axPos val="l"/>
        <c:title>
          <c:tx>
            <c:rich>
              <a:bodyPr/>
              <a:lstStyle/>
              <a:p>
                <a:pPr>
                  <a:defRPr sz="1600" b="1"/>
                </a:pPr>
                <a:r>
                  <a:rPr lang="en-US" sz="1600" b="1" baseline="0" dirty="0" smtClean="0"/>
                  <a:t>Undetectable HCV NRA Level (%)</a:t>
                </a:r>
                <a:endParaRPr lang="en-US" sz="1600" b="1" dirty="0"/>
              </a:p>
            </c:rich>
          </c:tx>
          <c:layout>
            <c:manualLayout>
              <c:xMode val="edge"/>
              <c:yMode val="edge"/>
              <c:x val="0.00769689521574015"/>
              <c:y val="0.080981335666375"/>
            </c:manualLayout>
          </c:layout>
          <c:overlay val="0"/>
          <c:spPr>
            <a:noFill/>
            <a:ln w="25813">
              <a:noFill/>
            </a:ln>
          </c:spPr>
        </c:title>
        <c:numFmt formatCode="0" sourceLinked="0"/>
        <c:majorTickMark val="out"/>
        <c:minorTickMark val="none"/>
        <c:tickLblPos val="nextTo"/>
        <c:spPr>
          <a:ln w="19050">
            <a:solidFill>
              <a:srgbClr val="000000"/>
            </a:solidFill>
            <a:prstDash val="solid"/>
          </a:ln>
        </c:spPr>
        <c:txPr>
          <a:bodyPr rot="0" vert="horz"/>
          <a:lstStyle/>
          <a:p>
            <a:pPr>
              <a:defRPr/>
            </a:pPr>
            <a:endParaRPr lang="en-US"/>
          </a:p>
        </c:txPr>
        <c:crossAx val="-212168346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02886789511"/>
          <c:y val="0.0383265286283659"/>
          <c:w val="0.872227957063185"/>
          <c:h val="0.832560756294352"/>
        </c:manualLayout>
      </c:layout>
      <c:barChart>
        <c:barDir val="col"/>
        <c:grouping val="clustered"/>
        <c:varyColors val="0"/>
        <c:ser>
          <c:idx val="0"/>
          <c:order val="0"/>
          <c:tx>
            <c:strRef>
              <c:f>Sheet1!$A$2</c:f>
              <c:strCache>
                <c:ptCount val="1"/>
              </c:strCache>
            </c:strRef>
          </c:tx>
          <c:spPr>
            <a:solidFill>
              <a:srgbClr val="806939"/>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6E4B7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dPt>
          <c:dPt>
            <c:idx val="2"/>
            <c:invertIfNegative val="0"/>
            <c:bubble3D val="0"/>
            <c:spPr>
              <a:solidFill>
                <a:srgbClr val="6E4B7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dPt>
          <c:dPt>
            <c:idx val="3"/>
            <c:invertIfNegative val="0"/>
            <c:bubble3D val="0"/>
            <c:spPr>
              <a:solidFill>
                <a:srgbClr val="6E4B7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Sheet1!$B$1:$E$1</c:f>
              <c:strCache>
                <c:ptCount val="4"/>
                <c:pt idx="0">
                  <c:v>At Transplant</c:v>
                </c:pt>
                <c:pt idx="1">
                  <c:v> Post-Transplant Week 4</c:v>
                </c:pt>
                <c:pt idx="2">
                  <c:v> Post-Transplant Week 8</c:v>
                </c:pt>
                <c:pt idx="3">
                  <c:v> Post-Transplant Week 12</c:v>
                </c:pt>
              </c:strCache>
            </c:strRef>
          </c:cat>
          <c:val>
            <c:numRef>
              <c:f>Sheet1!$B$2:$E$2</c:f>
              <c:numCache>
                <c:formatCode>0</c:formatCode>
                <c:ptCount val="4"/>
                <c:pt idx="0">
                  <c:v>93.47</c:v>
                </c:pt>
                <c:pt idx="1">
                  <c:v>72.0</c:v>
                </c:pt>
                <c:pt idx="2">
                  <c:v>72.0</c:v>
                </c:pt>
                <c:pt idx="3">
                  <c:v>70.0</c:v>
                </c:pt>
              </c:numCache>
            </c:numRef>
          </c:val>
        </c:ser>
        <c:dLbls>
          <c:showLegendKey val="0"/>
          <c:showVal val="1"/>
          <c:showCatName val="0"/>
          <c:showSerName val="0"/>
          <c:showPercent val="0"/>
          <c:showBubbleSize val="0"/>
        </c:dLbls>
        <c:gapWidth val="150"/>
        <c:axId val="-2042916616"/>
        <c:axId val="-2042897448"/>
      </c:barChart>
      <c:catAx>
        <c:axId val="-2042916616"/>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sz="1400" b="1"/>
            </a:pPr>
            <a:endParaRPr lang="en-US"/>
          </a:p>
        </c:txPr>
        <c:crossAx val="-2042897448"/>
        <c:crosses val="autoZero"/>
        <c:auto val="1"/>
        <c:lblAlgn val="ctr"/>
        <c:lblOffset val="10"/>
        <c:tickLblSkip val="1"/>
        <c:tickMarkSkip val="1"/>
        <c:noMultiLvlLbl val="0"/>
      </c:catAx>
      <c:valAx>
        <c:axId val="-2042897448"/>
        <c:scaling>
          <c:orientation val="minMax"/>
          <c:max val="100.0"/>
          <c:min val="0.0"/>
        </c:scaling>
        <c:delete val="0"/>
        <c:axPos val="l"/>
        <c:title>
          <c:tx>
            <c:rich>
              <a:bodyPr/>
              <a:lstStyle/>
              <a:p>
                <a:pPr>
                  <a:defRPr sz="1400" b="1"/>
                </a:pPr>
                <a:r>
                  <a:rPr lang="en-US" sz="1400" b="1" baseline="0" dirty="0" smtClean="0"/>
                  <a:t>Undetectable HCV NRA Level (%)</a:t>
                </a:r>
                <a:endParaRPr lang="en-US" sz="1400" b="1" dirty="0"/>
              </a:p>
            </c:rich>
          </c:tx>
          <c:layout>
            <c:manualLayout>
              <c:xMode val="edge"/>
              <c:yMode val="edge"/>
              <c:x val="0.0122770209083339"/>
              <c:y val="0.0876398629368409"/>
            </c:manualLayout>
          </c:layout>
          <c:overlay val="0"/>
          <c:spPr>
            <a:noFill/>
            <a:ln w="25813">
              <a:noFill/>
            </a:ln>
          </c:spPr>
        </c:title>
        <c:numFmt formatCode="0" sourceLinked="0"/>
        <c:majorTickMark val="out"/>
        <c:minorTickMark val="none"/>
        <c:tickLblPos val="nextTo"/>
        <c:spPr>
          <a:ln w="19050">
            <a:solidFill>
              <a:srgbClr val="000000"/>
            </a:solidFill>
            <a:prstDash val="solid"/>
          </a:ln>
        </c:spPr>
        <c:txPr>
          <a:bodyPr rot="0" vert="horz"/>
          <a:lstStyle/>
          <a:p>
            <a:pPr>
              <a:defRPr/>
            </a:pPr>
            <a:endParaRPr lang="en-US"/>
          </a:p>
        </c:txPr>
        <c:crossAx val="-204291661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41697830947806"/>
        </c:manualLayout>
      </c:layout>
      <c:barChart>
        <c:barDir val="col"/>
        <c:grouping val="clustered"/>
        <c:varyColors val="0"/>
        <c:ser>
          <c:idx val="0"/>
          <c:order val="0"/>
          <c:tx>
            <c:strRef>
              <c:f>Sheet1!$B$1</c:f>
              <c:strCache>
                <c:ptCount val="1"/>
              </c:strCache>
            </c:strRef>
          </c:tx>
          <c:spPr>
            <a:solidFill>
              <a:srgbClr val="11243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163149"/>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234D7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234D7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234D7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End of Treatment</c:v>
                </c:pt>
                <c:pt idx="1">
                  <c:v>SVR 4</c:v>
                </c:pt>
                <c:pt idx="2">
                  <c:v>SVR 12</c:v>
                </c:pt>
                <c:pt idx="3">
                  <c:v>SVR 24</c:v>
                </c:pt>
              </c:strCache>
            </c:strRef>
          </c:cat>
          <c:val>
            <c:numRef>
              <c:f>Sheet1!$B$2:$B$5</c:f>
              <c:numCache>
                <c:formatCode>0</c:formatCode>
                <c:ptCount val="4"/>
                <c:pt idx="0">
                  <c:v>100.0</c:v>
                </c:pt>
                <c:pt idx="1">
                  <c:v>73.0</c:v>
                </c:pt>
                <c:pt idx="2">
                  <c:v>70.0</c:v>
                </c:pt>
                <c:pt idx="3">
                  <c:v>70.0</c:v>
                </c:pt>
              </c:numCache>
            </c:numRef>
          </c:val>
        </c:ser>
        <c:dLbls>
          <c:showLegendKey val="0"/>
          <c:showVal val="1"/>
          <c:showCatName val="0"/>
          <c:showSerName val="0"/>
          <c:showPercent val="0"/>
          <c:showBubbleSize val="0"/>
        </c:dLbls>
        <c:gapWidth val="85"/>
        <c:axId val="-2119063544"/>
        <c:axId val="-2119076072"/>
      </c:barChart>
      <c:catAx>
        <c:axId val="-21190635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19076072"/>
        <c:crosses val="autoZero"/>
        <c:auto val="1"/>
        <c:lblAlgn val="ctr"/>
        <c:lblOffset val="1"/>
        <c:tickLblSkip val="1"/>
        <c:tickMarkSkip val="1"/>
        <c:noMultiLvlLbl val="0"/>
      </c:catAx>
      <c:valAx>
        <c:axId val="-211907607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1906354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702808499042857"/>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spPr>
              <a:solidFill>
                <a:srgbClr val="89703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SOF + SMV + RBV</c:v>
                </c:pt>
                <c:pt idx="1">
                  <c:v>SOF + SMV</c:v>
                </c:pt>
                <c:pt idx="2">
                  <c:v>SOF + SMV + RBV</c:v>
                </c:pt>
                <c:pt idx="3">
                  <c:v>SOF + SMV</c:v>
                </c:pt>
              </c:strCache>
            </c:strRef>
          </c:cat>
          <c:val>
            <c:numRef>
              <c:f>Sheet1!$B$2:$B$5</c:f>
              <c:numCache>
                <c:formatCode>0</c:formatCode>
                <c:ptCount val="4"/>
                <c:pt idx="0">
                  <c:v>79.0</c:v>
                </c:pt>
                <c:pt idx="1">
                  <c:v>93.0</c:v>
                </c:pt>
                <c:pt idx="2">
                  <c:v>96.0</c:v>
                </c:pt>
                <c:pt idx="3">
                  <c:v>93.0</c:v>
                </c:pt>
              </c:numCache>
            </c:numRef>
          </c:val>
        </c:ser>
        <c:dLbls>
          <c:showLegendKey val="0"/>
          <c:showVal val="1"/>
          <c:showCatName val="0"/>
          <c:showSerName val="0"/>
          <c:showPercent val="0"/>
          <c:showBubbleSize val="0"/>
        </c:dLbls>
        <c:gapWidth val="85"/>
        <c:axId val="-2134352520"/>
        <c:axId val="-2134486760"/>
      </c:barChart>
      <c:catAx>
        <c:axId val="-213435252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34486760"/>
        <c:crosses val="autoZero"/>
        <c:auto val="1"/>
        <c:lblAlgn val="ctr"/>
        <c:lblOffset val="1"/>
        <c:tickLblSkip val="1"/>
        <c:tickMarkSkip val="1"/>
        <c:noMultiLvlLbl val="0"/>
      </c:catAx>
      <c:valAx>
        <c:axId val="-2134486760"/>
        <c:scaling>
          <c:orientation val="minMax"/>
          <c:max val="100.0"/>
          <c:min val="0.0"/>
        </c:scaling>
        <c:delete val="0"/>
        <c:axPos val="l"/>
        <c:title>
          <c:tx>
            <c:rich>
              <a:bodyPr/>
              <a:lstStyle/>
              <a:p>
                <a:pPr>
                  <a:defRPr sz="1600">
                    <a:latin typeface="Arial"/>
                    <a:cs typeface="Arial"/>
                  </a:defRPr>
                </a:pPr>
                <a:r>
                  <a:rPr lang="en-US" sz="1600" dirty="0">
                    <a:latin typeface="Arial"/>
                    <a:cs typeface="Arial"/>
                  </a:rPr>
                  <a:t>Patients with </a:t>
                </a:r>
                <a:r>
                  <a:rPr lang="en-US" sz="1600" dirty="0" smtClean="0">
                    <a:latin typeface="Arial"/>
                    <a:cs typeface="Arial"/>
                  </a:rPr>
                  <a:t>SVR 12 </a:t>
                </a:r>
                <a:r>
                  <a:rPr lang="en-US" sz="16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435252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spPr>
              <a:solidFill>
                <a:srgbClr val="B59452">
                  <a:lumMod val="75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SOF + SMV + RBV</c:v>
                </c:pt>
                <c:pt idx="1">
                  <c:v>SOF + SMV</c:v>
                </c:pt>
                <c:pt idx="2">
                  <c:v>SOF + SMV + RBV</c:v>
                </c:pt>
                <c:pt idx="3">
                  <c:v>SOF + SMV</c:v>
                </c:pt>
              </c:strCache>
            </c:strRef>
          </c:cat>
          <c:val>
            <c:numRef>
              <c:f>Sheet1!$B$2:$B$5</c:f>
              <c:numCache>
                <c:formatCode>0</c:formatCode>
                <c:ptCount val="4"/>
                <c:pt idx="0">
                  <c:v>93.0</c:v>
                </c:pt>
                <c:pt idx="1">
                  <c:v>100.0</c:v>
                </c:pt>
                <c:pt idx="2">
                  <c:v>93.0</c:v>
                </c:pt>
                <c:pt idx="3">
                  <c:v>93.0</c:v>
                </c:pt>
              </c:numCache>
            </c:numRef>
          </c:val>
        </c:ser>
        <c:dLbls>
          <c:showLegendKey val="0"/>
          <c:showVal val="1"/>
          <c:showCatName val="0"/>
          <c:showSerName val="0"/>
          <c:showPercent val="0"/>
          <c:showBubbleSize val="0"/>
        </c:dLbls>
        <c:gapWidth val="85"/>
        <c:axId val="-2122061160"/>
        <c:axId val="-2122103208"/>
      </c:barChart>
      <c:catAx>
        <c:axId val="-212206116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122103208"/>
        <c:crosses val="autoZero"/>
        <c:auto val="1"/>
        <c:lblAlgn val="ctr"/>
        <c:lblOffset val="1"/>
        <c:tickLblSkip val="1"/>
        <c:tickMarkSkip val="1"/>
        <c:noMultiLvlLbl val="0"/>
      </c:catAx>
      <c:valAx>
        <c:axId val="-2122103208"/>
        <c:scaling>
          <c:orientation val="minMax"/>
          <c:max val="100.0"/>
          <c:min val="0.0"/>
        </c:scaling>
        <c:delete val="0"/>
        <c:axPos val="l"/>
        <c:title>
          <c:tx>
            <c:rich>
              <a:bodyPr/>
              <a:lstStyle/>
              <a:p>
                <a:pPr>
                  <a:defRPr sz="1600">
                    <a:latin typeface="Arial"/>
                    <a:cs typeface="Arial"/>
                  </a:defRPr>
                </a:pPr>
                <a:r>
                  <a:rPr lang="en-US" sz="1600" dirty="0">
                    <a:latin typeface="Arial"/>
                    <a:cs typeface="Arial"/>
                  </a:rPr>
                  <a:t>Patients with </a:t>
                </a:r>
                <a:r>
                  <a:rPr lang="en-US" sz="1600" dirty="0" smtClean="0">
                    <a:latin typeface="Arial"/>
                    <a:cs typeface="Arial"/>
                  </a:rPr>
                  <a:t>SVR 12 </a:t>
                </a:r>
                <a:r>
                  <a:rPr lang="en-US" sz="1600" dirty="0">
                    <a:latin typeface="Arial"/>
                    <a:cs typeface="Arial"/>
                  </a:rPr>
                  <a:t>(%)</a:t>
                </a:r>
              </a:p>
            </c:rich>
          </c:tx>
          <c:layout>
            <c:manualLayout>
              <c:xMode val="edge"/>
              <c:yMode val="edge"/>
              <c:x val="0.0142096950270597"/>
              <c:y val="0.098437130477140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206116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67273920305416"/>
          <c:h val="0.697021443546818"/>
        </c:manualLayout>
      </c:layout>
      <c:barChart>
        <c:barDir val="col"/>
        <c:grouping val="clustered"/>
        <c:varyColors val="0"/>
        <c:ser>
          <c:idx val="0"/>
          <c:order val="0"/>
          <c:tx>
            <c:strRef>
              <c:f>Sheet1!$B$1</c:f>
              <c:strCache>
                <c:ptCount val="1"/>
                <c:pt idx="0">
                  <c:v>Cohort 1</c:v>
                </c:pt>
              </c:strCache>
            </c:strRef>
          </c:tx>
          <c:spPr>
            <a:solidFill>
              <a:srgbClr val="4B6E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dPt>
          <c:dPt>
            <c:idx val="2"/>
            <c:invertIfNegative val="0"/>
            <c:bubble3D val="0"/>
          </c:dPt>
          <c:dPt>
            <c:idx val="3"/>
            <c:invertIfNegative val="0"/>
            <c:bubble3D val="0"/>
          </c:dPt>
          <c:dPt>
            <c:idx val="4"/>
            <c:invertIfNegative val="0"/>
            <c:bubble3D val="0"/>
          </c:dPt>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Sheet1!$A$2:$A$6</c:f>
              <c:strCache>
                <c:ptCount val="5"/>
                <c:pt idx="0">
                  <c:v>SOF + SMV + RBV</c:v>
                </c:pt>
                <c:pt idx="1">
                  <c:v>SOF + SMV</c:v>
                </c:pt>
                <c:pt idx="2">
                  <c:v>SOF + SMV + RBV</c:v>
                </c:pt>
                <c:pt idx="3">
                  <c:v>SOF + SMV</c:v>
                </c:pt>
                <c:pt idx="4">
                  <c:v>SOF + SMV +/- RBV</c:v>
                </c:pt>
              </c:strCache>
            </c:strRef>
          </c:cat>
          <c:val>
            <c:numRef>
              <c:f>Sheet1!$B$2:$B$6</c:f>
              <c:numCache>
                <c:formatCode>0</c:formatCode>
                <c:ptCount val="5"/>
                <c:pt idx="0">
                  <c:v>79.0</c:v>
                </c:pt>
                <c:pt idx="1">
                  <c:v>93.0</c:v>
                </c:pt>
                <c:pt idx="2">
                  <c:v>96.0</c:v>
                </c:pt>
                <c:pt idx="3">
                  <c:v>93.0</c:v>
                </c:pt>
                <c:pt idx="4">
                  <c:v>90.0</c:v>
                </c:pt>
              </c:numCache>
            </c:numRef>
          </c:val>
        </c:ser>
        <c:ser>
          <c:idx val="1"/>
          <c:order val="1"/>
          <c:tx>
            <c:strRef>
              <c:f>Sheet1!$C$1</c:f>
              <c:strCache>
                <c:ptCount val="1"/>
                <c:pt idx="0">
                  <c:v>Cohort 2</c:v>
                </c:pt>
              </c:strCache>
            </c:strRef>
          </c:tx>
          <c:spPr>
            <a:solidFill>
              <a:srgbClr val="697163"/>
            </a:solidFill>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Sheet1!$A$2:$A$6</c:f>
              <c:strCache>
                <c:ptCount val="5"/>
                <c:pt idx="0">
                  <c:v>SOF + SMV + RBV</c:v>
                </c:pt>
                <c:pt idx="1">
                  <c:v>SOF + SMV</c:v>
                </c:pt>
                <c:pt idx="2">
                  <c:v>SOF + SMV + RBV</c:v>
                </c:pt>
                <c:pt idx="3">
                  <c:v>SOF + SMV</c:v>
                </c:pt>
                <c:pt idx="4">
                  <c:v>SOF + SMV +/- RBV</c:v>
                </c:pt>
              </c:strCache>
            </c:strRef>
          </c:cat>
          <c:val>
            <c:numRef>
              <c:f>Sheet1!$C$2:$C$6</c:f>
              <c:numCache>
                <c:formatCode>0</c:formatCode>
                <c:ptCount val="5"/>
                <c:pt idx="0">
                  <c:v>93.0</c:v>
                </c:pt>
                <c:pt idx="1">
                  <c:v>100.0</c:v>
                </c:pt>
                <c:pt idx="2">
                  <c:v>93.0</c:v>
                </c:pt>
                <c:pt idx="3" formatCode="General">
                  <c:v>93.0</c:v>
                </c:pt>
                <c:pt idx="4">
                  <c:v>94.0</c:v>
                </c:pt>
              </c:numCache>
            </c:numRef>
          </c:val>
        </c:ser>
        <c:dLbls>
          <c:showLegendKey val="0"/>
          <c:showVal val="1"/>
          <c:showCatName val="0"/>
          <c:showSerName val="0"/>
          <c:showPercent val="0"/>
          <c:showBubbleSize val="0"/>
        </c:dLbls>
        <c:gapWidth val="85"/>
        <c:axId val="-2122204216"/>
        <c:axId val="-2122260664"/>
      </c:barChart>
      <c:catAx>
        <c:axId val="-212220421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200" b="0" i="0">
                <a:latin typeface="Arial"/>
                <a:cs typeface="Arial"/>
              </a:defRPr>
            </a:pPr>
            <a:endParaRPr lang="en-US"/>
          </a:p>
        </c:txPr>
        <c:crossAx val="-2122260664"/>
        <c:crosses val="autoZero"/>
        <c:auto val="1"/>
        <c:lblAlgn val="ctr"/>
        <c:lblOffset val="1"/>
        <c:tickLblSkip val="1"/>
        <c:tickMarkSkip val="1"/>
        <c:noMultiLvlLbl val="0"/>
      </c:catAx>
      <c:valAx>
        <c:axId val="-2122260664"/>
        <c:scaling>
          <c:orientation val="minMax"/>
          <c:max val="100.0"/>
          <c:min val="0.0"/>
        </c:scaling>
        <c:delete val="0"/>
        <c:axPos val="l"/>
        <c:title>
          <c:tx>
            <c:rich>
              <a:bodyPr/>
              <a:lstStyle/>
              <a:p>
                <a:pPr>
                  <a:defRPr sz="1600">
                    <a:latin typeface="Arial"/>
                    <a:cs typeface="Arial"/>
                  </a:defRPr>
                </a:pPr>
                <a:r>
                  <a:rPr lang="en-US" sz="1600" dirty="0">
                    <a:latin typeface="Arial"/>
                    <a:cs typeface="Arial"/>
                  </a:rPr>
                  <a:t>Patients with </a:t>
                </a:r>
                <a:r>
                  <a:rPr lang="en-US" sz="1600" dirty="0" smtClean="0">
                    <a:latin typeface="Arial"/>
                    <a:cs typeface="Arial"/>
                  </a:rPr>
                  <a:t>SVR 12 </a:t>
                </a:r>
                <a:r>
                  <a:rPr lang="en-US" sz="1600" dirty="0">
                    <a:latin typeface="Arial"/>
                    <a:cs typeface="Arial"/>
                  </a:rPr>
                  <a:t>(%)</a:t>
                </a:r>
              </a:p>
            </c:rich>
          </c:tx>
          <c:layout>
            <c:manualLayout>
              <c:xMode val="edge"/>
              <c:yMode val="edge"/>
              <c:x val="0.011259842519685"/>
              <c:y val="0.150520629941496"/>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220421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643925278145541"/>
          <c:y val="0.0"/>
          <c:w val="0.33667351868627"/>
          <c:h val="0.080726462290954"/>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67273920305416"/>
          <c:h val="0.697021443546818"/>
        </c:manualLayout>
      </c:layout>
      <c:barChart>
        <c:barDir val="col"/>
        <c:grouping val="clustered"/>
        <c:varyColors val="0"/>
        <c:ser>
          <c:idx val="0"/>
          <c:order val="0"/>
          <c:tx>
            <c:strRef>
              <c:f>Sheet1!$B$1</c:f>
              <c:strCache>
                <c:ptCount val="1"/>
                <c:pt idx="0">
                  <c:v>Cohort 1</c:v>
                </c:pt>
              </c:strCache>
            </c:strRef>
          </c:tx>
          <c:spPr>
            <a:solidFill>
              <a:srgbClr val="597E83"/>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dPt>
          <c:dPt>
            <c:idx val="2"/>
            <c:invertIfNegative val="0"/>
            <c:bubble3D val="0"/>
          </c:dPt>
          <c:dPt>
            <c:idx val="3"/>
            <c:invertIfNegative val="0"/>
            <c:bubble3D val="0"/>
          </c:dPt>
          <c:dPt>
            <c:idx val="4"/>
            <c:invertIfNegative val="0"/>
            <c:bubble3D val="0"/>
          </c:dPt>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Sheet1!$A$2:$A$6</c:f>
              <c:strCache>
                <c:ptCount val="5"/>
                <c:pt idx="0">
                  <c:v>SOF + SMV + RBV</c:v>
                </c:pt>
                <c:pt idx="1">
                  <c:v>SOF + SMV</c:v>
                </c:pt>
                <c:pt idx="2">
                  <c:v>SOF + SMV + RBV</c:v>
                </c:pt>
                <c:pt idx="3">
                  <c:v>SOF + SMV</c:v>
                </c:pt>
                <c:pt idx="4">
                  <c:v>SOF + SMV +/- RBV</c:v>
                </c:pt>
              </c:strCache>
            </c:strRef>
          </c:cat>
          <c:val>
            <c:numRef>
              <c:f>Sheet1!$B$2:$B$6</c:f>
              <c:numCache>
                <c:formatCode>0</c:formatCode>
                <c:ptCount val="5"/>
                <c:pt idx="0">
                  <c:v>95.0</c:v>
                </c:pt>
                <c:pt idx="1">
                  <c:v>100.0</c:v>
                </c:pt>
                <c:pt idx="2">
                  <c:v>96.0</c:v>
                </c:pt>
                <c:pt idx="3">
                  <c:v>93.0</c:v>
                </c:pt>
                <c:pt idx="4">
                  <c:v>96.0</c:v>
                </c:pt>
              </c:numCache>
            </c:numRef>
          </c:val>
        </c:ser>
        <c:ser>
          <c:idx val="1"/>
          <c:order val="1"/>
          <c:tx>
            <c:strRef>
              <c:f>Sheet1!$C$1</c:f>
              <c:strCache>
                <c:ptCount val="1"/>
                <c:pt idx="0">
                  <c:v>Cohort 2</c:v>
                </c:pt>
              </c:strCache>
            </c:strRef>
          </c:tx>
          <c:spPr>
            <a:solidFill>
              <a:srgbClr val="626371"/>
            </a:solidFill>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Sheet1!$A$2:$A$6</c:f>
              <c:strCache>
                <c:ptCount val="5"/>
                <c:pt idx="0">
                  <c:v>SOF + SMV + RBV</c:v>
                </c:pt>
                <c:pt idx="1">
                  <c:v>SOF + SMV</c:v>
                </c:pt>
                <c:pt idx="2">
                  <c:v>SOF + SMV + RBV</c:v>
                </c:pt>
                <c:pt idx="3">
                  <c:v>SOF + SMV</c:v>
                </c:pt>
                <c:pt idx="4">
                  <c:v>SOF + SMV +/- RBV</c:v>
                </c:pt>
              </c:strCache>
            </c:strRef>
          </c:cat>
          <c:val>
            <c:numRef>
              <c:f>Sheet1!$C$2:$C$6</c:f>
              <c:numCache>
                <c:formatCode>0</c:formatCode>
                <c:ptCount val="5"/>
                <c:pt idx="0">
                  <c:v>100.0</c:v>
                </c:pt>
                <c:pt idx="1">
                  <c:v>100.0</c:v>
                </c:pt>
                <c:pt idx="2">
                  <c:v>93.0</c:v>
                </c:pt>
                <c:pt idx="3" formatCode="General">
                  <c:v>93.0</c:v>
                </c:pt>
                <c:pt idx="4">
                  <c:v>96.0</c:v>
                </c:pt>
              </c:numCache>
            </c:numRef>
          </c:val>
        </c:ser>
        <c:dLbls>
          <c:showLegendKey val="0"/>
          <c:showVal val="1"/>
          <c:showCatName val="0"/>
          <c:showSerName val="0"/>
          <c:showPercent val="0"/>
          <c:showBubbleSize val="0"/>
        </c:dLbls>
        <c:gapWidth val="85"/>
        <c:axId val="-2133911368"/>
        <c:axId val="-2133900296"/>
      </c:barChart>
      <c:catAx>
        <c:axId val="-21339113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200" b="0" i="0">
                <a:latin typeface="Arial"/>
                <a:cs typeface="Arial"/>
              </a:defRPr>
            </a:pPr>
            <a:endParaRPr lang="en-US"/>
          </a:p>
        </c:txPr>
        <c:crossAx val="-2133900296"/>
        <c:crosses val="autoZero"/>
        <c:auto val="1"/>
        <c:lblAlgn val="ctr"/>
        <c:lblOffset val="1"/>
        <c:tickLblSkip val="1"/>
        <c:tickMarkSkip val="1"/>
        <c:noMultiLvlLbl val="0"/>
      </c:catAx>
      <c:valAx>
        <c:axId val="-2133900296"/>
        <c:scaling>
          <c:orientation val="minMax"/>
          <c:max val="100.0"/>
          <c:min val="0.0"/>
        </c:scaling>
        <c:delete val="0"/>
        <c:axPos val="l"/>
        <c:title>
          <c:tx>
            <c:rich>
              <a:bodyPr/>
              <a:lstStyle/>
              <a:p>
                <a:pPr>
                  <a:defRPr sz="1600">
                    <a:latin typeface="Arial"/>
                    <a:cs typeface="Arial"/>
                  </a:defRPr>
                </a:pPr>
                <a:r>
                  <a:rPr lang="en-US" sz="1600" dirty="0">
                    <a:latin typeface="Arial"/>
                    <a:cs typeface="Arial"/>
                  </a:rPr>
                  <a:t>Patients with </a:t>
                </a:r>
                <a:r>
                  <a:rPr lang="en-US" sz="1600" dirty="0" smtClean="0">
                    <a:latin typeface="Arial"/>
                    <a:cs typeface="Arial"/>
                  </a:rPr>
                  <a:t>SVR 12 </a:t>
                </a:r>
                <a:r>
                  <a:rPr lang="en-US" sz="1600" dirty="0">
                    <a:latin typeface="Arial"/>
                    <a:cs typeface="Arial"/>
                  </a:rPr>
                  <a:t>(%)</a:t>
                </a:r>
              </a:p>
            </c:rich>
          </c:tx>
          <c:layout>
            <c:manualLayout>
              <c:xMode val="edge"/>
              <c:yMode val="edge"/>
              <c:x val="0.011259842519685"/>
              <c:y val="0.150520629941496"/>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391136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643925278145541"/>
          <c:y val="0.0"/>
          <c:w val="0.33667351868627"/>
          <c:h val="0.080726462290954"/>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67273920305416"/>
          <c:h val="0.697021443546818"/>
        </c:manualLayout>
      </c:layout>
      <c:barChart>
        <c:barDir val="col"/>
        <c:grouping val="clustered"/>
        <c:varyColors val="0"/>
        <c:ser>
          <c:idx val="0"/>
          <c:order val="0"/>
          <c:tx>
            <c:strRef>
              <c:f>Sheet1!$B$1</c:f>
              <c:strCache>
                <c:ptCount val="1"/>
                <c:pt idx="0">
                  <c:v>GT1b</c:v>
                </c:pt>
              </c:strCache>
            </c:strRef>
          </c:tx>
          <c:spPr>
            <a:solidFill>
              <a:srgbClr val="63535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dPt>
          <c:dPt>
            <c:idx val="2"/>
            <c:invertIfNegative val="0"/>
            <c:bubble3D val="0"/>
          </c:dPt>
          <c:dPt>
            <c:idx val="3"/>
            <c:invertIfNegative val="0"/>
            <c:bubble3D val="0"/>
          </c:dPt>
          <c:dPt>
            <c:idx val="4"/>
            <c:invertIfNegative val="0"/>
            <c:bubble3D val="0"/>
          </c:dPt>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Sheet1!$A$2:$A$4</c:f>
              <c:strCache>
                <c:ptCount val="3"/>
                <c:pt idx="0">
                  <c:v>Cohort 1</c:v>
                </c:pt>
                <c:pt idx="1">
                  <c:v>Cohort 2</c:v>
                </c:pt>
                <c:pt idx="2">
                  <c:v>Cohort 1 &amp; 2 </c:v>
                </c:pt>
              </c:strCache>
            </c:strRef>
          </c:cat>
          <c:val>
            <c:numRef>
              <c:f>Sheet1!$B$2:$B$4</c:f>
              <c:numCache>
                <c:formatCode>0</c:formatCode>
                <c:ptCount val="3"/>
                <c:pt idx="0">
                  <c:v>94.0</c:v>
                </c:pt>
                <c:pt idx="1">
                  <c:v>95.0</c:v>
                </c:pt>
                <c:pt idx="2">
                  <c:v>95.0</c:v>
                </c:pt>
              </c:numCache>
            </c:numRef>
          </c:val>
        </c:ser>
        <c:ser>
          <c:idx val="1"/>
          <c:order val="1"/>
          <c:tx>
            <c:strRef>
              <c:f>Sheet1!$C$1</c:f>
              <c:strCache>
                <c:ptCount val="1"/>
                <c:pt idx="0">
                  <c:v>GT1a</c:v>
                </c:pt>
              </c:strCache>
            </c:strRef>
          </c:tx>
          <c:spPr>
            <a:solidFill>
              <a:srgbClr val="214365"/>
            </a:solidFill>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Sheet1!$A$2:$A$4</c:f>
              <c:strCache>
                <c:ptCount val="3"/>
                <c:pt idx="0">
                  <c:v>Cohort 1</c:v>
                </c:pt>
                <c:pt idx="1">
                  <c:v>Cohort 2</c:v>
                </c:pt>
                <c:pt idx="2">
                  <c:v>Cohort 1 &amp; 2 </c:v>
                </c:pt>
              </c:strCache>
            </c:strRef>
          </c:cat>
          <c:val>
            <c:numRef>
              <c:f>Sheet1!$C$2:$C$4</c:f>
              <c:numCache>
                <c:formatCode>0</c:formatCode>
                <c:ptCount val="3"/>
                <c:pt idx="0">
                  <c:v>89.0</c:v>
                </c:pt>
                <c:pt idx="1">
                  <c:v>94.0</c:v>
                </c:pt>
                <c:pt idx="2">
                  <c:v>92.0</c:v>
                </c:pt>
              </c:numCache>
            </c:numRef>
          </c:val>
        </c:ser>
        <c:ser>
          <c:idx val="2"/>
          <c:order val="2"/>
          <c:tx>
            <c:strRef>
              <c:f>Sheet1!$D$1</c:f>
              <c:strCache>
                <c:ptCount val="1"/>
                <c:pt idx="0">
                  <c:v>GT1a (+) G80K</c:v>
                </c:pt>
              </c:strCache>
            </c:strRef>
          </c:tx>
          <c:spPr>
            <a:solidFill>
              <a:srgbClr val="6B7F7C"/>
            </a:solidFill>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dLbls>
          <c:cat>
            <c:strRef>
              <c:f>Sheet1!$A$2:$A$4</c:f>
              <c:strCache>
                <c:ptCount val="3"/>
                <c:pt idx="0">
                  <c:v>Cohort 1</c:v>
                </c:pt>
                <c:pt idx="1">
                  <c:v>Cohort 2</c:v>
                </c:pt>
                <c:pt idx="2">
                  <c:v>Cohort 1 &amp; 2 </c:v>
                </c:pt>
              </c:strCache>
            </c:strRef>
          </c:cat>
          <c:val>
            <c:numRef>
              <c:f>Sheet1!$D$2:$D$4</c:f>
              <c:numCache>
                <c:formatCode>General</c:formatCode>
                <c:ptCount val="3"/>
                <c:pt idx="0">
                  <c:v>81.0</c:v>
                </c:pt>
                <c:pt idx="1">
                  <c:v>96.0</c:v>
                </c:pt>
                <c:pt idx="2">
                  <c:v>88.0</c:v>
                </c:pt>
              </c:numCache>
            </c:numRef>
          </c:val>
        </c:ser>
        <c:ser>
          <c:idx val="3"/>
          <c:order val="3"/>
          <c:tx>
            <c:strRef>
              <c:f>Sheet1!$E$1</c:f>
              <c:strCache>
                <c:ptCount val="1"/>
                <c:pt idx="0">
                  <c:v>GT1a (-) G80K</c:v>
                </c:pt>
              </c:strCache>
            </c:strRef>
          </c:tx>
          <c:spPr>
            <a:solidFill>
              <a:srgbClr val="6B718D"/>
            </a:solidFill>
            <a:scene3d>
              <a:camera prst="orthographicFront"/>
              <a:lightRig rig="threePt" dir="t"/>
            </a:scene3d>
            <a:sp3d>
              <a:bevelT/>
            </a:sp3d>
          </c:spPr>
          <c:invertIfNegative val="0"/>
          <c:dLbls>
            <c:spPr>
              <a:solidFill>
                <a:sysClr val="window" lastClr="FFFFFF">
                  <a:alpha val="50000"/>
                </a:sysClr>
              </a:solidFill>
            </c:spPr>
            <c:txPr>
              <a:bodyPr/>
              <a:lstStyle/>
              <a:p>
                <a:pPr>
                  <a:defRPr sz="1400" baseline="0"/>
                </a:pPr>
                <a:endParaRPr lang="en-US"/>
              </a:p>
            </c:txPr>
            <c:dLblPos val="inEnd"/>
            <c:showLegendKey val="0"/>
            <c:showVal val="1"/>
            <c:showCatName val="0"/>
            <c:showSerName val="0"/>
            <c:showPercent val="0"/>
            <c:showBubbleSize val="0"/>
            <c:showLeaderLines val="0"/>
          </c:dLbls>
          <c:cat>
            <c:strRef>
              <c:f>Sheet1!$A$2:$A$4</c:f>
              <c:strCache>
                <c:ptCount val="3"/>
                <c:pt idx="0">
                  <c:v>Cohort 1</c:v>
                </c:pt>
                <c:pt idx="1">
                  <c:v>Cohort 2</c:v>
                </c:pt>
                <c:pt idx="2">
                  <c:v>Cohort 1 &amp; 2 </c:v>
                </c:pt>
              </c:strCache>
            </c:strRef>
          </c:cat>
          <c:val>
            <c:numRef>
              <c:f>Sheet1!$E$2:$E$4</c:f>
              <c:numCache>
                <c:formatCode>General</c:formatCode>
                <c:ptCount val="3"/>
                <c:pt idx="0">
                  <c:v>97.0</c:v>
                </c:pt>
                <c:pt idx="1">
                  <c:v>95.0</c:v>
                </c:pt>
                <c:pt idx="2">
                  <c:v>94.0</c:v>
                </c:pt>
              </c:numCache>
            </c:numRef>
          </c:val>
        </c:ser>
        <c:dLbls>
          <c:showLegendKey val="0"/>
          <c:showVal val="1"/>
          <c:showCatName val="0"/>
          <c:showSerName val="0"/>
          <c:showPercent val="0"/>
          <c:showBubbleSize val="0"/>
        </c:dLbls>
        <c:gapWidth val="85"/>
        <c:axId val="-2044779064"/>
        <c:axId val="-2044786744"/>
      </c:barChart>
      <c:catAx>
        <c:axId val="-204477906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44786744"/>
        <c:crosses val="autoZero"/>
        <c:auto val="1"/>
        <c:lblAlgn val="ctr"/>
        <c:lblOffset val="1"/>
        <c:tickLblSkip val="1"/>
        <c:tickMarkSkip val="1"/>
        <c:noMultiLvlLbl val="0"/>
      </c:catAx>
      <c:valAx>
        <c:axId val="-2044786744"/>
        <c:scaling>
          <c:orientation val="minMax"/>
          <c:max val="100.0"/>
          <c:min val="0.0"/>
        </c:scaling>
        <c:delete val="0"/>
        <c:axPos val="l"/>
        <c:title>
          <c:tx>
            <c:rich>
              <a:bodyPr/>
              <a:lstStyle/>
              <a:p>
                <a:pPr>
                  <a:defRPr sz="1600">
                    <a:latin typeface="Arial"/>
                    <a:cs typeface="Arial"/>
                  </a:defRPr>
                </a:pPr>
                <a:r>
                  <a:rPr lang="en-US" sz="1600" dirty="0">
                    <a:latin typeface="Arial"/>
                    <a:cs typeface="Arial"/>
                  </a:rPr>
                  <a:t>Patients with </a:t>
                </a:r>
                <a:r>
                  <a:rPr lang="en-US" sz="1600" dirty="0" smtClean="0">
                    <a:latin typeface="Arial"/>
                    <a:cs typeface="Arial"/>
                  </a:rPr>
                  <a:t>SVR 12 </a:t>
                </a:r>
                <a:r>
                  <a:rPr lang="en-US" sz="1600" dirty="0">
                    <a:latin typeface="Arial"/>
                    <a:cs typeface="Arial"/>
                  </a:rPr>
                  <a:t>(%)</a:t>
                </a:r>
              </a:p>
            </c:rich>
          </c:tx>
          <c:layout>
            <c:manualLayout>
              <c:xMode val="edge"/>
              <c:yMode val="edge"/>
              <c:x val="0.011259842519685"/>
              <c:y val="0.150520629941496"/>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477906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27701089354981"/>
          <c:y val="0.0"/>
          <c:w val="0.872298910645019"/>
          <c:h val="0.080726462290954"/>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57585425061304"/>
          <c:h val="0.748130143745128"/>
        </c:manualLayout>
      </c:layout>
      <c:barChart>
        <c:barDir val="col"/>
        <c:grouping val="clustered"/>
        <c:varyColors val="0"/>
        <c:ser>
          <c:idx val="0"/>
          <c:order val="0"/>
          <c:tx>
            <c:strRef>
              <c:f>Sheet1!$B$1</c:f>
              <c:strCache>
                <c:ptCount val="1"/>
                <c:pt idx="0">
                  <c:v>SMV + SOF x 8 weeks</c:v>
                </c:pt>
              </c:strCache>
            </c:strRef>
          </c:tx>
          <c:spPr>
            <a:solidFill>
              <a:srgbClr val="597E83"/>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c:v>
                </c:pt>
                <c:pt idx="1">
                  <c:v>Treatment Naive</c:v>
                </c:pt>
                <c:pt idx="2">
                  <c:v>Treatment Experienced</c:v>
                </c:pt>
              </c:strCache>
            </c:strRef>
          </c:cat>
          <c:val>
            <c:numRef>
              <c:f>Sheet1!$B$2:$B$4</c:f>
              <c:numCache>
                <c:formatCode>0.0</c:formatCode>
                <c:ptCount val="3"/>
                <c:pt idx="0">
                  <c:v>82.6</c:v>
                </c:pt>
                <c:pt idx="1">
                  <c:v>85.4</c:v>
                </c:pt>
                <c:pt idx="2">
                  <c:v>76.9</c:v>
                </c:pt>
              </c:numCache>
            </c:numRef>
          </c:val>
        </c:ser>
        <c:ser>
          <c:idx val="1"/>
          <c:order val="1"/>
          <c:tx>
            <c:v>SMV + SOF  x 12 weeks</c:v>
          </c:tx>
          <c:spPr>
            <a:solidFill>
              <a:srgbClr val="626371"/>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c:v>
                </c:pt>
                <c:pt idx="1">
                  <c:v>Treatment Naive</c:v>
                </c:pt>
                <c:pt idx="2">
                  <c:v>Treatment Experienced</c:v>
                </c:pt>
              </c:strCache>
            </c:strRef>
          </c:cat>
          <c:val>
            <c:numRef>
              <c:f>Sheet1!$C$2:$C$4</c:f>
              <c:numCache>
                <c:formatCode>0.0</c:formatCode>
                <c:ptCount val="3"/>
                <c:pt idx="0">
                  <c:v>96.8</c:v>
                </c:pt>
                <c:pt idx="1">
                  <c:v>97.4</c:v>
                </c:pt>
                <c:pt idx="2">
                  <c:v>95.0</c:v>
                </c:pt>
              </c:numCache>
            </c:numRef>
          </c:val>
        </c:ser>
        <c:dLbls>
          <c:showLegendKey val="0"/>
          <c:showVal val="1"/>
          <c:showCatName val="0"/>
          <c:showSerName val="0"/>
          <c:showPercent val="0"/>
          <c:showBubbleSize val="0"/>
        </c:dLbls>
        <c:gapWidth val="85"/>
        <c:axId val="-2045098328"/>
        <c:axId val="-2045049176"/>
      </c:barChart>
      <c:catAx>
        <c:axId val="-204509832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5049176"/>
        <c:crosses val="autoZero"/>
        <c:auto val="1"/>
        <c:lblAlgn val="ctr"/>
        <c:lblOffset val="10"/>
        <c:tickLblSkip val="1"/>
        <c:tickMarkSkip val="1"/>
        <c:noMultiLvlLbl val="0"/>
      </c:catAx>
      <c:valAx>
        <c:axId val="-2045049176"/>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 12</a:t>
                </a:r>
                <a:endParaRPr lang="en-US" sz="1600" dirty="0">
                  <a:effectLst/>
                </a:endParaRPr>
              </a:p>
            </c:rich>
          </c:tx>
          <c:layout>
            <c:manualLayout>
              <c:xMode val="edge"/>
              <c:yMode val="edge"/>
              <c:x val="0.00312989045383411"/>
              <c:y val="0.1938062514912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50983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88367528002662"/>
          <c:y val="0.0181818181818182"/>
          <c:w val="0.77847621160031"/>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57585425061304"/>
          <c:h val="0.717760762991908"/>
        </c:manualLayout>
      </c:layout>
      <c:barChart>
        <c:barDir val="col"/>
        <c:grouping val="clustered"/>
        <c:varyColors val="0"/>
        <c:ser>
          <c:idx val="0"/>
          <c:order val="0"/>
          <c:tx>
            <c:strRef>
              <c:f>Sheet1!$B$1</c:f>
              <c:strCache>
                <c:ptCount val="1"/>
                <c:pt idx="0">
                  <c:v>SMV + SOF x 8 weeks</c:v>
                </c:pt>
              </c:strCache>
            </c:strRef>
          </c:tx>
          <c:spPr>
            <a:solidFill>
              <a:srgbClr val="597E83"/>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GT1a</c:v>
                </c:pt>
                <c:pt idx="1">
                  <c:v>GT1a_x000d_(with Q80K)</c:v>
                </c:pt>
                <c:pt idx="2">
                  <c:v>GT1a_x000d_(without Q80K)</c:v>
                </c:pt>
                <c:pt idx="3">
                  <c:v>GT1b</c:v>
                </c:pt>
              </c:strCache>
            </c:strRef>
          </c:cat>
          <c:val>
            <c:numRef>
              <c:f>Sheet1!$B$2:$B$5</c:f>
              <c:numCache>
                <c:formatCode>0.0</c:formatCode>
                <c:ptCount val="4"/>
                <c:pt idx="0">
                  <c:v>79.3</c:v>
                </c:pt>
                <c:pt idx="1">
                  <c:v>73.4</c:v>
                </c:pt>
                <c:pt idx="2">
                  <c:v>83.6</c:v>
                </c:pt>
                <c:pt idx="3">
                  <c:v>92.3</c:v>
                </c:pt>
              </c:numCache>
            </c:numRef>
          </c:val>
        </c:ser>
        <c:ser>
          <c:idx val="1"/>
          <c:order val="1"/>
          <c:tx>
            <c:v>SMV + SOF  x 12 weeks</c:v>
          </c:tx>
          <c:spPr>
            <a:solidFill>
              <a:srgbClr val="626371"/>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GT1a</c:v>
                </c:pt>
                <c:pt idx="1">
                  <c:v>GT1a_x000d_(with Q80K)</c:v>
                </c:pt>
                <c:pt idx="2">
                  <c:v>GT1a_x000d_(without Q80K)</c:v>
                </c:pt>
                <c:pt idx="3">
                  <c:v>GT1b</c:v>
                </c:pt>
              </c:strCache>
            </c:strRef>
          </c:cat>
          <c:val>
            <c:numRef>
              <c:f>Sheet1!$C$2:$C$5</c:f>
              <c:numCache>
                <c:formatCode>0.0</c:formatCode>
                <c:ptCount val="4"/>
                <c:pt idx="0">
                  <c:v>96.6</c:v>
                </c:pt>
                <c:pt idx="1">
                  <c:v>95.7</c:v>
                </c:pt>
                <c:pt idx="2">
                  <c:v>97.1</c:v>
                </c:pt>
                <c:pt idx="3" formatCode="General">
                  <c:v>97.4</c:v>
                </c:pt>
              </c:numCache>
            </c:numRef>
          </c:val>
        </c:ser>
        <c:dLbls>
          <c:showLegendKey val="0"/>
          <c:showVal val="1"/>
          <c:showCatName val="0"/>
          <c:showSerName val="0"/>
          <c:showPercent val="0"/>
          <c:showBubbleSize val="0"/>
        </c:dLbls>
        <c:gapWidth val="60"/>
        <c:axId val="-2045242248"/>
        <c:axId val="-2045248376"/>
      </c:barChart>
      <c:catAx>
        <c:axId val="-204524224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5248376"/>
        <c:crosses val="autoZero"/>
        <c:auto val="1"/>
        <c:lblAlgn val="ctr"/>
        <c:lblOffset val="10"/>
        <c:tickLblSkip val="1"/>
        <c:tickMarkSkip val="1"/>
        <c:noMultiLvlLbl val="0"/>
      </c:catAx>
      <c:valAx>
        <c:axId val="-2045248376"/>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 12</a:t>
                </a:r>
                <a:endParaRPr lang="en-US" sz="1600" dirty="0">
                  <a:effectLst/>
                </a:endParaRPr>
              </a:p>
            </c:rich>
          </c:tx>
          <c:layout>
            <c:manualLayout>
              <c:xMode val="edge"/>
              <c:yMode val="edge"/>
              <c:x val="0.00312989045383411"/>
              <c:y val="0.1938062514912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524224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88367528002662"/>
          <c:y val="0.0181818181818182"/>
          <c:w val="0.77847621160031"/>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Sofosbuvir + RBV</c:v>
                </c:pt>
              </c:strCache>
            </c:strRef>
          </c:tx>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End of Treatment</c:v>
                </c:pt>
                <c:pt idx="2">
                  <c:v>SVR12</c:v>
                </c:pt>
              </c:strCache>
            </c:strRef>
          </c:cat>
          <c:val>
            <c:numRef>
              <c:f>Sheet1!$B$2:$B$4</c:f>
              <c:numCache>
                <c:formatCode>0</c:formatCode>
                <c:ptCount val="3"/>
                <c:pt idx="0">
                  <c:v>99.0</c:v>
                </c:pt>
                <c:pt idx="1">
                  <c:v>98.0</c:v>
                </c:pt>
                <c:pt idx="2">
                  <c:v>67.0</c:v>
                </c:pt>
              </c:numCache>
            </c:numRef>
          </c:val>
        </c:ser>
        <c:ser>
          <c:idx val="1"/>
          <c:order val="1"/>
          <c:tx>
            <c:v>PEG + RBV</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Week 4</c:v>
                </c:pt>
                <c:pt idx="1">
                  <c:v>End of Treatment</c:v>
                </c:pt>
                <c:pt idx="2">
                  <c:v>SVR12</c:v>
                </c:pt>
              </c:strCache>
            </c:strRef>
          </c:cat>
          <c:val>
            <c:numRef>
              <c:f>Sheet1!$C$2:$C$4</c:f>
              <c:numCache>
                <c:formatCode>0</c:formatCode>
                <c:ptCount val="3"/>
                <c:pt idx="0">
                  <c:v>67.0</c:v>
                </c:pt>
                <c:pt idx="1">
                  <c:v>89.0</c:v>
                </c:pt>
                <c:pt idx="2">
                  <c:v>67.0</c:v>
                </c:pt>
              </c:numCache>
            </c:numRef>
          </c:val>
        </c:ser>
        <c:dLbls>
          <c:showLegendKey val="0"/>
          <c:showVal val="1"/>
          <c:showCatName val="0"/>
          <c:showSerName val="0"/>
          <c:showPercent val="0"/>
          <c:showBubbleSize val="0"/>
        </c:dLbls>
        <c:gapWidth val="85"/>
        <c:axId val="-2041248376"/>
        <c:axId val="-2041219400"/>
      </c:barChart>
      <c:catAx>
        <c:axId val="-204124837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1219400"/>
        <c:crosses val="autoZero"/>
        <c:auto val="1"/>
        <c:lblAlgn val="ctr"/>
        <c:lblOffset val="10"/>
        <c:tickLblSkip val="1"/>
        <c:tickMarkSkip val="1"/>
        <c:noMultiLvlLbl val="0"/>
      </c:catAx>
      <c:valAx>
        <c:axId val="-2041219400"/>
        <c:scaling>
          <c:orientation val="minMax"/>
          <c:max val="100.0"/>
          <c:min val="0.0"/>
        </c:scaling>
        <c:delete val="0"/>
        <c:axPos val="l"/>
        <c:title>
          <c:tx>
            <c:rich>
              <a:bodyPr/>
              <a:lstStyle/>
              <a:p>
                <a:pPr>
                  <a:defRPr sz="1400">
                    <a:latin typeface="Arial"/>
                    <a:cs typeface="Arial"/>
                  </a:defRPr>
                </a:pPr>
                <a:r>
                  <a:rPr lang="en-US" sz="1400" dirty="0" smtClean="0">
                    <a:latin typeface="Arial"/>
                    <a:cs typeface="Arial"/>
                  </a:rPr>
                  <a:t>Patients </a:t>
                </a:r>
                <a:r>
                  <a:rPr lang="en-US" sz="1400" dirty="0">
                    <a:latin typeface="Arial"/>
                    <a:cs typeface="Arial"/>
                  </a:rPr>
                  <a:t>(%</a:t>
                </a:r>
                <a:r>
                  <a:rPr lang="en-US" sz="1400" dirty="0" smtClean="0">
                    <a:latin typeface="Arial"/>
                    <a:cs typeface="Arial"/>
                  </a:rPr>
                  <a:t>) with HCV RNA &lt; 25 IU/ml</a:t>
                </a:r>
                <a:endParaRPr lang="en-US" sz="1400" dirty="0">
                  <a:latin typeface="Arial"/>
                  <a:cs typeface="Arial"/>
                </a:endParaRPr>
              </a:p>
            </c:rich>
          </c:tx>
          <c:layout>
            <c:manualLayout>
              <c:xMode val="edge"/>
              <c:yMode val="edge"/>
              <c:x val="0.00161277170450781"/>
              <c:y val="0.1181818181818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124837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479052315062559"/>
          <c:y val="0.0272727272727273"/>
          <c:w val="0.506251701176242"/>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57585425061304"/>
          <c:h val="0.748130143745128"/>
        </c:manualLayout>
      </c:layout>
      <c:barChart>
        <c:barDir val="col"/>
        <c:grouping val="clustered"/>
        <c:varyColors val="0"/>
        <c:ser>
          <c:idx val="0"/>
          <c:order val="0"/>
          <c:tx>
            <c:strRef>
              <c:f>Sheet1!$B$1</c:f>
              <c:strCache>
                <c:ptCount val="1"/>
                <c:pt idx="0">
                  <c:v>Simeprevir + Sofosbuvir x 12 weeks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c:v>
                </c:pt>
                <c:pt idx="1">
                  <c:v>Treatment Naive</c:v>
                </c:pt>
                <c:pt idx="2">
                  <c:v>Treatment Experienced</c:v>
                </c:pt>
              </c:strCache>
            </c:strRef>
          </c:cat>
          <c:val>
            <c:numRef>
              <c:f>Sheet1!$B$2:$B$4</c:f>
              <c:numCache>
                <c:formatCode>0.0</c:formatCode>
                <c:ptCount val="3"/>
                <c:pt idx="0">
                  <c:v>83.4</c:v>
                </c:pt>
                <c:pt idx="1">
                  <c:v>88.0</c:v>
                </c:pt>
                <c:pt idx="2">
                  <c:v>79.2</c:v>
                </c:pt>
              </c:numCache>
            </c:numRef>
          </c:val>
        </c:ser>
        <c:dLbls>
          <c:showLegendKey val="0"/>
          <c:showVal val="1"/>
          <c:showCatName val="0"/>
          <c:showSerName val="0"/>
          <c:showPercent val="0"/>
          <c:showBubbleSize val="0"/>
        </c:dLbls>
        <c:gapWidth val="85"/>
        <c:axId val="-2133995080"/>
        <c:axId val="-2133983192"/>
      </c:barChart>
      <c:catAx>
        <c:axId val="-213399508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33983192"/>
        <c:crosses val="autoZero"/>
        <c:auto val="1"/>
        <c:lblAlgn val="ctr"/>
        <c:lblOffset val="10"/>
        <c:tickLblSkip val="1"/>
        <c:tickMarkSkip val="1"/>
        <c:noMultiLvlLbl val="0"/>
      </c:catAx>
      <c:valAx>
        <c:axId val="-2133983192"/>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 12</a:t>
                </a:r>
                <a:endParaRPr lang="en-US" sz="1600" dirty="0">
                  <a:effectLst/>
                </a:endParaRPr>
              </a:p>
            </c:rich>
          </c:tx>
          <c:layout>
            <c:manualLayout>
              <c:xMode val="edge"/>
              <c:yMode val="edge"/>
              <c:x val="0.00312989045383411"/>
              <c:y val="0.1938062514912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3399508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66771283871206"/>
          <c:y val="0.0181818181818182"/>
          <c:w val="0.600072455731766"/>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57585425061304"/>
          <c:h val="0.717760762991908"/>
        </c:manualLayout>
      </c:layout>
      <c:barChart>
        <c:barDir val="col"/>
        <c:grouping val="clustered"/>
        <c:varyColors val="0"/>
        <c:ser>
          <c:idx val="0"/>
          <c:order val="0"/>
          <c:tx>
            <c:strRef>
              <c:f>Sheet1!$B$1</c:f>
              <c:strCache>
                <c:ptCount val="1"/>
                <c:pt idx="0">
                  <c:v>Simeprevir + Sofosbuvir x 12 weeks</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GT1a</c:v>
                </c:pt>
                <c:pt idx="1">
                  <c:v>GT1a_x000d_(with Q80K)</c:v>
                </c:pt>
                <c:pt idx="2">
                  <c:v>GT1a_x000d_(without Q80K)</c:v>
                </c:pt>
                <c:pt idx="3">
                  <c:v>GT1b</c:v>
                </c:pt>
              </c:strCache>
            </c:strRef>
          </c:cat>
          <c:val>
            <c:numRef>
              <c:f>Sheet1!$B$2:$B$5</c:f>
              <c:numCache>
                <c:formatCode>0.0</c:formatCode>
                <c:ptCount val="4"/>
                <c:pt idx="0">
                  <c:v>83.3</c:v>
                </c:pt>
                <c:pt idx="1">
                  <c:v>73.5</c:v>
                </c:pt>
                <c:pt idx="2">
                  <c:v>92.1</c:v>
                </c:pt>
                <c:pt idx="3">
                  <c:v>83.9</c:v>
                </c:pt>
              </c:numCache>
            </c:numRef>
          </c:val>
        </c:ser>
        <c:dLbls>
          <c:showLegendKey val="0"/>
          <c:showVal val="1"/>
          <c:showCatName val="0"/>
          <c:showSerName val="0"/>
          <c:showPercent val="0"/>
          <c:showBubbleSize val="0"/>
        </c:dLbls>
        <c:gapWidth val="60"/>
        <c:axId val="-2045512328"/>
        <c:axId val="-2045494504"/>
      </c:barChart>
      <c:catAx>
        <c:axId val="-204551232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45494504"/>
        <c:crosses val="autoZero"/>
        <c:auto val="1"/>
        <c:lblAlgn val="ctr"/>
        <c:lblOffset val="10"/>
        <c:tickLblSkip val="1"/>
        <c:tickMarkSkip val="1"/>
        <c:noMultiLvlLbl val="0"/>
      </c:catAx>
      <c:valAx>
        <c:axId val="-2045494504"/>
        <c:scaling>
          <c:orientation val="minMax"/>
          <c:max val="100.0"/>
          <c:min val="0.0"/>
        </c:scaling>
        <c:delete val="0"/>
        <c:axPos val="l"/>
        <c:title>
          <c:tx>
            <c:rich>
              <a:bodyPr/>
              <a:lstStyle/>
              <a:p>
                <a:pPr>
                  <a:defRPr sz="1600">
                    <a:latin typeface="Arial"/>
                    <a:cs typeface="Arial"/>
                  </a:defRPr>
                </a:pPr>
                <a:r>
                  <a:rPr lang="en-US" sz="1600" b="1" i="0" baseline="0" dirty="0" smtClean="0">
                    <a:effectLst/>
                  </a:rPr>
                  <a:t>Patients (%) with SVR 12</a:t>
                </a:r>
                <a:endParaRPr lang="en-US" sz="1600" dirty="0">
                  <a:effectLst/>
                </a:endParaRPr>
              </a:p>
            </c:rich>
          </c:tx>
          <c:layout>
            <c:manualLayout>
              <c:xMode val="edge"/>
              <c:yMode val="edge"/>
              <c:x val="0.00312989045383411"/>
              <c:y val="0.1938062514912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55123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436249456150275"/>
          <c:y val="0.0181818181818182"/>
          <c:w val="0.530594341691644"/>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6"/>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Sheet1!$A$2:$A$7</c:f>
              <c:strCache>
                <c:ptCount val="6"/>
                <c:pt idx="0">
                  <c:v>SOF x 7d _x000d_DCV + SOF</c:v>
                </c:pt>
                <c:pt idx="1">
                  <c:v>DCV + SOF</c:v>
                </c:pt>
                <c:pt idx="2">
                  <c:v>DCV + SOF _x000d_+ RBV</c:v>
                </c:pt>
                <c:pt idx="3">
                  <c:v>SOF x 7d _x000d_DCV + SOF</c:v>
                </c:pt>
                <c:pt idx="4">
                  <c:v>DCV + SOF</c:v>
                </c:pt>
                <c:pt idx="5">
                  <c:v>DCV + SOF _x000d_+ RBV</c:v>
                </c:pt>
              </c:strCache>
            </c:strRef>
          </c:cat>
          <c:val>
            <c:numRef>
              <c:f>Sheet1!$B$2:$B$7</c:f>
              <c:numCache>
                <c:formatCode>0</c:formatCode>
                <c:ptCount val="6"/>
                <c:pt idx="0">
                  <c:v>88.0</c:v>
                </c:pt>
                <c:pt idx="1">
                  <c:v>93.0</c:v>
                </c:pt>
                <c:pt idx="2">
                  <c:v>86.0</c:v>
                </c:pt>
                <c:pt idx="3">
                  <c:v>100.0</c:v>
                </c:pt>
                <c:pt idx="4">
                  <c:v>100.0</c:v>
                </c:pt>
                <c:pt idx="5">
                  <c:v>100.0</c:v>
                </c:pt>
              </c:numCache>
            </c:numRef>
          </c:val>
        </c:ser>
        <c:dLbls>
          <c:showLegendKey val="0"/>
          <c:showVal val="1"/>
          <c:showCatName val="0"/>
          <c:showSerName val="0"/>
          <c:showPercent val="0"/>
          <c:showBubbleSize val="0"/>
        </c:dLbls>
        <c:gapWidth val="50"/>
        <c:axId val="-2045678904"/>
        <c:axId val="-2087758952"/>
      </c:barChart>
      <c:catAx>
        <c:axId val="-204567890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87758952"/>
        <c:crosses val="autoZero"/>
        <c:auto val="1"/>
        <c:lblAlgn val="ctr"/>
        <c:lblOffset val="1"/>
        <c:tickLblSkip val="1"/>
        <c:tickMarkSkip val="1"/>
        <c:noMultiLvlLbl val="0"/>
      </c:catAx>
      <c:valAx>
        <c:axId val="-208775895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4567890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DCV + SOF</c:v>
                </c:pt>
                <c:pt idx="1">
                  <c:v>DCV + SOF + RBV</c:v>
                </c:pt>
                <c:pt idx="2">
                  <c:v>DCV + SOF</c:v>
                </c:pt>
                <c:pt idx="3">
                  <c:v>DCV + SOF + RBV</c:v>
                </c:pt>
              </c:strCache>
            </c:strRef>
          </c:cat>
          <c:val>
            <c:numRef>
              <c:f>Sheet1!$B$2:$B$5</c:f>
              <c:numCache>
                <c:formatCode>0</c:formatCode>
                <c:ptCount val="4"/>
                <c:pt idx="0">
                  <c:v>100.0</c:v>
                </c:pt>
                <c:pt idx="1">
                  <c:v>100.0</c:v>
                </c:pt>
                <c:pt idx="2">
                  <c:v>90.0</c:v>
                </c:pt>
                <c:pt idx="3">
                  <c:v>95.0</c:v>
                </c:pt>
              </c:numCache>
            </c:numRef>
          </c:val>
        </c:ser>
        <c:dLbls>
          <c:showLegendKey val="0"/>
          <c:showVal val="1"/>
          <c:showCatName val="0"/>
          <c:showSerName val="0"/>
          <c:showPercent val="0"/>
          <c:showBubbleSize val="0"/>
        </c:dLbls>
        <c:gapWidth val="103"/>
        <c:axId val="-2087938104"/>
        <c:axId val="-2087957784"/>
      </c:barChart>
      <c:catAx>
        <c:axId val="-208793810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87957784"/>
        <c:crosses val="autoZero"/>
        <c:auto val="1"/>
        <c:lblAlgn val="ctr"/>
        <c:lblOffset val="1"/>
        <c:tickLblSkip val="1"/>
        <c:tickMarkSkip val="1"/>
        <c:noMultiLvlLbl val="0"/>
      </c:catAx>
      <c:valAx>
        <c:axId val="-208795778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8793810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76364829396325"/>
          <c:h val="0.714382610034936"/>
        </c:manualLayout>
      </c:layout>
      <c:barChart>
        <c:barDir val="col"/>
        <c:grouping val="clustered"/>
        <c:varyColors val="0"/>
        <c:ser>
          <c:idx val="0"/>
          <c:order val="0"/>
          <c:tx>
            <c:strRef>
              <c:f>Sheet1!$B$1</c:f>
              <c:strCache>
                <c:ptCount val="1"/>
                <c:pt idx="0">
                  <c:v>Sofosbuvir + RBV</c:v>
                </c:pt>
              </c:strCache>
            </c:strRef>
          </c:tx>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GT 2 and 3 _x000d_(n=496)</c:v>
                </c:pt>
                <c:pt idx="1">
                  <c:v>GT 2 _x000d_(n=137)</c:v>
                </c:pt>
                <c:pt idx="2">
                  <c:v>GT 3_x000d_(n=359)</c:v>
                </c:pt>
              </c:strCache>
            </c:strRef>
          </c:cat>
          <c:val>
            <c:numRef>
              <c:f>Sheet1!$B$2:$B$4</c:f>
              <c:numCache>
                <c:formatCode>0</c:formatCode>
                <c:ptCount val="3"/>
                <c:pt idx="0">
                  <c:v>67.0</c:v>
                </c:pt>
                <c:pt idx="1">
                  <c:v>97.0</c:v>
                </c:pt>
                <c:pt idx="2">
                  <c:v>56.0</c:v>
                </c:pt>
              </c:numCache>
            </c:numRef>
          </c:val>
        </c:ser>
        <c:ser>
          <c:idx val="1"/>
          <c:order val="1"/>
          <c:tx>
            <c:v>PEG + RBV</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GT 2 and 3 _x000d_(n=496)</c:v>
                </c:pt>
                <c:pt idx="1">
                  <c:v>GT 2 _x000d_(n=137)</c:v>
                </c:pt>
                <c:pt idx="2">
                  <c:v>GT 3_x000d_(n=359)</c:v>
                </c:pt>
              </c:strCache>
            </c:strRef>
          </c:cat>
          <c:val>
            <c:numRef>
              <c:f>Sheet1!$C$2:$C$4</c:f>
              <c:numCache>
                <c:formatCode>0</c:formatCode>
                <c:ptCount val="3"/>
                <c:pt idx="0">
                  <c:v>67.0</c:v>
                </c:pt>
                <c:pt idx="1">
                  <c:v>78.0</c:v>
                </c:pt>
                <c:pt idx="2">
                  <c:v>62.5</c:v>
                </c:pt>
              </c:numCache>
            </c:numRef>
          </c:val>
        </c:ser>
        <c:dLbls>
          <c:showLegendKey val="0"/>
          <c:showVal val="1"/>
          <c:showCatName val="0"/>
          <c:showSerName val="0"/>
          <c:showPercent val="0"/>
          <c:showBubbleSize val="0"/>
        </c:dLbls>
        <c:gapWidth val="100"/>
        <c:axId val="-2123414536"/>
        <c:axId val="-2060096728"/>
      </c:barChart>
      <c:catAx>
        <c:axId val="-212341453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60096728"/>
        <c:crosses val="autoZero"/>
        <c:auto val="1"/>
        <c:lblAlgn val="ctr"/>
        <c:lblOffset val="1"/>
        <c:tickLblSkip val="1"/>
        <c:tickMarkSkip val="1"/>
        <c:noMultiLvlLbl val="0"/>
      </c:catAx>
      <c:valAx>
        <c:axId val="-2060096728"/>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a:ea typeface="+mn-ea"/>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213171885117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2341453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481314766209779"/>
          <c:y val="0.0"/>
          <c:w val="0.509592568290075"/>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3009587829503"/>
          <c:w val="0.876364829396325"/>
          <c:h val="0.697021443546818"/>
        </c:manualLayout>
      </c:layout>
      <c:barChart>
        <c:barDir val="col"/>
        <c:grouping val="clustered"/>
        <c:varyColors val="0"/>
        <c:ser>
          <c:idx val="0"/>
          <c:order val="0"/>
          <c:tx>
            <c:strRef>
              <c:f>Sheet1!$B$1</c:f>
              <c:strCache>
                <c:ptCount val="1"/>
                <c:pt idx="0">
                  <c:v>Sofosbuvir + RBV</c:v>
                </c:pt>
              </c:strCache>
            </c:strRef>
          </c:tx>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No Cirrhosis _x000d_(n=397)</c:v>
                </c:pt>
                <c:pt idx="1">
                  <c:v>Cirrhosis _x000d_(n=99)</c:v>
                </c:pt>
              </c:strCache>
            </c:strRef>
          </c:cat>
          <c:val>
            <c:numRef>
              <c:f>Sheet1!$B$2:$B$3</c:f>
              <c:numCache>
                <c:formatCode>0</c:formatCode>
                <c:ptCount val="2"/>
                <c:pt idx="0">
                  <c:v>72.0</c:v>
                </c:pt>
                <c:pt idx="1">
                  <c:v>47.0</c:v>
                </c:pt>
              </c:numCache>
            </c:numRef>
          </c:val>
        </c:ser>
        <c:ser>
          <c:idx val="1"/>
          <c:order val="1"/>
          <c:tx>
            <c:v>PEG + RBV</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No Cirrhosis _x000d_(n=397)</c:v>
                </c:pt>
                <c:pt idx="1">
                  <c:v>Cirrhosis _x000d_(n=99)</c:v>
                </c:pt>
              </c:strCache>
            </c:strRef>
          </c:cat>
          <c:val>
            <c:numRef>
              <c:f>Sheet1!$C$2:$C$3</c:f>
              <c:numCache>
                <c:formatCode>0</c:formatCode>
                <c:ptCount val="2"/>
                <c:pt idx="0">
                  <c:v>74.0</c:v>
                </c:pt>
                <c:pt idx="1">
                  <c:v>38.0</c:v>
                </c:pt>
              </c:numCache>
            </c:numRef>
          </c:val>
        </c:ser>
        <c:dLbls>
          <c:showLegendKey val="0"/>
          <c:showVal val="1"/>
          <c:showCatName val="0"/>
          <c:showSerName val="0"/>
          <c:showPercent val="0"/>
          <c:showBubbleSize val="0"/>
        </c:dLbls>
        <c:gapWidth val="125"/>
        <c:axId val="-2055166840"/>
        <c:axId val="-2054455080"/>
      </c:barChart>
      <c:catAx>
        <c:axId val="-205516684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54455080"/>
        <c:crosses val="autoZero"/>
        <c:auto val="1"/>
        <c:lblAlgn val="ctr"/>
        <c:lblOffset val="10"/>
        <c:tickLblSkip val="1"/>
        <c:tickMarkSkip val="1"/>
        <c:noMultiLvlLbl val="0"/>
      </c:catAx>
      <c:valAx>
        <c:axId val="-2054455080"/>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516684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505839530475357"/>
          <c:y val="0.0144676387400988"/>
          <c:w val="0.481814790512297"/>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61612134648217"/>
          <c:h val="0.763281555714627"/>
        </c:manualLayout>
      </c:layout>
      <c:barChart>
        <c:barDir val="col"/>
        <c:grouping val="clustered"/>
        <c:varyColors val="0"/>
        <c:ser>
          <c:idx val="0"/>
          <c:order val="0"/>
          <c:tx>
            <c:strRef>
              <c:f>Sheet1!$B$1</c:f>
              <c:strCache>
                <c:ptCount val="1"/>
                <c:pt idx="0">
                  <c:v>Sofosbuvir + RBV</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066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515F6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E74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Cohort A</c:v>
                </c:pt>
                <c:pt idx="1">
                  <c:v>Cohort B</c:v>
                </c:pt>
                <c:pt idx="2">
                  <c:v>Cohort C</c:v>
                </c:pt>
              </c:strCache>
            </c:strRef>
          </c:cat>
          <c:val>
            <c:numRef>
              <c:f>Sheet1!$B$2:$B$4</c:f>
              <c:numCache>
                <c:formatCode>0.0</c:formatCode>
                <c:ptCount val="3"/>
                <c:pt idx="0">
                  <c:v>88.5</c:v>
                </c:pt>
                <c:pt idx="1">
                  <c:v>89.0</c:v>
                </c:pt>
                <c:pt idx="2">
                  <c:v>87.1</c:v>
                </c:pt>
              </c:numCache>
            </c:numRef>
          </c:val>
        </c:ser>
        <c:dLbls>
          <c:showLegendKey val="0"/>
          <c:showVal val="1"/>
          <c:showCatName val="0"/>
          <c:showSerName val="0"/>
          <c:showPercent val="0"/>
          <c:showBubbleSize val="0"/>
        </c:dLbls>
        <c:gapWidth val="85"/>
        <c:axId val="-2054889352"/>
        <c:axId val="2121369160"/>
      </c:barChart>
      <c:catAx>
        <c:axId val="-205488935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121369160"/>
        <c:crosses val="autoZero"/>
        <c:auto val="1"/>
        <c:lblAlgn val="ctr"/>
        <c:lblOffset val="1"/>
        <c:tickLblSkip val="1"/>
        <c:tickMarkSkip val="1"/>
        <c:noMultiLvlLbl val="0"/>
      </c:catAx>
      <c:valAx>
        <c:axId val="2121369160"/>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SVR24</a:t>
                </a:r>
                <a:endParaRPr lang="en-US" sz="1800" dirty="0">
                  <a:effectLst/>
                </a:endParaRPr>
              </a:p>
            </c:rich>
          </c:tx>
          <c:layout>
            <c:manualLayout>
              <c:xMode val="edge"/>
              <c:yMode val="edge"/>
              <c:x val="0.0"/>
              <c:y val="0.13696754951085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488935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0.18555</cdr:x>
      <cdr:y>0.77626</cdr:y>
    </cdr:from>
    <cdr:to>
      <cdr:x>0.93947</cdr:x>
      <cdr:y>0.87323</cdr:y>
    </cdr:to>
    <cdr:grpSp>
      <cdr:nvGrpSpPr>
        <cdr:cNvPr id="2" name="Group 1"/>
        <cdr:cNvGrpSpPr/>
      </cdr:nvGrpSpPr>
      <cdr:grpSpPr>
        <a:xfrm xmlns:a="http://schemas.openxmlformats.org/drawingml/2006/main">
          <a:off x="1526829" y="3153233"/>
          <a:ext cx="6203757" cy="393901"/>
          <a:chOff x="1460467" y="3200415"/>
          <a:chExt cx="5917217" cy="406402"/>
        </a:xfrm>
      </cdr:grpSpPr>
      <cdr:sp macro="" textlink="">
        <cdr:nvSpPr>
          <cdr:cNvPr id="12" name="Rectangle 11"/>
          <cdr:cNvSpPr/>
        </cdr:nvSpPr>
        <cdr:spPr>
          <a:xfrm xmlns:a="http://schemas.openxmlformats.org/drawingml/2006/main">
            <a:off x="1460467" y="3200415"/>
            <a:ext cx="862640" cy="381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solidFill>
                  <a:srgbClr val="FFFFFF"/>
                </a:solidFill>
              </a:rPr>
              <a:t>29/30</a:t>
            </a:r>
            <a:endParaRPr lang="en-US" sz="1400" dirty="0">
              <a:solidFill>
                <a:srgbClr val="FFFFFF"/>
              </a:solidFill>
            </a:endParaRPr>
          </a:p>
        </cdr:txBody>
      </cdr:sp>
      <cdr:sp macro="" textlink="">
        <cdr:nvSpPr>
          <cdr:cNvPr id="11" name="Rectangle 10"/>
          <cdr:cNvSpPr/>
        </cdr:nvSpPr>
        <cdr:spPr>
          <a:xfrm xmlns:a="http://schemas.openxmlformats.org/drawingml/2006/main">
            <a:off x="6515123" y="3200415"/>
            <a:ext cx="862561" cy="381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rgbClr val="FFFFFF"/>
                </a:solidFill>
              </a:rPr>
              <a:t>7</a:t>
            </a:r>
            <a:r>
              <a:rPr lang="en-US" sz="1400" dirty="0" smtClean="0">
                <a:solidFill>
                  <a:srgbClr val="FFFFFF"/>
                </a:solidFill>
              </a:rPr>
              <a:t>/9</a:t>
            </a:r>
            <a:endParaRPr lang="en-US" sz="1400" dirty="0">
              <a:solidFill>
                <a:srgbClr val="FFFFFF"/>
              </a:solidFill>
            </a:endParaRPr>
          </a:p>
        </cdr:txBody>
      </cdr:sp>
      <cdr:sp macro="" textlink="">
        <cdr:nvSpPr>
          <cdr:cNvPr id="10" name="Rectangle 9"/>
          <cdr:cNvSpPr/>
        </cdr:nvSpPr>
        <cdr:spPr>
          <a:xfrm xmlns:a="http://schemas.openxmlformats.org/drawingml/2006/main">
            <a:off x="4838662" y="3225813"/>
            <a:ext cx="862640" cy="381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solidFill>
                  <a:srgbClr val="FFFFFF"/>
                </a:solidFill>
              </a:rPr>
              <a:t>30/32</a:t>
            </a:r>
            <a:endParaRPr lang="en-US" sz="1400" dirty="0">
              <a:solidFill>
                <a:srgbClr val="FFFFFF"/>
              </a:solidFill>
            </a:endParaRPr>
          </a:p>
        </cdr:txBody>
      </cdr:sp>
      <cdr:sp macro="" textlink="">
        <cdr:nvSpPr>
          <cdr:cNvPr id="9" name="Rectangle 8"/>
          <cdr:cNvSpPr/>
        </cdr:nvSpPr>
        <cdr:spPr>
          <a:xfrm xmlns:a="http://schemas.openxmlformats.org/drawingml/2006/main">
            <a:off x="3127460" y="3200415"/>
            <a:ext cx="862640" cy="381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solidFill>
                  <a:srgbClr val="FFFFFF"/>
                </a:solidFill>
              </a:rPr>
              <a:t>2/2</a:t>
            </a:r>
            <a:endParaRPr lang="en-US" sz="1400" dirty="0">
              <a:solidFill>
                <a:srgbClr val="FFFFFF"/>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169</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182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microsoft.com/office/2007/relationships/hdphoto" Target="../media/hdphoto2.wdp"/><Relationship Id="rId7" Type="http://schemas.microsoft.com/office/2007/relationships/hdphoto" Target="../media/hdphoto3.wdp"/><Relationship Id="rId8" Type="http://schemas.openxmlformats.org/officeDocument/2006/relationships/image" Target="../media/image6.png"/><Relationship Id="rId9"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6" Type="http://schemas.microsoft.com/office/2007/relationships/hdphoto" Target="../media/hdphoto3.wdp"/><Relationship Id="rId7" Type="http://schemas.openxmlformats.org/officeDocument/2006/relationships/image" Target="../media/image6.png"/><Relationship Id="rId8"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5.png"/><Relationship Id="rId7" Type="http://schemas.microsoft.com/office/2007/relationships/hdphoto" Target="../media/hdphoto2.wdp"/><Relationship Id="rId8" Type="http://schemas.microsoft.com/office/2007/relationships/hdphoto" Target="../media/hdphoto3.wdp"/><Relationship Id="rId9" Type="http://schemas.openxmlformats.org/officeDocument/2006/relationships/image" Target="../media/image6.png"/><Relationship Id="rId10"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bIns="0" anchor="ctr">
            <a:normAutofit/>
          </a:bodyPr>
          <a:lstStyle>
            <a:lvl1pPr algn="ctr">
              <a:lnSpc>
                <a:spcPts val="4000"/>
              </a:lnSpc>
              <a:spcBef>
                <a:spcPts val="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3000"/>
              </a:lnSpc>
              <a:spcBef>
                <a:spcPts val="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xmlns:p14="http://schemas.microsoft.com/office/powerpoint/2010/mai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chart" Target="../charts/char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chart" Target="../charts/chart3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chart" Target="../charts/char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chart" Target="../charts/char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chart" Target="../charts/chart3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chart" Target="../charts/char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chart" Target="../charts/chart4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chart" Target="../charts/chart4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chart" Target="../charts/chart4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chart" Target="../charts/chart4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chart" Target="../charts/chart4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chart" Target="../charts/char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chart" Target="../charts/chart4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 Id="rId3" Type="http://schemas.openxmlformats.org/officeDocument/2006/relationships/chart" Target="../charts/chart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chart" Target="../charts/chart4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chart" Target="../charts/char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 Id="rId3" Type="http://schemas.openxmlformats.org/officeDocument/2006/relationships/chart" Target="../charts/chart5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chart" Target="../charts/char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 Id="rId3" Type="http://schemas.openxmlformats.org/officeDocument/2006/relationships/chart" Target="../charts/chart5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chart" Target="../charts/chart5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chart" Target="../charts/chart5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chart" Target="../charts/chart5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 Id="rId3" Type="http://schemas.openxmlformats.org/officeDocument/2006/relationships/chart" Target="../charts/chart5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 Id="rId3" Type="http://schemas.openxmlformats.org/officeDocument/2006/relationships/chart" Target="../charts/chart6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 Id="rId3" Type="http://schemas.openxmlformats.org/officeDocument/2006/relationships/chart" Target="../charts/chart6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hepatitisc.uw.edu" TargetMode="External"/><Relationship Id="rId3" Type="http://schemas.openxmlformats.org/officeDocument/2006/relationships/hyperlink" Target="http://depts.washington.edu/hepstu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chart" Target="../charts/char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chart" Target="../charts/chart13.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hart" Target="../charts/char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chart" Target="../charts/char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chart" Target="../charts/char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chart" Target="../charts/char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chart" Target="../charts/char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chart" Target="../charts/char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chart" Target="../charts/char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chart" Target="../charts/char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chart" Target="../charts/char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chart" Target="../charts/char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chart" Target="../charts/char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chart" Target="../charts/chart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chart" Target="../charts/chart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chart" Target="../charts/char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chart" Target="../charts/char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err="1" smtClean="0"/>
              <a:t>Sofosbuvir</a:t>
            </a:r>
            <a:r>
              <a:rPr lang="en-US" dirty="0" smtClean="0"/>
              <a:t> (</a:t>
            </a:r>
            <a:r>
              <a:rPr lang="en-US" i="1" dirty="0" err="1" smtClean="0"/>
              <a:t>Sovaldi</a:t>
            </a:r>
            <a:r>
              <a:rPr lang="en-US" dirty="0" smtClean="0"/>
              <a:t>)</a:t>
            </a:r>
            <a:endParaRPr lang="en-US" dirty="0"/>
          </a:p>
        </p:txBody>
      </p:sp>
      <p:sp>
        <p:nvSpPr>
          <p:cNvPr id="3" name="Text Placeholder 2"/>
          <p:cNvSpPr>
            <a:spLocks noGrp="1"/>
          </p:cNvSpPr>
          <p:nvPr>
            <p:ph type="body" sz="quarter" idx="10"/>
          </p:nvPr>
        </p:nvSpPr>
        <p:spPr/>
        <p:txBody>
          <a:bodyPr/>
          <a:lstStyle/>
          <a:p>
            <a:r>
              <a:rPr lang="en-US" dirty="0"/>
              <a:t>Prepared by: David Spach, MD &amp; H. Nina Kim, MD</a:t>
            </a:r>
            <a:br>
              <a:rPr lang="en-US" dirty="0"/>
            </a:br>
            <a:r>
              <a:rPr lang="en-US" dirty="0">
                <a:cs typeface="Arial"/>
              </a:rPr>
              <a:t>Last Updated: </a:t>
            </a:r>
            <a:r>
              <a:rPr lang="en-US" dirty="0" smtClean="0">
                <a:cs typeface="Arial"/>
              </a:rPr>
              <a:t>July </a:t>
            </a:r>
            <a:r>
              <a:rPr lang="en-US" dirty="0" smtClean="0">
                <a:cs typeface="Arial"/>
              </a:rPr>
              <a:t>14, </a:t>
            </a:r>
            <a:r>
              <a:rPr lang="en-US" dirty="0" smtClean="0">
                <a:cs typeface="Arial"/>
              </a:rPr>
              <a:t>2015</a:t>
            </a:r>
            <a:endParaRPr lang="en-US" dirty="0"/>
          </a:p>
        </p:txBody>
      </p:sp>
    </p:spTree>
    <p:extLst>
      <p:ext uri="{BB962C8B-B14F-4D97-AF65-F5344CB8AC3E}">
        <p14:creationId xmlns:p14="http://schemas.microsoft.com/office/powerpoint/2010/main" val="128921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Sofosbuvir + PEG + RBV in Treatment-Naïve HCV GT 1,4,5,6</a:t>
            </a:r>
            <a:r>
              <a:rPr lang="en-US" dirty="0"/>
              <a:t/>
            </a:r>
            <a:br>
              <a:rPr lang="en-US" dirty="0"/>
            </a:br>
            <a:r>
              <a:rPr lang="en-US" dirty="0" smtClean="0"/>
              <a:t>NEUTRINO Trial*</a:t>
            </a:r>
            <a:endParaRPr lang="en-US"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3</a:t>
            </a:r>
            <a:endParaRPr lang="en-US" b="1" dirty="0">
              <a:solidFill>
                <a:schemeClr val="accent5">
                  <a:lumMod val="20000"/>
                  <a:lumOff val="80000"/>
                </a:schemeClr>
              </a:solidFill>
            </a:endParaRPr>
          </a:p>
        </p:txBody>
      </p:sp>
      <p:sp>
        <p:nvSpPr>
          <p:cNvPr id="3" name="TextBox 2"/>
          <p:cNvSpPr txBox="1"/>
          <p:nvPr/>
        </p:nvSpPr>
        <p:spPr>
          <a:xfrm>
            <a:off x="0" y="4191000"/>
            <a:ext cx="9144000" cy="338554"/>
          </a:xfrm>
          <a:prstGeom prst="rect">
            <a:avLst/>
          </a:prstGeom>
          <a:noFill/>
        </p:spPr>
        <p:txBody>
          <a:bodyPr wrap="square" rtlCol="0" anchor="ctr">
            <a:spAutoFit/>
          </a:bodyPr>
          <a:lstStyle/>
          <a:p>
            <a:pPr algn="ctr"/>
            <a:r>
              <a:rPr lang="en-US" sz="1600" dirty="0" smtClean="0">
                <a:solidFill>
                  <a:srgbClr val="001D48"/>
                </a:solidFill>
                <a:latin typeface="Arial"/>
                <a:cs typeface="Arial"/>
              </a:rPr>
              <a:t>*Note: </a:t>
            </a:r>
            <a:r>
              <a:rPr lang="en-US" sz="1600" dirty="0">
                <a:solidFill>
                  <a:srgbClr val="001D48"/>
                </a:solidFill>
                <a:latin typeface="Arial"/>
                <a:cs typeface="Arial"/>
              </a:rPr>
              <a:t>P</a:t>
            </a:r>
            <a:r>
              <a:rPr lang="en-US" sz="1600" dirty="0" smtClean="0">
                <a:solidFill>
                  <a:srgbClr val="001D48"/>
                </a:solidFill>
                <a:latin typeface="Arial"/>
                <a:cs typeface="Arial"/>
              </a:rPr>
              <a:t>ublished </a:t>
            </a:r>
            <a:r>
              <a:rPr lang="en-US" sz="1600" dirty="0">
                <a:solidFill>
                  <a:srgbClr val="001D48"/>
                </a:solidFill>
                <a:latin typeface="Arial"/>
                <a:cs typeface="Arial"/>
              </a:rPr>
              <a:t>in </a:t>
            </a:r>
            <a:r>
              <a:rPr lang="en-US" sz="1600" dirty="0" smtClean="0">
                <a:solidFill>
                  <a:srgbClr val="001D48"/>
                </a:solidFill>
                <a:latin typeface="Arial"/>
                <a:cs typeface="Arial"/>
              </a:rPr>
              <a:t>NEJM in tandem </a:t>
            </a:r>
            <a:r>
              <a:rPr lang="en-US" sz="1600" dirty="0">
                <a:solidFill>
                  <a:srgbClr val="001D48"/>
                </a:solidFill>
                <a:latin typeface="Arial"/>
                <a:cs typeface="Arial"/>
              </a:rPr>
              <a:t>with </a:t>
            </a:r>
            <a:r>
              <a:rPr lang="en-US" sz="1600" b="1" dirty="0">
                <a:solidFill>
                  <a:srgbClr val="001D48"/>
                </a:solidFill>
                <a:latin typeface="Arial"/>
                <a:cs typeface="Arial"/>
              </a:rPr>
              <a:t>FISSION</a:t>
            </a:r>
            <a:r>
              <a:rPr lang="en-US" sz="1600" dirty="0">
                <a:solidFill>
                  <a:srgbClr val="001D48"/>
                </a:solidFill>
                <a:latin typeface="Arial"/>
                <a:cs typeface="Arial"/>
              </a:rPr>
              <a:t> </a:t>
            </a:r>
            <a:r>
              <a:rPr lang="en-US" sz="1600" dirty="0" smtClean="0">
                <a:solidFill>
                  <a:srgbClr val="001D48"/>
                </a:solidFill>
                <a:latin typeface="Arial"/>
                <a:cs typeface="Arial"/>
              </a:rPr>
              <a:t>Trial (Genotypes 2,3)</a:t>
            </a:r>
            <a:endParaRPr lang="en-US" sz="1600" dirty="0">
              <a:solidFill>
                <a:srgbClr val="001D48"/>
              </a:solidFill>
              <a:latin typeface="Arial"/>
              <a:cs typeface="Arial"/>
            </a:endParaRPr>
          </a:p>
        </p:txBody>
      </p:sp>
      <p:sp>
        <p:nvSpPr>
          <p:cNvPr id="5" name="Rectangle 4"/>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rPr>
              <a:t>Treatment</a:t>
            </a:r>
            <a:r>
              <a:rPr lang="en-US" sz="1400" dirty="0">
                <a:solidFill>
                  <a:schemeClr val="bg1"/>
                </a:solidFill>
              </a:rPr>
              <a:t> </a:t>
            </a:r>
            <a:r>
              <a:rPr lang="en-US" sz="1400" dirty="0" smtClean="0">
                <a:solidFill>
                  <a:schemeClr val="bg1"/>
                </a:solidFill>
              </a:rPr>
              <a:t>Naïve</a:t>
            </a:r>
            <a:endParaRPr lang="en-US" sz="14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Lawitz</a:t>
            </a:r>
            <a:r>
              <a:rPr lang="en-US" sz="1400" dirty="0">
                <a:latin typeface="Arial"/>
                <a:cs typeface="Arial"/>
              </a:rPr>
              <a:t> E, et al.  N </a:t>
            </a:r>
            <a:r>
              <a:rPr lang="en-US" sz="1400" dirty="0" err="1">
                <a:latin typeface="Arial"/>
                <a:cs typeface="Arial"/>
              </a:rPr>
              <a:t>Engl</a:t>
            </a:r>
            <a:r>
              <a:rPr lang="en-US" sz="1400" dirty="0">
                <a:latin typeface="Arial"/>
                <a:cs typeface="Arial"/>
              </a:rPr>
              <a:t> J Med.  2013;368:1878-87.</a:t>
            </a:r>
          </a:p>
        </p:txBody>
      </p:sp>
    </p:spTree>
    <p:extLst>
      <p:ext uri="{BB962C8B-B14F-4D97-AF65-F5344CB8AC3E}">
        <p14:creationId xmlns:p14="http://schemas.microsoft.com/office/powerpoint/2010/main" val="30485129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 GT 2 or 3</a:t>
            </a:r>
            <a:r>
              <a:rPr lang="en-US" sz="2400" dirty="0"/>
              <a:t/>
            </a:r>
            <a:br>
              <a:rPr lang="en-US" sz="2400" dirty="0"/>
            </a:br>
            <a:r>
              <a:rPr lang="en-US" sz="2400" dirty="0"/>
              <a:t>VALENCE: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VALENCE: SVR12 by Genotype and Prior Treatment Experience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smtClean="0"/>
              <a:t>Source: </a:t>
            </a:r>
            <a:r>
              <a:rPr lang="en-US" dirty="0" err="1" smtClean="0"/>
              <a:t>Zeuzem</a:t>
            </a:r>
            <a:r>
              <a:rPr lang="en-US" dirty="0" smtClean="0"/>
              <a:t> S, et al. </a:t>
            </a:r>
            <a:r>
              <a:rPr lang="en-US" dirty="0"/>
              <a:t>N </a:t>
            </a:r>
            <a:r>
              <a:rPr lang="en-US" dirty="0" err="1"/>
              <a:t>Engl</a:t>
            </a:r>
            <a:r>
              <a:rPr lang="en-US" dirty="0"/>
              <a:t> J Med. 2014;370:1993-</a:t>
            </a:r>
            <a:r>
              <a:rPr lang="en-US" dirty="0" smtClean="0"/>
              <a:t>2001.</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508144656"/>
              </p:ext>
            </p:extLst>
          </p:nvPr>
        </p:nvGraphicFramePr>
        <p:xfrm>
          <a:off x="647700" y="19050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1864077"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68/73</a:t>
            </a:r>
            <a:endParaRPr lang="en-US" sz="1400" dirty="0">
              <a:solidFill>
                <a:srgbClr val="FFFFFF"/>
              </a:solidFill>
            </a:endParaRPr>
          </a:p>
        </p:txBody>
      </p:sp>
      <p:sp>
        <p:nvSpPr>
          <p:cNvPr id="14" name="Rectangle 13"/>
          <p:cNvSpPr/>
          <p:nvPr/>
        </p:nvSpPr>
        <p:spPr>
          <a:xfrm>
            <a:off x="5205118"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213/250</a:t>
            </a:r>
            <a:endParaRPr lang="en-US" sz="1400" dirty="0">
              <a:solidFill>
                <a:srgbClr val="FFFFFF"/>
              </a:solidFill>
            </a:endParaRPr>
          </a:p>
        </p:txBody>
      </p:sp>
      <p:sp>
        <p:nvSpPr>
          <p:cNvPr id="15" name="Rectangle 14"/>
          <p:cNvSpPr/>
          <p:nvPr/>
        </p:nvSpPr>
        <p:spPr>
          <a:xfrm>
            <a:off x="2819400"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31/32</a:t>
            </a:r>
            <a:endParaRPr lang="en-US" sz="1400" dirty="0">
              <a:solidFill>
                <a:srgbClr val="FFFFFF"/>
              </a:solidFill>
            </a:endParaRPr>
          </a:p>
        </p:txBody>
      </p:sp>
      <p:sp>
        <p:nvSpPr>
          <p:cNvPr id="16" name="Rectangle 15"/>
          <p:cNvSpPr/>
          <p:nvPr/>
        </p:nvSpPr>
        <p:spPr>
          <a:xfrm>
            <a:off x="3774723"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37/41</a:t>
            </a:r>
            <a:endParaRPr lang="en-US" sz="1400" dirty="0">
              <a:solidFill>
                <a:srgbClr val="FFFFFF"/>
              </a:solidFill>
            </a:endParaRPr>
          </a:p>
        </p:txBody>
      </p:sp>
      <p:sp>
        <p:nvSpPr>
          <p:cNvPr id="17" name="Rectangle 16"/>
          <p:cNvSpPr/>
          <p:nvPr/>
        </p:nvSpPr>
        <p:spPr>
          <a:xfrm>
            <a:off x="6172200"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99/105</a:t>
            </a:r>
            <a:endParaRPr lang="en-US" sz="1400" dirty="0">
              <a:solidFill>
                <a:srgbClr val="FFFFFF"/>
              </a:solidFill>
            </a:endParaRPr>
          </a:p>
        </p:txBody>
      </p:sp>
      <p:sp>
        <p:nvSpPr>
          <p:cNvPr id="18" name="Rectangle 17"/>
          <p:cNvSpPr/>
          <p:nvPr/>
        </p:nvSpPr>
        <p:spPr>
          <a:xfrm>
            <a:off x="7139282" y="5140353"/>
            <a:ext cx="9144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114/145</a:t>
            </a:r>
            <a:endParaRPr lang="en-US" sz="1400" dirty="0">
              <a:solidFill>
                <a:srgbClr val="FFFFFF"/>
              </a:solidFill>
            </a:endParaRPr>
          </a:p>
        </p:txBody>
      </p:sp>
    </p:spTree>
    <p:extLst>
      <p:ext uri="{BB962C8B-B14F-4D97-AF65-F5344CB8AC3E}">
        <p14:creationId xmlns:p14="http://schemas.microsoft.com/office/powerpoint/2010/main" val="7316510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 GT 2 or 3</a:t>
            </a:r>
            <a:r>
              <a:rPr lang="en-US" sz="2400" dirty="0"/>
              <a:t/>
            </a:r>
            <a:br>
              <a:rPr lang="en-US" sz="2400" dirty="0"/>
            </a:br>
            <a:r>
              <a:rPr lang="en-US" sz="2400" dirty="0"/>
              <a:t>VALENCE: </a:t>
            </a:r>
            <a:r>
              <a:rPr lang="en-US" sz="2400" dirty="0" smtClean="0"/>
              <a:t>Results for GT 2</a:t>
            </a:r>
            <a:endParaRPr lang="en-US" sz="2400" dirty="0"/>
          </a:p>
        </p:txBody>
      </p:sp>
      <p:sp>
        <p:nvSpPr>
          <p:cNvPr id="9" name="Text Placeholder 8"/>
          <p:cNvSpPr>
            <a:spLocks noGrp="1"/>
          </p:cNvSpPr>
          <p:nvPr>
            <p:ph type="body" idx="10"/>
          </p:nvPr>
        </p:nvSpPr>
        <p:spPr/>
        <p:txBody>
          <a:bodyPr/>
          <a:lstStyle/>
          <a:p>
            <a:r>
              <a:rPr lang="en-US" dirty="0">
                <a:solidFill>
                  <a:schemeClr val="bg1"/>
                </a:solidFill>
                <a:latin typeface="Arial" pitchFamily="-110" charset="0"/>
                <a:ea typeface="ＭＳ Ｐゴシック" pitchFamily="-110" charset="-128"/>
                <a:cs typeface="ＭＳ Ｐゴシック" pitchFamily="-110" charset="-128"/>
              </a:rPr>
              <a:t>VALENCE: </a:t>
            </a:r>
            <a:r>
              <a:rPr lang="en-US" dirty="0" smtClean="0">
                <a:solidFill>
                  <a:schemeClr val="bg1"/>
                </a:solidFill>
                <a:latin typeface="Arial" pitchFamily="-110" charset="0"/>
                <a:ea typeface="ＭＳ Ｐゴシック" pitchFamily="-110" charset="-128"/>
                <a:cs typeface="ＭＳ Ｐゴシック" pitchFamily="-110" charset="-128"/>
              </a:rPr>
              <a:t>GT 2 SVR12, by Treatment Experience &amp;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30" name="Chart 29"/>
          <p:cNvGraphicFramePr>
            <a:graphicFrameLocks/>
          </p:cNvGraphicFramePr>
          <p:nvPr>
            <p:extLst>
              <p:ext uri="{D42A27DB-BD31-4B8C-83A1-F6EECF244321}">
                <p14:modId xmlns:p14="http://schemas.microsoft.com/office/powerpoint/2010/main" val="1943686862"/>
              </p:ext>
            </p:extLst>
          </p:nvPr>
        </p:nvGraphicFramePr>
        <p:xfrm>
          <a:off x="459254" y="1793526"/>
          <a:ext cx="8228667" cy="40620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5"/>
          <p:cNvSpPr>
            <a:spLocks noChangeArrowheads="1"/>
          </p:cNvSpPr>
          <p:nvPr/>
        </p:nvSpPr>
        <p:spPr bwMode="auto">
          <a:xfrm>
            <a:off x="1611492" y="5726758"/>
            <a:ext cx="3416164" cy="362711"/>
          </a:xfrm>
          <a:prstGeom prst="rect">
            <a:avLst/>
          </a:prstGeom>
          <a:solidFill>
            <a:schemeClr val="accent2"/>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chemeClr val="bg1"/>
                </a:solidFill>
                <a:latin typeface="Arial" pitchFamily="22" charset="0"/>
              </a:rPr>
              <a:t>Treatment-Naive</a:t>
            </a:r>
            <a:endParaRPr lang="en-US" sz="1600" dirty="0">
              <a:solidFill>
                <a:schemeClr val="bg1"/>
              </a:solidFill>
              <a:latin typeface="Arial" pitchFamily="22" charset="0"/>
            </a:endParaRPr>
          </a:p>
        </p:txBody>
      </p:sp>
      <p:sp>
        <p:nvSpPr>
          <p:cNvPr id="8" name="Rectangle 25"/>
          <p:cNvSpPr>
            <a:spLocks noChangeArrowheads="1"/>
          </p:cNvSpPr>
          <p:nvPr/>
        </p:nvSpPr>
        <p:spPr bwMode="auto">
          <a:xfrm>
            <a:off x="5134389" y="5726758"/>
            <a:ext cx="3432046" cy="362711"/>
          </a:xfrm>
          <a:prstGeom prst="rect">
            <a:avLst/>
          </a:prstGeom>
          <a:solidFill>
            <a:srgbClr val="8F7540"/>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rgbClr val="FFFFFF"/>
                </a:solidFill>
                <a:latin typeface="Arial" pitchFamily="22" charset="0"/>
              </a:rPr>
              <a:t>Treatment-Experienced</a:t>
            </a:r>
            <a:endParaRPr lang="en-US" sz="1600" dirty="0">
              <a:solidFill>
                <a:srgbClr val="FFFFFF"/>
              </a:solidFill>
              <a:latin typeface="Arial" pitchFamily="22" charset="0"/>
            </a:endParaRPr>
          </a:p>
        </p:txBody>
      </p:sp>
      <p:sp>
        <p:nvSpPr>
          <p:cNvPr id="3" name="Content Placeholder 2"/>
          <p:cNvSpPr>
            <a:spLocks noGrp="1"/>
          </p:cNvSpPr>
          <p:nvPr>
            <p:ph sz="quarter" idx="13"/>
          </p:nvPr>
        </p:nvSpPr>
        <p:spPr/>
        <p:txBody>
          <a:bodyPr/>
          <a:lstStyle/>
          <a:p>
            <a:r>
              <a:rPr lang="en-US" dirty="0"/>
              <a:t>Source: </a:t>
            </a:r>
            <a:r>
              <a:rPr lang="en-US" dirty="0" err="1"/>
              <a:t>Zeuzem</a:t>
            </a:r>
            <a:r>
              <a:rPr lang="en-US" dirty="0"/>
              <a:t> S, et al. N </a:t>
            </a:r>
            <a:r>
              <a:rPr lang="en-US" dirty="0" err="1"/>
              <a:t>Engl</a:t>
            </a:r>
            <a:r>
              <a:rPr lang="en-US" dirty="0"/>
              <a:t> J Med. 2014;370:1993-</a:t>
            </a:r>
            <a:r>
              <a:rPr lang="en-US" dirty="0" smtClean="0"/>
              <a:t>2001.</a:t>
            </a:r>
            <a:endParaRPr lang="en-US" dirty="0"/>
          </a:p>
        </p:txBody>
      </p:sp>
    </p:spTree>
    <p:extLst>
      <p:ext uri="{BB962C8B-B14F-4D97-AF65-F5344CB8AC3E}">
        <p14:creationId xmlns:p14="http://schemas.microsoft.com/office/powerpoint/2010/main" val="42769105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 GT 2 or 3</a:t>
            </a:r>
            <a:r>
              <a:rPr lang="en-US" sz="2400" dirty="0"/>
              <a:t/>
            </a:r>
            <a:br>
              <a:rPr lang="en-US" sz="2400" dirty="0"/>
            </a:br>
            <a:r>
              <a:rPr lang="en-US" sz="2400" dirty="0"/>
              <a:t>VALENCE: </a:t>
            </a:r>
            <a:r>
              <a:rPr lang="en-US" sz="2400" dirty="0" smtClean="0"/>
              <a:t>Results for GT 3</a:t>
            </a:r>
            <a:endParaRPr lang="en-US" sz="2400" dirty="0"/>
          </a:p>
        </p:txBody>
      </p:sp>
      <p:sp>
        <p:nvSpPr>
          <p:cNvPr id="9" name="Text Placeholder 8"/>
          <p:cNvSpPr>
            <a:spLocks noGrp="1"/>
          </p:cNvSpPr>
          <p:nvPr>
            <p:ph type="body" idx="10"/>
          </p:nvPr>
        </p:nvSpPr>
        <p:spPr/>
        <p:txBody>
          <a:bodyPr/>
          <a:lstStyle/>
          <a:p>
            <a:r>
              <a:rPr lang="en-US" dirty="0">
                <a:solidFill>
                  <a:schemeClr val="bg1"/>
                </a:solidFill>
                <a:latin typeface="Arial" pitchFamily="-110" charset="0"/>
                <a:ea typeface="ＭＳ Ｐゴシック" pitchFamily="-110" charset="-128"/>
                <a:cs typeface="ＭＳ Ｐゴシック" pitchFamily="-110" charset="-128"/>
              </a:rPr>
              <a:t>VALENCE: </a:t>
            </a:r>
            <a:r>
              <a:rPr lang="en-US" dirty="0" smtClean="0">
                <a:solidFill>
                  <a:schemeClr val="bg1"/>
                </a:solidFill>
                <a:latin typeface="Arial" pitchFamily="-110" charset="0"/>
                <a:ea typeface="ＭＳ Ｐゴシック" pitchFamily="-110" charset="-128"/>
                <a:cs typeface="ＭＳ Ｐゴシック" pitchFamily="-110" charset="-128"/>
              </a:rPr>
              <a:t>GT 3 SVR12</a:t>
            </a:r>
            <a:r>
              <a:rPr lang="en-US" dirty="0">
                <a:solidFill>
                  <a:schemeClr val="bg1"/>
                </a:solidFill>
                <a:latin typeface="Arial" pitchFamily="-110" charset="0"/>
                <a:ea typeface="ＭＳ Ｐゴシック" pitchFamily="-110" charset="-128"/>
                <a:cs typeface="ＭＳ Ｐゴシック" pitchFamily="-110" charset="-128"/>
              </a:rPr>
              <a:t>, by Treatment Experience &amp; Liver Disease</a:t>
            </a:r>
          </a:p>
        </p:txBody>
      </p:sp>
      <p:sp>
        <p:nvSpPr>
          <p:cNvPr id="7" name="Content Placeholder 6"/>
          <p:cNvSpPr>
            <a:spLocks noGrp="1"/>
          </p:cNvSpPr>
          <p:nvPr>
            <p:ph sz="quarter" idx="13"/>
          </p:nvPr>
        </p:nvSpPr>
        <p:spPr/>
        <p:txBody>
          <a:bodyPr/>
          <a:lstStyle/>
          <a:p>
            <a:r>
              <a:rPr lang="en-US" dirty="0"/>
              <a:t>Source: </a:t>
            </a:r>
            <a:r>
              <a:rPr lang="en-US" dirty="0" err="1"/>
              <a:t>Zeuzem</a:t>
            </a:r>
            <a:r>
              <a:rPr lang="en-US" dirty="0"/>
              <a:t> S, et al.  N </a:t>
            </a:r>
            <a:r>
              <a:rPr lang="en-US" dirty="0" err="1"/>
              <a:t>Engl</a:t>
            </a:r>
            <a:r>
              <a:rPr lang="en-US" dirty="0"/>
              <a:t> J Med. </a:t>
            </a:r>
            <a:r>
              <a:rPr lang="en-US" dirty="0" smtClean="0"/>
              <a:t>2014;370:1993-2001.</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402151538"/>
              </p:ext>
            </p:extLst>
          </p:nvPr>
        </p:nvGraphicFramePr>
        <p:xfrm>
          <a:off x="668338" y="1905000"/>
          <a:ext cx="78105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084317" y="4953000"/>
            <a:ext cx="86258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87/92</a:t>
            </a:r>
            <a:endParaRPr lang="en-US" sz="1400" dirty="0">
              <a:solidFill>
                <a:schemeClr val="bg1"/>
              </a:solidFill>
            </a:endParaRPr>
          </a:p>
        </p:txBody>
      </p:sp>
      <p:sp>
        <p:nvSpPr>
          <p:cNvPr id="10" name="Rectangle 9"/>
          <p:cNvSpPr/>
          <p:nvPr/>
        </p:nvSpPr>
        <p:spPr>
          <a:xfrm>
            <a:off x="3774661" y="4953000"/>
            <a:ext cx="86258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12/13</a:t>
            </a:r>
            <a:endParaRPr lang="en-US" sz="1400" dirty="0">
              <a:solidFill>
                <a:schemeClr val="bg1"/>
              </a:solidFill>
            </a:endParaRPr>
          </a:p>
        </p:txBody>
      </p:sp>
      <p:sp>
        <p:nvSpPr>
          <p:cNvPr id="11" name="Rectangle 10"/>
          <p:cNvSpPr/>
          <p:nvPr/>
        </p:nvSpPr>
        <p:spPr>
          <a:xfrm>
            <a:off x="5464204" y="4953000"/>
            <a:ext cx="86258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85/98</a:t>
            </a:r>
            <a:endParaRPr lang="en-US" sz="1400" dirty="0">
              <a:solidFill>
                <a:schemeClr val="bg1"/>
              </a:solidFill>
            </a:endParaRPr>
          </a:p>
        </p:txBody>
      </p:sp>
      <p:sp>
        <p:nvSpPr>
          <p:cNvPr id="12" name="Rectangle 11"/>
          <p:cNvSpPr/>
          <p:nvPr/>
        </p:nvSpPr>
        <p:spPr>
          <a:xfrm>
            <a:off x="7152364" y="4953000"/>
            <a:ext cx="86258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29/47</a:t>
            </a:r>
            <a:endParaRPr lang="en-US" sz="1400" dirty="0">
              <a:solidFill>
                <a:schemeClr val="bg1"/>
              </a:solidFill>
            </a:endParaRPr>
          </a:p>
        </p:txBody>
      </p:sp>
      <p:sp>
        <p:nvSpPr>
          <p:cNvPr id="13" name="Rectangle 25"/>
          <p:cNvSpPr>
            <a:spLocks noChangeArrowheads="1"/>
          </p:cNvSpPr>
          <p:nvPr/>
        </p:nvSpPr>
        <p:spPr bwMode="auto">
          <a:xfrm>
            <a:off x="1717323" y="5762032"/>
            <a:ext cx="3288148" cy="362711"/>
          </a:xfrm>
          <a:prstGeom prst="rect">
            <a:avLst/>
          </a:prstGeom>
          <a:solidFill>
            <a:schemeClr val="accent2"/>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chemeClr val="bg1"/>
                </a:solidFill>
                <a:latin typeface="Arial" pitchFamily="22" charset="0"/>
              </a:rPr>
              <a:t>Treatment-Naive</a:t>
            </a:r>
            <a:endParaRPr lang="en-US" sz="1600" dirty="0">
              <a:solidFill>
                <a:schemeClr val="bg1"/>
              </a:solidFill>
              <a:latin typeface="Arial" pitchFamily="22" charset="0"/>
            </a:endParaRPr>
          </a:p>
        </p:txBody>
      </p:sp>
      <p:sp>
        <p:nvSpPr>
          <p:cNvPr id="14" name="Rectangle 25"/>
          <p:cNvSpPr>
            <a:spLocks noChangeArrowheads="1"/>
          </p:cNvSpPr>
          <p:nvPr/>
        </p:nvSpPr>
        <p:spPr bwMode="auto">
          <a:xfrm>
            <a:off x="5110871" y="5762032"/>
            <a:ext cx="3285742" cy="362711"/>
          </a:xfrm>
          <a:prstGeom prst="rect">
            <a:avLst/>
          </a:prstGeom>
          <a:solidFill>
            <a:srgbClr val="8F7540"/>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rgbClr val="FFFFFF"/>
                </a:solidFill>
                <a:latin typeface="Arial" pitchFamily="22" charset="0"/>
              </a:rPr>
              <a:t>Treatment-Experienced</a:t>
            </a:r>
            <a:endParaRPr lang="en-US" sz="1600" dirty="0">
              <a:solidFill>
                <a:srgbClr val="FFFFFF"/>
              </a:solidFill>
              <a:latin typeface="Arial" pitchFamily="22" charset="0"/>
            </a:endParaRPr>
          </a:p>
        </p:txBody>
      </p:sp>
    </p:spTree>
    <p:extLst>
      <p:ext uri="{BB962C8B-B14F-4D97-AF65-F5344CB8AC3E}">
        <p14:creationId xmlns:p14="http://schemas.microsoft.com/office/powerpoint/2010/main" val="33678135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Zeuzem</a:t>
            </a:r>
            <a:r>
              <a:rPr lang="en-US" dirty="0"/>
              <a:t> S, et al. N </a:t>
            </a:r>
            <a:r>
              <a:rPr lang="en-US" dirty="0" err="1"/>
              <a:t>Engl</a:t>
            </a:r>
            <a:r>
              <a:rPr lang="en-US" dirty="0"/>
              <a:t> J Med. 2014;370:1993-2001</a:t>
            </a: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and Ribavirin for HCV GT 2 or 3</a:t>
            </a:r>
            <a:r>
              <a:rPr lang="en-US" sz="2400" dirty="0"/>
              <a:t/>
            </a:r>
            <a:br>
              <a:rPr lang="en-US" sz="2400" dirty="0"/>
            </a:br>
            <a:r>
              <a:rPr lang="en-US" sz="2400" dirty="0"/>
              <a:t>VALENCE: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476080517"/>
              </p:ext>
            </p:extLst>
          </p:nvPr>
        </p:nvGraphicFramePr>
        <p:xfrm>
          <a:off x="0" y="23622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rgbClr val="000000"/>
                          </a:solidFill>
                          <a:latin typeface="Arial"/>
                          <a:ea typeface="+mn-ea"/>
                          <a:cs typeface="Arial"/>
                        </a:rPr>
                        <a:t>Therapy with </a:t>
                      </a:r>
                      <a:r>
                        <a:rPr lang="en-US" sz="2000" b="0" kern="1200" dirty="0" err="1" smtClean="0">
                          <a:solidFill>
                            <a:srgbClr val="000000"/>
                          </a:solidFill>
                          <a:latin typeface="Arial"/>
                          <a:ea typeface="+mn-ea"/>
                          <a:cs typeface="Arial"/>
                        </a:rPr>
                        <a:t>sofosbuvir</a:t>
                      </a:r>
                      <a:r>
                        <a:rPr lang="en-US" sz="2000" b="0" kern="1200" dirty="0" smtClean="0">
                          <a:solidFill>
                            <a:srgbClr val="000000"/>
                          </a:solidFill>
                          <a:latin typeface="Arial"/>
                          <a:ea typeface="+mn-ea"/>
                          <a:cs typeface="Arial"/>
                        </a:rPr>
                        <a:t>–ribavirin for 12 weeks in patients with HCV genotype 2 infection and for 24 weeks in patients with HCV genotype 3 infection resulted in high rates of sustained </a:t>
                      </a:r>
                      <a:r>
                        <a:rPr lang="en-US" sz="2000" b="0" kern="1200" dirty="0" err="1" smtClean="0">
                          <a:solidFill>
                            <a:srgbClr val="000000"/>
                          </a:solidFill>
                          <a:latin typeface="Arial"/>
                          <a:ea typeface="+mn-ea"/>
                          <a:cs typeface="Arial"/>
                        </a:rPr>
                        <a:t>virologic</a:t>
                      </a:r>
                      <a:r>
                        <a:rPr lang="en-US" sz="2000" b="0" kern="1200" dirty="0" smtClean="0">
                          <a:solidFill>
                            <a:srgbClr val="000000"/>
                          </a:solidFill>
                          <a:latin typeface="Arial"/>
                          <a:ea typeface="+mn-ea"/>
                          <a:cs typeface="Arial"/>
                        </a:rPr>
                        <a:t> response.”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847272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800" dirty="0" err="1" smtClean="0"/>
              <a:t>Sofosbuvir</a:t>
            </a:r>
            <a:r>
              <a:rPr lang="en-US" sz="2800" dirty="0" smtClean="0"/>
              <a:t> + </a:t>
            </a:r>
            <a:r>
              <a:rPr lang="en-US" sz="2800" dirty="0" err="1" smtClean="0"/>
              <a:t>Peginterferon</a:t>
            </a:r>
            <a:r>
              <a:rPr lang="en-US" sz="2800" dirty="0" smtClean="0"/>
              <a:t> + Ribavirin in Genotypes 2 or 3</a:t>
            </a:r>
            <a:r>
              <a:rPr lang="en-US" dirty="0"/>
              <a:t/>
            </a:r>
            <a:br>
              <a:rPr lang="en-US" dirty="0"/>
            </a:br>
            <a:r>
              <a:rPr lang="en-US" sz="3600" dirty="0" smtClean="0"/>
              <a:t>BOSON Trial</a:t>
            </a:r>
            <a:endParaRPr lang="en-US" sz="36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Foster GR, </a:t>
            </a:r>
            <a:r>
              <a:rPr lang="en-US" sz="1400" dirty="0">
                <a:latin typeface="Arial"/>
                <a:cs typeface="Arial"/>
              </a:rPr>
              <a:t>et al.  </a:t>
            </a:r>
            <a:r>
              <a:rPr lang="en-US" sz="1400" dirty="0" smtClean="0"/>
              <a:t>50</a:t>
            </a:r>
            <a:r>
              <a:rPr lang="en-US" sz="1400" baseline="30000" dirty="0" smtClean="0"/>
              <a:t>th</a:t>
            </a:r>
            <a:r>
              <a:rPr lang="en-US" sz="1400" dirty="0" smtClean="0"/>
              <a:t> EASL. 2015. Abstract L05</a:t>
            </a:r>
            <a:endParaRPr lang="en-US" sz="1400" dirty="0">
              <a:latin typeface="Arial"/>
              <a:cs typeface="Arial"/>
            </a:endParaRPr>
          </a:p>
        </p:txBody>
      </p:sp>
    </p:spTree>
    <p:extLst>
      <p:ext uri="{BB962C8B-B14F-4D97-AF65-F5344CB8AC3E}">
        <p14:creationId xmlns:p14="http://schemas.microsoft.com/office/powerpoint/2010/main" val="13581821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Foster GR, et al.  50</a:t>
            </a:r>
            <a:r>
              <a:rPr lang="en-US" baseline="30000" dirty="0"/>
              <a:t>th</a:t>
            </a:r>
            <a:r>
              <a:rPr lang="en-US" dirty="0"/>
              <a:t> EASL. 2015. Abstract </a:t>
            </a:r>
            <a:r>
              <a:rPr lang="en-US" dirty="0" smtClean="0"/>
              <a:t>L05.</a:t>
            </a:r>
            <a:endParaRPr lang="en-US" dirty="0"/>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a:t>
            </a:r>
            <a:r>
              <a:rPr lang="en-US" sz="2400" dirty="0" smtClean="0">
                <a:solidFill>
                  <a:schemeClr val="accent5">
                    <a:lumMod val="20000"/>
                    <a:lumOff val="80000"/>
                  </a:schemeClr>
                </a:solidFill>
              </a:rPr>
              <a:t>+/- </a:t>
            </a:r>
            <a:r>
              <a:rPr lang="en-US" sz="2400" dirty="0" err="1" smtClean="0">
                <a:solidFill>
                  <a:schemeClr val="accent5">
                    <a:lumMod val="20000"/>
                    <a:lumOff val="80000"/>
                  </a:schemeClr>
                </a:solidFill>
              </a:rPr>
              <a:t>Peginterferon</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2 or 3</a:t>
            </a:r>
            <a:r>
              <a:rPr lang="en-US" sz="2400" dirty="0"/>
              <a:t/>
            </a:r>
            <a:br>
              <a:rPr lang="en-US" sz="2400" dirty="0"/>
            </a:br>
            <a:r>
              <a:rPr lang="en-US" sz="2400" dirty="0" smtClean="0"/>
              <a:t>BOSON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661706931"/>
              </p:ext>
            </p:extLst>
          </p:nvPr>
        </p:nvGraphicFramePr>
        <p:xfrm>
          <a:off x="495300" y="1691046"/>
          <a:ext cx="8115300" cy="3871554"/>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4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BOSON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3466744">
                <a:tc>
                  <a:txBody>
                    <a:bodyPr/>
                    <a:lstStyle/>
                    <a:p>
                      <a:pPr marL="192024" marR="0" lvl="0" indent="-192024" algn="l" defTabSz="457200" rtl="0" eaLnBrk="1" fontAlgn="base" latinLnBrk="0" hangingPunct="1">
                        <a:lnSpc>
                          <a:spcPts val="24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multicenter, open-label  trial using sofosbuvir and ribavirin with or without peginterferon for treatment naive or experienced patients with chronic HCV genotype 2 or 3 </a:t>
                      </a:r>
                    </a:p>
                    <a:p>
                      <a:pPr marL="192024" marR="0" lvl="0" indent="-192024" algn="l" defTabSz="457200" rtl="0" eaLnBrk="1" fontAlgn="base" latinLnBrk="0" hangingPunct="1">
                        <a:lnSpc>
                          <a:spcPts val="24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International at 80 sites</a:t>
                      </a:r>
                    </a:p>
                    <a:p>
                      <a:pPr marL="192024" marR="0" lvl="0" indent="-192024" algn="l" defTabSz="457200" rtl="0" eaLnBrk="1" fontAlgn="base" latinLnBrk="0" hangingPunct="1">
                        <a:lnSpc>
                          <a:spcPts val="24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2, treatment experienced, with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3, +/- treatment experienced, +/-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Platelet ≥ 60,000 cells/mm</a:t>
                      </a:r>
                      <a:r>
                        <a:rPr lang="en-US" sz="1800" baseline="30000" dirty="0" smtClean="0">
                          <a:solidFill>
                            <a:srgbClr val="000000"/>
                          </a:solidFill>
                          <a:latin typeface="Arial" pitchFamily="22" charset="0"/>
                        </a:rPr>
                        <a:t>3</a:t>
                      </a:r>
                    </a:p>
                    <a:p>
                      <a:pPr marL="192024" marR="0" lvl="0" indent="-192024" algn="l" defTabSz="457200" rtl="0" eaLnBrk="1" fontAlgn="base" latinLnBrk="0" hangingPunct="1">
                        <a:lnSpc>
                          <a:spcPts val="24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SVR12; safety </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8180682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Foster GR, et al.  50</a:t>
            </a:r>
            <a:r>
              <a:rPr lang="en-US" baseline="30000" dirty="0"/>
              <a:t>th</a:t>
            </a:r>
            <a:r>
              <a:rPr lang="en-US" dirty="0"/>
              <a:t> EASL. 2015. Abstract L05.</a:t>
            </a: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 </a:t>
            </a:r>
            <a:r>
              <a:rPr lang="en-US" sz="2400" dirty="0" err="1">
                <a:solidFill>
                  <a:schemeClr val="accent5">
                    <a:lumMod val="20000"/>
                    <a:lumOff val="80000"/>
                  </a:schemeClr>
                </a:solidFill>
              </a:rPr>
              <a:t>Peginterferon</a:t>
            </a:r>
            <a:r>
              <a:rPr lang="en-US" sz="2400" dirty="0">
                <a:solidFill>
                  <a:schemeClr val="accent5">
                    <a:lumMod val="20000"/>
                    <a:lumOff val="80000"/>
                  </a:schemeClr>
                </a:solidFill>
              </a:rPr>
              <a:t> for HCV GT 2 or 3</a:t>
            </a:r>
            <a:r>
              <a:rPr lang="en-US" sz="2400" dirty="0"/>
              <a:t/>
            </a:r>
            <a:br>
              <a:rPr lang="en-US" sz="2400" dirty="0"/>
            </a:br>
            <a:r>
              <a:rPr lang="en-US" sz="2400" dirty="0"/>
              <a:t>BOSON</a:t>
            </a:r>
            <a:r>
              <a:rPr lang="en-US" sz="2400" dirty="0" smtClean="0"/>
              <a:t>: Treatment Arms</a:t>
            </a:r>
            <a:endParaRPr lang="en-US" sz="2400" dirty="0"/>
          </a:p>
        </p:txBody>
      </p:sp>
      <p:cxnSp>
        <p:nvCxnSpPr>
          <p:cNvPr id="24" name="Straight Connector 23"/>
          <p:cNvCxnSpPr/>
          <p:nvPr/>
        </p:nvCxnSpPr>
        <p:spPr>
          <a:xfrm>
            <a:off x="4820979" y="2504633"/>
            <a:ext cx="22494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
          <p:cNvSpPr>
            <a:spLocks noChangeArrowheads="1"/>
          </p:cNvSpPr>
          <p:nvPr/>
        </p:nvSpPr>
        <p:spPr bwMode="auto">
          <a:xfrm>
            <a:off x="1835525" y="2179333"/>
            <a:ext cx="2999232" cy="640067"/>
          </a:xfrm>
          <a:prstGeom prst="rect">
            <a:avLst/>
          </a:prstGeom>
          <a:solidFill>
            <a:schemeClr val="accent1">
              <a:lumMod val="20000"/>
              <a:lumOff val="80000"/>
            </a:schemeClr>
          </a:solidFill>
          <a:ln w="19050" cmpd="sng">
            <a:solidFill>
              <a:srgbClr val="000000"/>
            </a:solidFill>
            <a:miter lim="800000"/>
            <a:headEnd/>
            <a:tailEnd/>
          </a:ln>
          <a:effectLst/>
          <a:extLst/>
        </p:spPr>
        <p:txBody>
          <a:bodyPr wrap="none" anchor="ctr"/>
          <a:lstStyle/>
          <a:p>
            <a:pPr algn="ctr"/>
            <a:r>
              <a:rPr lang="en-US" sz="1400" b="1" dirty="0" smtClean="0">
                <a:solidFill>
                  <a:srgbClr val="000000"/>
                </a:solidFill>
                <a:latin typeface="Arial"/>
                <a:cs typeface="Arial"/>
              </a:rPr>
              <a:t>Sofosbuvir +</a:t>
            </a:r>
            <a:r>
              <a:rPr lang="en-US" sz="1400" b="1" dirty="0">
                <a:solidFill>
                  <a:srgbClr val="000000"/>
                </a:solidFill>
                <a:latin typeface="Arial"/>
                <a:cs typeface="Arial"/>
              </a:rPr>
              <a:t> </a:t>
            </a:r>
            <a:r>
              <a:rPr lang="en-US" sz="1400" b="1" dirty="0" smtClean="0">
                <a:solidFill>
                  <a:srgbClr val="000000"/>
                </a:solidFill>
                <a:latin typeface="Arial"/>
                <a:cs typeface="Arial"/>
              </a:rPr>
              <a:t>RBV</a:t>
            </a:r>
            <a:br>
              <a:rPr lang="en-US" sz="1400" b="1" dirty="0" smtClean="0">
                <a:solidFill>
                  <a:srgbClr val="000000"/>
                </a:solidFill>
                <a:latin typeface="Arial"/>
                <a:cs typeface="Arial"/>
              </a:rPr>
            </a:br>
            <a:r>
              <a:rPr lang="en-US" sz="1400" b="1" dirty="0" smtClean="0">
                <a:solidFill>
                  <a:srgbClr val="000000"/>
                </a:solidFill>
                <a:latin typeface="Arial"/>
                <a:cs typeface="Arial"/>
              </a:rPr>
              <a:t>(n= 196)</a:t>
            </a:r>
            <a:endParaRPr lang="en-US" sz="1400" dirty="0">
              <a:solidFill>
                <a:srgbClr val="000000"/>
              </a:solidFill>
              <a:latin typeface="Arial"/>
              <a:cs typeface="Arial"/>
            </a:endParaRPr>
          </a:p>
        </p:txBody>
      </p:sp>
      <p:cxnSp>
        <p:nvCxnSpPr>
          <p:cNvPr id="28" name="Straight Connector 27"/>
          <p:cNvCxnSpPr/>
          <p:nvPr/>
        </p:nvCxnSpPr>
        <p:spPr>
          <a:xfrm>
            <a:off x="6331324" y="3378356"/>
            <a:ext cx="22494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
          <p:cNvSpPr>
            <a:spLocks noChangeArrowheads="1"/>
          </p:cNvSpPr>
          <p:nvPr/>
        </p:nvSpPr>
        <p:spPr bwMode="auto">
          <a:xfrm>
            <a:off x="1835525" y="3048000"/>
            <a:ext cx="4499166" cy="640067"/>
          </a:xfrm>
          <a:prstGeom prst="rect">
            <a:avLst/>
          </a:prstGeom>
          <a:solidFill>
            <a:srgbClr val="C3E0D8"/>
          </a:solidFill>
          <a:ln w="19050" cmpd="sng">
            <a:solidFill>
              <a:schemeClr val="tx1"/>
            </a:solidFill>
            <a:miter lim="800000"/>
            <a:headEnd/>
            <a:tailEnd/>
          </a:ln>
          <a:effectLst/>
          <a:extLst/>
        </p:spPr>
        <p:txBody>
          <a:bodyPr wrap="none" anchor="ctr"/>
          <a:lstStyle/>
          <a:p>
            <a:pPr algn="ctr"/>
            <a:r>
              <a:rPr lang="en-US" sz="1400" b="1" dirty="0">
                <a:solidFill>
                  <a:srgbClr val="000000"/>
                </a:solidFill>
                <a:latin typeface="Arial"/>
                <a:cs typeface="Arial"/>
              </a:rPr>
              <a:t>Sofosbuvir </a:t>
            </a:r>
            <a:r>
              <a:rPr lang="en-US" sz="1400" b="1" dirty="0" smtClean="0">
                <a:solidFill>
                  <a:srgbClr val="000000"/>
                </a:solidFill>
                <a:latin typeface="Arial"/>
                <a:cs typeface="Arial"/>
              </a:rPr>
              <a:t>+</a:t>
            </a:r>
            <a:r>
              <a:rPr lang="en-US" sz="1400" b="1" dirty="0">
                <a:solidFill>
                  <a:srgbClr val="000000"/>
                </a:solidFill>
                <a:latin typeface="Arial"/>
                <a:cs typeface="Arial"/>
              </a:rPr>
              <a:t> RBV</a:t>
            </a:r>
            <a:br>
              <a:rPr lang="en-US" sz="1400" b="1" dirty="0">
                <a:solidFill>
                  <a:srgbClr val="000000"/>
                </a:solidFill>
                <a:latin typeface="Arial"/>
                <a:cs typeface="Arial"/>
              </a:rPr>
            </a:br>
            <a:r>
              <a:rPr lang="en-US" sz="1400" b="1" dirty="0">
                <a:solidFill>
                  <a:srgbClr val="000000"/>
                </a:solidFill>
                <a:latin typeface="Arial"/>
                <a:cs typeface="Arial"/>
              </a:rPr>
              <a:t>(n= </a:t>
            </a:r>
            <a:r>
              <a:rPr lang="en-US" sz="1400" b="1" dirty="0" smtClean="0">
                <a:solidFill>
                  <a:srgbClr val="000000"/>
                </a:solidFill>
                <a:latin typeface="Arial"/>
                <a:cs typeface="Arial"/>
              </a:rPr>
              <a:t>199)</a:t>
            </a:r>
            <a:endParaRPr lang="en-US" sz="1400" dirty="0">
              <a:solidFill>
                <a:srgbClr val="000000"/>
              </a:solidFill>
              <a:latin typeface="Arial"/>
              <a:cs typeface="Arial"/>
            </a:endParaRPr>
          </a:p>
        </p:txBody>
      </p:sp>
      <p:sp>
        <p:nvSpPr>
          <p:cNvPr id="20" name="Rectangle 25"/>
          <p:cNvSpPr>
            <a:spLocks noChangeArrowheads="1"/>
          </p:cNvSpPr>
          <p:nvPr/>
        </p:nvSpPr>
        <p:spPr bwMode="auto">
          <a:xfrm>
            <a:off x="-12330" y="5029197"/>
            <a:ext cx="9180577" cy="106068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8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Ribavirin (weight-based and 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Peginterferon</a:t>
            </a:r>
            <a:r>
              <a:rPr lang="en-US" sz="1400" dirty="0" smtClean="0">
                <a:solidFill>
                  <a:srgbClr val="000000"/>
                </a:solidFill>
                <a:latin typeface="Arial" pitchFamily="22" charset="0"/>
              </a:rPr>
              <a:t> alfa-2a: 180 </a:t>
            </a:r>
            <a:r>
              <a:rPr lang="en-US" sz="1400" dirty="0" err="1" smtClean="0">
                <a:solidFill>
                  <a:srgbClr val="000000"/>
                </a:solidFill>
                <a:latin typeface="Arial" pitchFamily="22" charset="0"/>
              </a:rPr>
              <a:t>ug</a:t>
            </a:r>
            <a:r>
              <a:rPr lang="en-US" sz="1400" dirty="0" smtClean="0">
                <a:solidFill>
                  <a:srgbClr val="000000"/>
                </a:solidFill>
                <a:latin typeface="Arial" pitchFamily="22" charset="0"/>
              </a:rPr>
              <a:t>/week</a:t>
            </a:r>
          </a:p>
        </p:txBody>
      </p:sp>
      <p:grpSp>
        <p:nvGrpSpPr>
          <p:cNvPr id="2" name="Group 1"/>
          <p:cNvGrpSpPr/>
          <p:nvPr/>
        </p:nvGrpSpPr>
        <p:grpSpPr>
          <a:xfrm>
            <a:off x="-6113" y="1295400"/>
            <a:ext cx="9162291" cy="515104"/>
            <a:chOff x="-6113" y="1371600"/>
            <a:chExt cx="9162291" cy="515104"/>
          </a:xfrm>
        </p:grpSpPr>
        <p:sp>
          <p:nvSpPr>
            <p:cNvPr id="29" name="Rectangle 28"/>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0" name="Rectangle 29"/>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7" name="Straight Connector 36"/>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5111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2" name="Straight Connector 41"/>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2174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27" name="Rectangle 26"/>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4" name="Rectangle 43"/>
            <p:cNvSpPr/>
            <p:nvPr/>
          </p:nvSpPr>
          <p:spPr>
            <a:xfrm>
              <a:off x="3810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5" name="Straight Connector 44"/>
            <p:cNvCxnSpPr/>
            <p:nvPr/>
          </p:nvCxnSpPr>
          <p:spPr>
            <a:xfrm flipV="1">
              <a:off x="4092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572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16</a:t>
              </a:r>
              <a:endParaRPr lang="en-US" sz="1400" dirty="0">
                <a:solidFill>
                  <a:srgbClr val="000000"/>
                </a:solidFill>
                <a:latin typeface="Arial"/>
                <a:cs typeface="Arial"/>
              </a:endParaRPr>
            </a:p>
          </p:txBody>
        </p:sp>
        <p:cxnSp>
          <p:nvCxnSpPr>
            <p:cNvPr id="50" name="Straight Connector 49"/>
            <p:cNvCxnSpPr/>
            <p:nvPr/>
          </p:nvCxnSpPr>
          <p:spPr>
            <a:xfrm flipV="1">
              <a:off x="4854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830976"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28</a:t>
              </a:r>
              <a:endParaRPr lang="en-US" sz="1400" dirty="0">
                <a:solidFill>
                  <a:srgbClr val="000000"/>
                </a:solidFill>
                <a:latin typeface="Arial"/>
                <a:cs typeface="Arial"/>
              </a:endParaRPr>
            </a:p>
          </p:txBody>
        </p:sp>
        <p:cxnSp>
          <p:nvCxnSpPr>
            <p:cNvPr id="52" name="Straight Connector 51"/>
            <p:cNvCxnSpPr/>
            <p:nvPr/>
          </p:nvCxnSpPr>
          <p:spPr>
            <a:xfrm flipV="1">
              <a:off x="7112998"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6640476" y="231343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26" name="Rectangle 25"/>
          <p:cNvSpPr/>
          <p:nvPr/>
        </p:nvSpPr>
        <p:spPr>
          <a:xfrm>
            <a:off x="8086784" y="317677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33" name="Straight Connector 32"/>
          <p:cNvCxnSpPr/>
          <p:nvPr/>
        </p:nvCxnSpPr>
        <p:spPr>
          <a:xfrm>
            <a:off x="4089868" y="4211500"/>
            <a:ext cx="22494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ctangle 5"/>
          <p:cNvSpPr>
            <a:spLocks noChangeArrowheads="1"/>
          </p:cNvSpPr>
          <p:nvPr/>
        </p:nvSpPr>
        <p:spPr bwMode="auto">
          <a:xfrm>
            <a:off x="1835525" y="3886200"/>
            <a:ext cx="2249614" cy="640067"/>
          </a:xfrm>
          <a:prstGeom prst="rect">
            <a:avLst/>
          </a:prstGeom>
          <a:solidFill>
            <a:schemeClr val="accent4">
              <a:lumMod val="20000"/>
              <a:lumOff val="80000"/>
            </a:schemeClr>
          </a:solidFill>
          <a:ln w="19050" cmpd="sng">
            <a:solidFill>
              <a:srgbClr val="000000"/>
            </a:solidFill>
            <a:miter lim="800000"/>
            <a:headEnd/>
            <a:tailEnd/>
          </a:ln>
          <a:effectLst/>
          <a:extLst/>
        </p:spPr>
        <p:txBody>
          <a:bodyPr wrap="none" anchor="ctr"/>
          <a:lstStyle/>
          <a:p>
            <a:pPr algn="ctr"/>
            <a:r>
              <a:rPr lang="en-US" sz="1400" b="1" dirty="0" smtClean="0">
                <a:solidFill>
                  <a:srgbClr val="000000"/>
                </a:solidFill>
                <a:latin typeface="Arial"/>
                <a:cs typeface="Arial"/>
              </a:rPr>
              <a:t>Sofosbuvir +</a:t>
            </a:r>
            <a:r>
              <a:rPr lang="en-US" sz="1400" b="1" dirty="0">
                <a:solidFill>
                  <a:srgbClr val="000000"/>
                </a:solidFill>
                <a:latin typeface="Arial"/>
                <a:cs typeface="Arial"/>
              </a:rPr>
              <a:t> </a:t>
            </a:r>
            <a:r>
              <a:rPr lang="en-US" sz="1400" b="1" dirty="0" smtClean="0">
                <a:solidFill>
                  <a:srgbClr val="000000"/>
                </a:solidFill>
                <a:latin typeface="Arial"/>
                <a:cs typeface="Arial"/>
              </a:rPr>
              <a:t>PEG</a:t>
            </a:r>
            <a:r>
              <a:rPr lang="en-US" sz="1400" b="1" dirty="0">
                <a:solidFill>
                  <a:srgbClr val="000000"/>
                </a:solidFill>
                <a:latin typeface="Arial"/>
                <a:cs typeface="Arial"/>
              </a:rPr>
              <a:t>/RBV</a:t>
            </a:r>
            <a:br>
              <a:rPr lang="en-US" sz="1400" b="1" dirty="0">
                <a:solidFill>
                  <a:srgbClr val="000000"/>
                </a:solidFill>
                <a:latin typeface="Arial"/>
                <a:cs typeface="Arial"/>
              </a:rPr>
            </a:br>
            <a:r>
              <a:rPr lang="en-US" sz="1400" b="1" dirty="0">
                <a:solidFill>
                  <a:srgbClr val="000000"/>
                </a:solidFill>
                <a:latin typeface="Arial"/>
                <a:cs typeface="Arial"/>
              </a:rPr>
              <a:t>(n= </a:t>
            </a:r>
            <a:r>
              <a:rPr lang="en-US" sz="1400" b="1" dirty="0" smtClean="0">
                <a:solidFill>
                  <a:srgbClr val="000000"/>
                </a:solidFill>
                <a:latin typeface="Arial"/>
                <a:cs typeface="Arial"/>
              </a:rPr>
              <a:t>197)</a:t>
            </a:r>
            <a:endParaRPr lang="en-US" sz="1400" dirty="0">
              <a:solidFill>
                <a:srgbClr val="000000"/>
              </a:solidFill>
              <a:latin typeface="Arial"/>
              <a:cs typeface="Arial"/>
            </a:endParaRPr>
          </a:p>
        </p:txBody>
      </p:sp>
      <p:sp>
        <p:nvSpPr>
          <p:cNvPr id="47" name="Rectangle 46"/>
          <p:cNvSpPr/>
          <p:nvPr/>
        </p:nvSpPr>
        <p:spPr>
          <a:xfrm>
            <a:off x="5909365" y="402030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53" name="Rectangle 52"/>
          <p:cNvSpPr/>
          <p:nvPr/>
        </p:nvSpPr>
        <p:spPr>
          <a:xfrm>
            <a:off x="0" y="2169270"/>
            <a:ext cx="1752600" cy="2368296"/>
          </a:xfrm>
          <a:prstGeom prst="rect">
            <a:avLst/>
          </a:prstGeom>
          <a:solidFill>
            <a:schemeClr val="tx1">
              <a:lumMod val="65000"/>
              <a:lumOff val="35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r>
              <a:rPr lang="en-US" sz="1400" b="1" u="sng" dirty="0" smtClean="0">
                <a:latin typeface="Arial"/>
                <a:cs typeface="Arial"/>
              </a:rPr>
              <a:t>Genotype 2</a:t>
            </a:r>
            <a:br>
              <a:rPr lang="en-US" sz="1400" b="1" u="sng" dirty="0" smtClean="0">
                <a:latin typeface="Arial"/>
                <a:cs typeface="Arial"/>
              </a:rPr>
            </a:br>
            <a:r>
              <a:rPr lang="en-US" sz="1400" dirty="0" smtClean="0">
                <a:latin typeface="Arial"/>
                <a:cs typeface="Arial"/>
              </a:rPr>
              <a:t>Prior treatment</a:t>
            </a:r>
            <a:br>
              <a:rPr lang="en-US" sz="1400" dirty="0" smtClean="0">
                <a:latin typeface="Arial"/>
                <a:cs typeface="Arial"/>
              </a:rPr>
            </a:br>
            <a:r>
              <a:rPr lang="en-US" sz="1400" dirty="0" smtClean="0">
                <a:latin typeface="Arial"/>
                <a:cs typeface="Arial"/>
              </a:rPr>
              <a:t>Cirrhosis</a:t>
            </a:r>
            <a:br>
              <a:rPr lang="en-US" sz="1400" dirty="0" smtClean="0">
                <a:latin typeface="Arial"/>
                <a:cs typeface="Arial"/>
              </a:rPr>
            </a:br>
            <a:endParaRPr lang="en-US" sz="1400" dirty="0" smtClean="0">
              <a:latin typeface="Arial"/>
              <a:cs typeface="Arial"/>
            </a:endParaRPr>
          </a:p>
          <a:p>
            <a:pPr algn="ctr"/>
            <a:r>
              <a:rPr lang="en-US" sz="1400" b="1" u="sng" dirty="0" smtClean="0">
                <a:latin typeface="Arial"/>
                <a:cs typeface="Arial"/>
              </a:rPr>
              <a:t>Genotype 3</a:t>
            </a:r>
            <a:br>
              <a:rPr lang="en-US" sz="1400" b="1" u="sng" dirty="0" smtClean="0">
                <a:latin typeface="Arial"/>
                <a:cs typeface="Arial"/>
              </a:rPr>
            </a:br>
            <a:r>
              <a:rPr lang="en-US" sz="1400" dirty="0" smtClean="0">
                <a:latin typeface="Arial"/>
                <a:cs typeface="Arial"/>
              </a:rPr>
              <a:t>+/- Prior Treatment</a:t>
            </a:r>
            <a:br>
              <a:rPr lang="en-US" sz="1400" dirty="0" smtClean="0">
                <a:latin typeface="Arial"/>
                <a:cs typeface="Arial"/>
              </a:rPr>
            </a:br>
            <a:r>
              <a:rPr lang="en-US" sz="1400" dirty="0" smtClean="0">
                <a:latin typeface="Arial"/>
                <a:cs typeface="Arial"/>
              </a:rPr>
              <a:t>+/- Cirrhosis</a:t>
            </a:r>
            <a:endParaRPr lang="en-US" sz="1400" dirty="0">
              <a:latin typeface="Arial"/>
              <a:cs typeface="Arial"/>
            </a:endParaRPr>
          </a:p>
        </p:txBody>
      </p:sp>
    </p:spTree>
    <p:extLst>
      <p:ext uri="{BB962C8B-B14F-4D97-AF65-F5344CB8AC3E}">
        <p14:creationId xmlns:p14="http://schemas.microsoft.com/office/powerpoint/2010/main" val="897477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 </a:t>
            </a:r>
            <a:r>
              <a:rPr lang="en-US" sz="2400" dirty="0" err="1">
                <a:solidFill>
                  <a:schemeClr val="accent5">
                    <a:lumMod val="20000"/>
                    <a:lumOff val="80000"/>
                  </a:schemeClr>
                </a:solidFill>
              </a:rPr>
              <a:t>Peginterferon</a:t>
            </a:r>
            <a:r>
              <a:rPr lang="en-US" sz="2400" dirty="0">
                <a:solidFill>
                  <a:schemeClr val="accent5">
                    <a:lumMod val="20000"/>
                    <a:lumOff val="80000"/>
                  </a:schemeClr>
                </a:solidFill>
              </a:rPr>
              <a:t> for HCV GT 2 or 3</a:t>
            </a:r>
            <a:r>
              <a:rPr lang="en-US" sz="2400" dirty="0"/>
              <a:t/>
            </a:r>
            <a:br>
              <a:rPr lang="en-US" sz="2400" dirty="0"/>
            </a:br>
            <a:r>
              <a:rPr lang="en-US" sz="2400" dirty="0"/>
              <a:t>BOSON</a:t>
            </a:r>
            <a:r>
              <a:rPr lang="en-US" sz="2400" dirty="0" smtClean="0"/>
              <a:t>: 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by Regimen and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Foster GR, et al.  50</a:t>
            </a:r>
            <a:r>
              <a:rPr lang="en-US" baseline="30000" dirty="0"/>
              <a:t>th</a:t>
            </a:r>
            <a:r>
              <a:rPr lang="en-US" dirty="0"/>
              <a:t> EASL. 2015. Abstract L05.</a:t>
            </a:r>
          </a:p>
        </p:txBody>
      </p:sp>
      <p:graphicFrame>
        <p:nvGraphicFramePr>
          <p:cNvPr id="19" name="Chart 18"/>
          <p:cNvGraphicFramePr>
            <a:graphicFrameLocks/>
          </p:cNvGraphicFramePr>
          <p:nvPr>
            <p:extLst>
              <p:ext uri="{D42A27DB-BD31-4B8C-83A1-F6EECF244321}">
                <p14:modId xmlns:p14="http://schemas.microsoft.com/office/powerpoint/2010/main" val="3352748118"/>
              </p:ext>
            </p:extLst>
          </p:nvPr>
        </p:nvGraphicFramePr>
        <p:xfrm>
          <a:off x="377820" y="1828800"/>
          <a:ext cx="830898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643827"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a:t>
            </a:r>
            <a:br>
              <a:rPr lang="en-US" sz="1400" dirty="0" smtClean="0">
                <a:solidFill>
                  <a:srgbClr val="FFFFFF"/>
                </a:solidFill>
              </a:rPr>
            </a:br>
            <a:r>
              <a:rPr lang="en-US" sz="1400" dirty="0" smtClean="0">
                <a:solidFill>
                  <a:srgbClr val="FFFFFF"/>
                </a:solidFill>
              </a:rPr>
              <a:t>196</a:t>
            </a:r>
            <a:endParaRPr lang="en-US" sz="1400" dirty="0">
              <a:solidFill>
                <a:srgbClr val="FFFFFF"/>
              </a:solidFill>
            </a:endParaRPr>
          </a:p>
        </p:txBody>
      </p:sp>
      <p:sp>
        <p:nvSpPr>
          <p:cNvPr id="26" name="Rectangle 25"/>
          <p:cNvSpPr/>
          <p:nvPr/>
        </p:nvSpPr>
        <p:spPr>
          <a:xfrm>
            <a:off x="2236824"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170/</a:t>
            </a:r>
            <a:br>
              <a:rPr lang="en-US" sz="1400" dirty="0" smtClean="0">
                <a:solidFill>
                  <a:srgbClr val="FFFFFF"/>
                </a:solidFill>
              </a:rPr>
            </a:br>
            <a:r>
              <a:rPr lang="en-US" sz="1400" dirty="0" smtClean="0">
                <a:solidFill>
                  <a:srgbClr val="FFFFFF"/>
                </a:solidFill>
              </a:rPr>
              <a:t>199</a:t>
            </a:r>
            <a:endParaRPr lang="en-US" sz="1400" dirty="0">
              <a:solidFill>
                <a:srgbClr val="FFFFFF"/>
              </a:solidFill>
            </a:endParaRPr>
          </a:p>
        </p:txBody>
      </p:sp>
      <p:sp>
        <p:nvSpPr>
          <p:cNvPr id="27" name="Rectangle 26"/>
          <p:cNvSpPr/>
          <p:nvPr/>
        </p:nvSpPr>
        <p:spPr>
          <a:xfrm>
            <a:off x="2832912"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183/</a:t>
            </a:r>
            <a:br>
              <a:rPr lang="en-US" sz="1400" dirty="0" smtClean="0">
                <a:solidFill>
                  <a:srgbClr val="FFFFFF"/>
                </a:solidFill>
              </a:rPr>
            </a:br>
            <a:r>
              <a:rPr lang="en-US" sz="1400" dirty="0" smtClean="0">
                <a:solidFill>
                  <a:srgbClr val="FFFFFF"/>
                </a:solidFill>
              </a:rPr>
              <a:t>197</a:t>
            </a:r>
            <a:endParaRPr lang="en-US" sz="1400" dirty="0">
              <a:solidFill>
                <a:srgbClr val="FFFFFF"/>
              </a:solidFill>
            </a:endParaRPr>
          </a:p>
        </p:txBody>
      </p:sp>
      <p:sp>
        <p:nvSpPr>
          <p:cNvPr id="28" name="Rectangle 27"/>
          <p:cNvSpPr/>
          <p:nvPr/>
        </p:nvSpPr>
        <p:spPr>
          <a:xfrm>
            <a:off x="4046875"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a:t>
            </a:r>
            <a:br>
              <a:rPr lang="en-US" sz="1400" dirty="0" smtClean="0">
                <a:solidFill>
                  <a:srgbClr val="FFFFFF"/>
                </a:solidFill>
              </a:rPr>
            </a:br>
            <a:r>
              <a:rPr lang="en-US" sz="1400" dirty="0" smtClean="0">
                <a:solidFill>
                  <a:srgbClr val="FFFFFF"/>
                </a:solidFill>
              </a:rPr>
              <a:t>15</a:t>
            </a:r>
            <a:endParaRPr lang="en-US" sz="1400" dirty="0">
              <a:solidFill>
                <a:srgbClr val="FFFFFF"/>
              </a:solidFill>
            </a:endParaRPr>
          </a:p>
        </p:txBody>
      </p:sp>
      <p:sp>
        <p:nvSpPr>
          <p:cNvPr id="29" name="Rectangle 28"/>
          <p:cNvSpPr/>
          <p:nvPr/>
        </p:nvSpPr>
        <p:spPr>
          <a:xfrm>
            <a:off x="4650594"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17/</a:t>
            </a:r>
            <a:br>
              <a:rPr lang="en-US" sz="1400" dirty="0" smtClean="0">
                <a:solidFill>
                  <a:srgbClr val="FFFFFF"/>
                </a:solidFill>
              </a:rPr>
            </a:br>
            <a:r>
              <a:rPr lang="en-US" sz="1400" dirty="0" smtClean="0">
                <a:solidFill>
                  <a:srgbClr val="FFFFFF"/>
                </a:solidFill>
              </a:rPr>
              <a:t>17</a:t>
            </a:r>
            <a:endParaRPr lang="en-US" sz="1400" dirty="0">
              <a:solidFill>
                <a:srgbClr val="FFFFFF"/>
              </a:solidFill>
            </a:endParaRPr>
          </a:p>
        </p:txBody>
      </p:sp>
      <p:sp>
        <p:nvSpPr>
          <p:cNvPr id="31" name="Rectangle 30"/>
          <p:cNvSpPr/>
          <p:nvPr/>
        </p:nvSpPr>
        <p:spPr>
          <a:xfrm>
            <a:off x="5244288"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a:t>
            </a:r>
            <a:br>
              <a:rPr lang="en-US" sz="1400" dirty="0" smtClean="0">
                <a:solidFill>
                  <a:srgbClr val="FFFFFF"/>
                </a:solidFill>
              </a:rPr>
            </a:br>
            <a:r>
              <a:rPr lang="en-US" sz="1400" dirty="0" smtClean="0">
                <a:solidFill>
                  <a:srgbClr val="FFFFFF"/>
                </a:solidFill>
              </a:rPr>
              <a:t>16</a:t>
            </a:r>
            <a:endParaRPr lang="en-US" sz="1400" dirty="0">
              <a:solidFill>
                <a:srgbClr val="FFFFFF"/>
              </a:solidFill>
            </a:endParaRPr>
          </a:p>
        </p:txBody>
      </p:sp>
      <p:sp>
        <p:nvSpPr>
          <p:cNvPr id="32" name="Rectangle 31"/>
          <p:cNvSpPr/>
          <p:nvPr/>
        </p:nvSpPr>
        <p:spPr>
          <a:xfrm>
            <a:off x="6441336"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128/</a:t>
            </a:r>
            <a:br>
              <a:rPr lang="en-US" sz="1400" dirty="0" smtClean="0">
                <a:solidFill>
                  <a:srgbClr val="FFFFFF"/>
                </a:solidFill>
              </a:rPr>
            </a:br>
            <a:r>
              <a:rPr lang="en-US" sz="1400" dirty="0" smtClean="0">
                <a:solidFill>
                  <a:srgbClr val="FFFFFF"/>
                </a:solidFill>
              </a:rPr>
              <a:t>181</a:t>
            </a:r>
            <a:endParaRPr lang="en-US" sz="1400" dirty="0">
              <a:solidFill>
                <a:srgbClr val="FFFFFF"/>
              </a:solidFill>
            </a:endParaRPr>
          </a:p>
        </p:txBody>
      </p:sp>
      <p:sp>
        <p:nvSpPr>
          <p:cNvPr id="33" name="Rectangle 32"/>
          <p:cNvSpPr/>
          <p:nvPr/>
        </p:nvSpPr>
        <p:spPr>
          <a:xfrm>
            <a:off x="7050936"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153/</a:t>
            </a:r>
            <a:br>
              <a:rPr lang="en-US" sz="1400" dirty="0" smtClean="0">
                <a:solidFill>
                  <a:srgbClr val="FFFFFF"/>
                </a:solidFill>
              </a:rPr>
            </a:br>
            <a:r>
              <a:rPr lang="en-US" sz="1400" dirty="0" smtClean="0">
                <a:solidFill>
                  <a:srgbClr val="FFFFFF"/>
                </a:solidFill>
              </a:rPr>
              <a:t>182</a:t>
            </a:r>
            <a:endParaRPr lang="en-US" sz="1400" dirty="0">
              <a:solidFill>
                <a:srgbClr val="FFFFFF"/>
              </a:solidFill>
            </a:endParaRPr>
          </a:p>
        </p:txBody>
      </p:sp>
      <p:sp>
        <p:nvSpPr>
          <p:cNvPr id="34" name="Rectangle 33"/>
          <p:cNvSpPr/>
          <p:nvPr/>
        </p:nvSpPr>
        <p:spPr>
          <a:xfrm>
            <a:off x="7650792" y="5107388"/>
            <a:ext cx="579173" cy="499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166/</a:t>
            </a:r>
            <a:br>
              <a:rPr lang="en-US" sz="1400" dirty="0" smtClean="0">
                <a:solidFill>
                  <a:srgbClr val="FFFFFF"/>
                </a:solidFill>
              </a:rPr>
            </a:br>
            <a:r>
              <a:rPr lang="en-US" sz="1400" dirty="0" smtClean="0">
                <a:solidFill>
                  <a:srgbClr val="FFFFFF"/>
                </a:solidFill>
              </a:rPr>
              <a:t>181</a:t>
            </a:r>
            <a:endParaRPr lang="en-US" sz="1400" dirty="0">
              <a:solidFill>
                <a:srgbClr val="FFFFFF"/>
              </a:solidFill>
            </a:endParaRPr>
          </a:p>
        </p:txBody>
      </p:sp>
    </p:spTree>
    <p:extLst>
      <p:ext uri="{BB962C8B-B14F-4D97-AF65-F5344CB8AC3E}">
        <p14:creationId xmlns:p14="http://schemas.microsoft.com/office/powerpoint/2010/main" val="26914508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 </a:t>
            </a:r>
            <a:r>
              <a:rPr lang="en-US" sz="2400" dirty="0" err="1">
                <a:solidFill>
                  <a:schemeClr val="accent5">
                    <a:lumMod val="20000"/>
                    <a:lumOff val="80000"/>
                  </a:schemeClr>
                </a:solidFill>
              </a:rPr>
              <a:t>Peginterferon</a:t>
            </a:r>
            <a:r>
              <a:rPr lang="en-US" sz="2400" dirty="0">
                <a:solidFill>
                  <a:schemeClr val="accent5">
                    <a:lumMod val="20000"/>
                    <a:lumOff val="80000"/>
                  </a:schemeClr>
                </a:solidFill>
              </a:rPr>
              <a:t> for HCV GT 2 or 3</a:t>
            </a:r>
            <a:r>
              <a:rPr lang="en-US" sz="2400" dirty="0"/>
              <a:t/>
            </a:r>
            <a:br>
              <a:rPr lang="en-US" sz="2400" dirty="0"/>
            </a:br>
            <a:r>
              <a:rPr lang="en-US" sz="2400" dirty="0"/>
              <a:t>BOSON</a:t>
            </a:r>
            <a:r>
              <a:rPr lang="en-US" sz="2400" dirty="0" smtClean="0"/>
              <a:t>: 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Genotype 3: SVR12 by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Foster GR, et al.  50</a:t>
            </a:r>
            <a:r>
              <a:rPr lang="en-US" baseline="30000" dirty="0"/>
              <a:t>th</a:t>
            </a:r>
            <a:r>
              <a:rPr lang="en-US" dirty="0"/>
              <a:t> EASL. 2015. Abstract L05.</a:t>
            </a:r>
          </a:p>
        </p:txBody>
      </p:sp>
      <p:graphicFrame>
        <p:nvGraphicFramePr>
          <p:cNvPr id="19" name="Chart 18"/>
          <p:cNvGraphicFramePr>
            <a:graphicFrameLocks/>
          </p:cNvGraphicFramePr>
          <p:nvPr>
            <p:extLst>
              <p:ext uri="{D42A27DB-BD31-4B8C-83A1-F6EECF244321}">
                <p14:modId xmlns:p14="http://schemas.microsoft.com/office/powerpoint/2010/main" val="1713553340"/>
              </p:ext>
            </p:extLst>
          </p:nvPr>
        </p:nvGraphicFramePr>
        <p:xfrm>
          <a:off x="377821" y="1828803"/>
          <a:ext cx="8455283" cy="4309866"/>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2213564" y="5107389"/>
            <a:ext cx="1182665"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FFFF"/>
                </a:solidFill>
                <a:latin typeface="Arial"/>
                <a:cs typeface="Arial"/>
              </a:rPr>
              <a:t>128/181</a:t>
            </a:r>
            <a:endParaRPr lang="en-US" sz="1600" dirty="0">
              <a:solidFill>
                <a:srgbClr val="FFFFFF"/>
              </a:solidFill>
              <a:latin typeface="Arial"/>
              <a:cs typeface="Arial"/>
            </a:endParaRPr>
          </a:p>
        </p:txBody>
      </p:sp>
      <p:sp>
        <p:nvSpPr>
          <p:cNvPr id="33" name="Rectangle 32"/>
          <p:cNvSpPr/>
          <p:nvPr/>
        </p:nvSpPr>
        <p:spPr>
          <a:xfrm>
            <a:off x="4439466" y="5107389"/>
            <a:ext cx="1182665"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FFFF"/>
                </a:solidFill>
                <a:latin typeface="Arial"/>
                <a:cs typeface="Arial"/>
              </a:rPr>
              <a:t>153/182</a:t>
            </a:r>
            <a:endParaRPr lang="en-US" sz="1600" dirty="0">
              <a:solidFill>
                <a:srgbClr val="FFFFFF"/>
              </a:solidFill>
              <a:latin typeface="Arial"/>
              <a:cs typeface="Arial"/>
            </a:endParaRPr>
          </a:p>
        </p:txBody>
      </p:sp>
      <p:sp>
        <p:nvSpPr>
          <p:cNvPr id="34" name="Rectangle 33"/>
          <p:cNvSpPr/>
          <p:nvPr/>
        </p:nvSpPr>
        <p:spPr>
          <a:xfrm>
            <a:off x="6665064" y="5107389"/>
            <a:ext cx="1182665"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FFFF"/>
                </a:solidFill>
                <a:latin typeface="Arial"/>
                <a:cs typeface="Arial"/>
              </a:rPr>
              <a:t>166/181</a:t>
            </a:r>
            <a:endParaRPr lang="en-US" sz="1600" dirty="0">
              <a:solidFill>
                <a:srgbClr val="FFFFFF"/>
              </a:solidFill>
              <a:latin typeface="Arial"/>
              <a:cs typeface="Arial"/>
            </a:endParaRPr>
          </a:p>
        </p:txBody>
      </p:sp>
      <p:sp>
        <p:nvSpPr>
          <p:cNvPr id="15" name="Rectangle 25"/>
          <p:cNvSpPr>
            <a:spLocks noChangeArrowheads="1"/>
          </p:cNvSpPr>
          <p:nvPr/>
        </p:nvSpPr>
        <p:spPr bwMode="auto">
          <a:xfrm>
            <a:off x="2895600" y="5715000"/>
            <a:ext cx="4038600" cy="46101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800" b="1" dirty="0" smtClean="0">
                <a:solidFill>
                  <a:srgbClr val="000000"/>
                </a:solidFill>
                <a:latin typeface="Arial" pitchFamily="22" charset="0"/>
              </a:rPr>
              <a:t>Patients with Genotype 3 Infection</a:t>
            </a:r>
            <a:endParaRPr lang="en-US" sz="1800" b="1" dirty="0">
              <a:solidFill>
                <a:srgbClr val="000000"/>
              </a:solidFill>
              <a:latin typeface="Arial" pitchFamily="22" charset="0"/>
            </a:endParaRPr>
          </a:p>
        </p:txBody>
      </p:sp>
    </p:spTree>
    <p:extLst>
      <p:ext uri="{BB962C8B-B14F-4D97-AF65-F5344CB8AC3E}">
        <p14:creationId xmlns:p14="http://schemas.microsoft.com/office/powerpoint/2010/main" val="23127338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 </a:t>
            </a:r>
            <a:r>
              <a:rPr lang="en-US" sz="2400" dirty="0" err="1">
                <a:solidFill>
                  <a:schemeClr val="accent5">
                    <a:lumMod val="20000"/>
                    <a:lumOff val="80000"/>
                  </a:schemeClr>
                </a:solidFill>
              </a:rPr>
              <a:t>Peginterferon</a:t>
            </a:r>
            <a:r>
              <a:rPr lang="en-US" sz="2400" dirty="0">
                <a:solidFill>
                  <a:schemeClr val="accent5">
                    <a:lumMod val="20000"/>
                    <a:lumOff val="80000"/>
                  </a:schemeClr>
                </a:solidFill>
              </a:rPr>
              <a:t> for HCV GT 2 or 3</a:t>
            </a:r>
            <a:r>
              <a:rPr lang="en-US" sz="2400" dirty="0"/>
              <a:t/>
            </a:r>
            <a:br>
              <a:rPr lang="en-US" sz="2400" dirty="0"/>
            </a:br>
            <a:r>
              <a:rPr lang="en-US" sz="2400" dirty="0"/>
              <a:t>BOSON</a:t>
            </a:r>
            <a:r>
              <a:rPr lang="en-US" sz="2400" dirty="0" smtClean="0"/>
              <a:t>: 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Genotype 3: SVR12 by Regimen and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Foster GR, et al.  50</a:t>
            </a:r>
            <a:r>
              <a:rPr lang="en-US" baseline="30000" dirty="0"/>
              <a:t>th</a:t>
            </a:r>
            <a:r>
              <a:rPr lang="en-US" dirty="0"/>
              <a:t> EASL. 2015. Abstract L05.</a:t>
            </a:r>
          </a:p>
        </p:txBody>
      </p:sp>
      <p:graphicFrame>
        <p:nvGraphicFramePr>
          <p:cNvPr id="19" name="Chart 18"/>
          <p:cNvGraphicFramePr>
            <a:graphicFrameLocks/>
          </p:cNvGraphicFramePr>
          <p:nvPr>
            <p:extLst>
              <p:ext uri="{D42A27DB-BD31-4B8C-83A1-F6EECF244321}">
                <p14:modId xmlns:p14="http://schemas.microsoft.com/office/powerpoint/2010/main" val="685089360"/>
              </p:ext>
            </p:extLst>
          </p:nvPr>
        </p:nvGraphicFramePr>
        <p:xfrm>
          <a:off x="377820" y="1828800"/>
          <a:ext cx="830898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864462"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99/124</a:t>
            </a:r>
            <a:endParaRPr lang="en-US" sz="1400" dirty="0">
              <a:solidFill>
                <a:srgbClr val="FFFFFF"/>
              </a:solidFill>
            </a:endParaRPr>
          </a:p>
        </p:txBody>
      </p:sp>
      <p:sp>
        <p:nvSpPr>
          <p:cNvPr id="26" name="Rectangle 25"/>
          <p:cNvSpPr/>
          <p:nvPr/>
        </p:nvSpPr>
        <p:spPr>
          <a:xfrm>
            <a:off x="2683913"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109/126</a:t>
            </a:r>
            <a:endParaRPr lang="en-US" sz="1400" dirty="0">
              <a:solidFill>
                <a:srgbClr val="FFFFFF"/>
              </a:solidFill>
            </a:endParaRPr>
          </a:p>
        </p:txBody>
      </p:sp>
      <p:sp>
        <p:nvSpPr>
          <p:cNvPr id="27" name="Rectangle 26"/>
          <p:cNvSpPr/>
          <p:nvPr/>
        </p:nvSpPr>
        <p:spPr>
          <a:xfrm>
            <a:off x="3539086"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117/123</a:t>
            </a:r>
            <a:endParaRPr lang="en-US" sz="1400" dirty="0">
              <a:solidFill>
                <a:srgbClr val="FFFFFF"/>
              </a:solidFill>
            </a:endParaRPr>
          </a:p>
        </p:txBody>
      </p:sp>
      <p:sp>
        <p:nvSpPr>
          <p:cNvPr id="28" name="Rectangle 27"/>
          <p:cNvSpPr/>
          <p:nvPr/>
        </p:nvSpPr>
        <p:spPr>
          <a:xfrm>
            <a:off x="5472888"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29/57</a:t>
            </a:r>
          </a:p>
        </p:txBody>
      </p:sp>
      <p:sp>
        <p:nvSpPr>
          <p:cNvPr id="29" name="Rectangle 28"/>
          <p:cNvSpPr/>
          <p:nvPr/>
        </p:nvSpPr>
        <p:spPr>
          <a:xfrm>
            <a:off x="6308243"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44/56</a:t>
            </a:r>
            <a:endParaRPr lang="en-US" sz="1400" dirty="0">
              <a:solidFill>
                <a:srgbClr val="FFFFFF"/>
              </a:solidFill>
            </a:endParaRPr>
          </a:p>
        </p:txBody>
      </p:sp>
      <p:sp>
        <p:nvSpPr>
          <p:cNvPr id="31" name="Rectangle 30"/>
          <p:cNvSpPr/>
          <p:nvPr/>
        </p:nvSpPr>
        <p:spPr>
          <a:xfrm>
            <a:off x="7174534" y="5181600"/>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51/58</a:t>
            </a:r>
          </a:p>
        </p:txBody>
      </p:sp>
    </p:spTree>
    <p:extLst>
      <p:ext uri="{BB962C8B-B14F-4D97-AF65-F5344CB8AC3E}">
        <p14:creationId xmlns:p14="http://schemas.microsoft.com/office/powerpoint/2010/main" val="29165906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Lawitz</a:t>
            </a:r>
            <a:r>
              <a:rPr lang="en-US" dirty="0" smtClean="0"/>
              <a:t> E</a:t>
            </a:r>
            <a:r>
              <a:rPr lang="en-US" dirty="0" smtClean="0">
                <a:latin typeface="Arial" pitchFamily="22" charset="0"/>
              </a:rPr>
              <a:t>, </a:t>
            </a:r>
            <a:r>
              <a:rPr lang="en-US" dirty="0">
                <a:latin typeface="Arial" pitchFamily="22" charset="0"/>
              </a:rPr>
              <a:t>et al.  </a:t>
            </a:r>
            <a:r>
              <a:rPr lang="en-US" dirty="0" smtClean="0">
                <a:latin typeface="Arial" pitchFamily="22" charset="0"/>
              </a:rPr>
              <a:t>N </a:t>
            </a:r>
            <a:r>
              <a:rPr lang="en-US" dirty="0" err="1" smtClean="0">
                <a:latin typeface="Arial" pitchFamily="22" charset="0"/>
              </a:rPr>
              <a:t>Engl</a:t>
            </a:r>
            <a:r>
              <a:rPr lang="en-US" dirty="0" smtClean="0">
                <a:latin typeface="Arial" pitchFamily="22" charset="0"/>
              </a:rPr>
              <a:t> J Med.  2013;368:1878-87.</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smtClean="0">
                <a:solidFill>
                  <a:schemeClr val="accent5">
                    <a:lumMod val="20000"/>
                    <a:lumOff val="80000"/>
                  </a:schemeClr>
                </a:solidFill>
              </a:rPr>
              <a:t>Sofosbuvir + PEG + RBV: Treatment-</a:t>
            </a:r>
            <a:r>
              <a:rPr lang="en-US" sz="2400" dirty="0">
                <a:solidFill>
                  <a:schemeClr val="accent5">
                    <a:lumMod val="20000"/>
                    <a:lumOff val="80000"/>
                  </a:schemeClr>
                </a:solidFill>
              </a:rPr>
              <a:t>Naive HCV GT </a:t>
            </a:r>
            <a:r>
              <a:rPr lang="en-US" sz="2400" dirty="0" smtClean="0">
                <a:solidFill>
                  <a:schemeClr val="accent5">
                    <a:lumMod val="20000"/>
                    <a:lumOff val="80000"/>
                  </a:schemeClr>
                </a:solidFill>
              </a:rPr>
              <a:t>1,4,5,6 </a:t>
            </a:r>
            <a:br>
              <a:rPr lang="en-US" sz="2400" dirty="0" smtClean="0">
                <a:solidFill>
                  <a:schemeClr val="accent5">
                    <a:lumMod val="20000"/>
                    <a:lumOff val="80000"/>
                  </a:schemeClr>
                </a:solidFill>
              </a:rPr>
            </a:br>
            <a:r>
              <a:rPr lang="en-US" sz="2400" dirty="0" smtClean="0"/>
              <a:t>NEUTRINO Trial: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772181191"/>
              </p:ext>
            </p:extLst>
          </p:nvPr>
        </p:nvGraphicFramePr>
        <p:xfrm>
          <a:off x="685800" y="1454260"/>
          <a:ext cx="7772400" cy="4881450"/>
        </p:xfrm>
        <a:graphic>
          <a:graphicData uri="http://schemas.openxmlformats.org/drawingml/2006/table">
            <a:tbl>
              <a:tblPr>
                <a:effectLst>
                  <a:outerShdw blurRad="38100" dist="38100" dir="2700000">
                    <a:srgbClr val="000000">
                      <a:alpha val="50000"/>
                    </a:srgbClr>
                  </a:outerShdw>
                </a:effectLst>
              </a:tblPr>
              <a:tblGrid>
                <a:gridCol w="7772400"/>
              </a:tblGrid>
              <a:tr h="37454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NEUTRINO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Single-arm</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open-label, phase 3 trial of triple therapy with </a:t>
                      </a:r>
                      <a:br>
                        <a:rPr lang="en-US" sz="1800" baseline="0" dirty="0" smtClean="0">
                          <a:solidFill>
                            <a:srgbClr val="000000"/>
                          </a:solidFill>
                          <a:latin typeface="Arial" pitchFamily="22" charset="0"/>
                        </a:rPr>
                      </a:b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peginterferon + ribavirin in HCV genotypes 1, 4, 5, or 6</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56 sites in United States, enrolled June-August 2012</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chronic HCV monoinfection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Genotypes 1, 4, 5, or 6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327</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1 (89%); 4 (9%); 5 or 6 (2%)</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IL28B Genotype: 71% non-CC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and Sex: mean age 52 (range 19-70); 64% male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Race: 17% black</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Liver disease: 17% had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2399186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 </a:t>
            </a:r>
            <a:r>
              <a:rPr lang="en-US" sz="2400" dirty="0" err="1">
                <a:solidFill>
                  <a:schemeClr val="accent5">
                    <a:lumMod val="20000"/>
                    <a:lumOff val="80000"/>
                  </a:schemeClr>
                </a:solidFill>
              </a:rPr>
              <a:t>Peginterferon</a:t>
            </a:r>
            <a:r>
              <a:rPr lang="en-US" sz="2400" dirty="0">
                <a:solidFill>
                  <a:schemeClr val="accent5">
                    <a:lumMod val="20000"/>
                    <a:lumOff val="80000"/>
                  </a:schemeClr>
                </a:solidFill>
              </a:rPr>
              <a:t> for HCV GT 2 or 3</a:t>
            </a:r>
            <a:r>
              <a:rPr lang="en-US" sz="2400" dirty="0"/>
              <a:t/>
            </a:r>
            <a:br>
              <a:rPr lang="en-US" sz="2400" dirty="0"/>
            </a:br>
            <a:r>
              <a:rPr lang="en-US" sz="2400" dirty="0"/>
              <a:t>BOSON</a:t>
            </a:r>
            <a:r>
              <a:rPr lang="en-US" sz="2400" dirty="0" smtClean="0"/>
              <a:t>: Results</a:t>
            </a:r>
            <a:endParaRPr lang="en-US" sz="2400" dirty="0"/>
          </a:p>
        </p:txBody>
      </p:sp>
      <p:sp>
        <p:nvSpPr>
          <p:cNvPr id="9" name="Text Placeholder 8"/>
          <p:cNvSpPr>
            <a:spLocks noGrp="1"/>
          </p:cNvSpPr>
          <p:nvPr>
            <p:ph type="body" idx="10"/>
          </p:nvPr>
        </p:nvSpPr>
        <p:spPr/>
        <p:txBody>
          <a:bodyPr/>
          <a:lstStyle/>
          <a:p>
            <a:r>
              <a:rPr lang="en-US" dirty="0">
                <a:solidFill>
                  <a:schemeClr val="bg1"/>
                </a:solidFill>
                <a:latin typeface="Arial" pitchFamily="-110" charset="0"/>
                <a:ea typeface="ＭＳ Ｐゴシック" pitchFamily="-110" charset="-128"/>
                <a:cs typeface="ＭＳ Ｐゴシック" pitchFamily="-110" charset="-128"/>
              </a:rPr>
              <a:t>Genotype 3: SVR12 by Regimen and </a:t>
            </a:r>
            <a:r>
              <a:rPr lang="en-US" dirty="0" smtClean="0">
                <a:solidFill>
                  <a:schemeClr val="bg1"/>
                </a:solidFill>
                <a:latin typeface="Arial" pitchFamily="-110" charset="0"/>
                <a:ea typeface="ＭＳ Ｐゴシック" pitchFamily="-110" charset="-128"/>
                <a:cs typeface="ＭＳ Ｐゴシック" pitchFamily="-110" charset="-128"/>
              </a:rPr>
              <a:t>Treatment History</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Foster GR, et al.  50</a:t>
            </a:r>
            <a:r>
              <a:rPr lang="en-US" baseline="30000" dirty="0"/>
              <a:t>th</a:t>
            </a:r>
            <a:r>
              <a:rPr lang="en-US" dirty="0"/>
              <a:t> EASL. 2015. Abstract L05.</a:t>
            </a:r>
          </a:p>
        </p:txBody>
      </p:sp>
      <p:graphicFrame>
        <p:nvGraphicFramePr>
          <p:cNvPr id="19" name="Chart 18"/>
          <p:cNvGraphicFramePr>
            <a:graphicFrameLocks/>
          </p:cNvGraphicFramePr>
          <p:nvPr>
            <p:extLst>
              <p:ext uri="{D42A27DB-BD31-4B8C-83A1-F6EECF244321}">
                <p14:modId xmlns:p14="http://schemas.microsoft.com/office/powerpoint/2010/main" val="39236794"/>
              </p:ext>
            </p:extLst>
          </p:nvPr>
        </p:nvGraphicFramePr>
        <p:xfrm>
          <a:off x="377820" y="1828800"/>
          <a:ext cx="830898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864462"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70/91</a:t>
            </a:r>
            <a:endParaRPr lang="en-US" sz="1400" dirty="0">
              <a:solidFill>
                <a:srgbClr val="FFFFFF"/>
              </a:solidFill>
            </a:endParaRPr>
          </a:p>
        </p:txBody>
      </p:sp>
      <p:sp>
        <p:nvSpPr>
          <p:cNvPr id="26" name="Rectangle 25"/>
          <p:cNvSpPr/>
          <p:nvPr/>
        </p:nvSpPr>
        <p:spPr>
          <a:xfrm>
            <a:off x="2683913"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83/94</a:t>
            </a:r>
            <a:endParaRPr lang="en-US" sz="1400" dirty="0">
              <a:solidFill>
                <a:srgbClr val="FFFFFF"/>
              </a:solidFill>
            </a:endParaRPr>
          </a:p>
        </p:txBody>
      </p:sp>
      <p:sp>
        <p:nvSpPr>
          <p:cNvPr id="27" name="Rectangle 26"/>
          <p:cNvSpPr/>
          <p:nvPr/>
        </p:nvSpPr>
        <p:spPr>
          <a:xfrm>
            <a:off x="3552598"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89/94</a:t>
            </a:r>
            <a:endParaRPr lang="en-US" sz="1400" dirty="0">
              <a:solidFill>
                <a:srgbClr val="FFFFFF"/>
              </a:solidFill>
            </a:endParaRPr>
          </a:p>
        </p:txBody>
      </p:sp>
      <p:sp>
        <p:nvSpPr>
          <p:cNvPr id="28" name="Rectangle 27"/>
          <p:cNvSpPr/>
          <p:nvPr/>
        </p:nvSpPr>
        <p:spPr>
          <a:xfrm>
            <a:off x="5472888"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58/90</a:t>
            </a:r>
          </a:p>
        </p:txBody>
      </p:sp>
      <p:sp>
        <p:nvSpPr>
          <p:cNvPr id="29" name="Rectangle 28"/>
          <p:cNvSpPr/>
          <p:nvPr/>
        </p:nvSpPr>
        <p:spPr>
          <a:xfrm>
            <a:off x="6308243"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70/88</a:t>
            </a:r>
            <a:endParaRPr lang="en-US" sz="1400" dirty="0">
              <a:solidFill>
                <a:srgbClr val="FFFFFF"/>
              </a:solidFill>
            </a:endParaRPr>
          </a:p>
        </p:txBody>
      </p:sp>
      <p:sp>
        <p:nvSpPr>
          <p:cNvPr id="31" name="Rectangle 30"/>
          <p:cNvSpPr/>
          <p:nvPr/>
        </p:nvSpPr>
        <p:spPr>
          <a:xfrm>
            <a:off x="7174534" y="5184651"/>
            <a:ext cx="853490" cy="454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79/87</a:t>
            </a:r>
          </a:p>
        </p:txBody>
      </p:sp>
    </p:spTree>
    <p:extLst>
      <p:ext uri="{BB962C8B-B14F-4D97-AF65-F5344CB8AC3E}">
        <p14:creationId xmlns:p14="http://schemas.microsoft.com/office/powerpoint/2010/main" val="18737996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 Ribavirin i</a:t>
            </a:r>
            <a:r>
              <a:rPr lang="en-US" sz="2800" dirty="0">
                <a:solidFill>
                  <a:srgbClr val="001D48"/>
                </a:solidFill>
              </a:rPr>
              <a:t>n</a:t>
            </a:r>
            <a:r>
              <a:rPr lang="en-US" sz="2800" dirty="0" smtClean="0">
                <a:solidFill>
                  <a:srgbClr val="001D48"/>
                </a:solidFill>
              </a:rPr>
              <a:t> HCV </a:t>
            </a:r>
            <a:r>
              <a:rPr lang="en-US" sz="2800" dirty="0" smtClean="0"/>
              <a:t>GT </a:t>
            </a:r>
            <a:r>
              <a:rPr lang="en-US" sz="2800" dirty="0"/>
              <a:t>4</a:t>
            </a:r>
            <a:r>
              <a:rPr lang="en-US" dirty="0"/>
              <a:t/>
            </a:r>
            <a:br>
              <a:rPr lang="en-US" dirty="0"/>
            </a:br>
            <a:r>
              <a:rPr lang="en-US" sz="3600" dirty="0" smtClean="0"/>
              <a:t>Egyptian Ancestry Trial</a:t>
            </a:r>
            <a:endParaRPr lang="en-US" sz="36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2</a:t>
            </a: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Ruane</a:t>
            </a:r>
            <a:r>
              <a:rPr lang="en-US" sz="1400" dirty="0" smtClean="0">
                <a:latin typeface="Arial"/>
                <a:cs typeface="Arial"/>
              </a:rPr>
              <a:t> PJ, </a:t>
            </a:r>
            <a:r>
              <a:rPr lang="en-US" sz="1400" dirty="0">
                <a:latin typeface="Arial"/>
                <a:cs typeface="Arial"/>
              </a:rPr>
              <a:t>et </a:t>
            </a:r>
            <a:r>
              <a:rPr lang="en-US" sz="1400" dirty="0" smtClean="0">
                <a:latin typeface="Arial"/>
                <a:cs typeface="Arial"/>
              </a:rPr>
              <a:t>al. </a:t>
            </a:r>
            <a:r>
              <a:rPr lang="en-US" sz="1400" dirty="0" smtClean="0">
                <a:latin typeface="Arial" pitchFamily="22" charset="0"/>
              </a:rPr>
              <a:t>J </a:t>
            </a:r>
            <a:r>
              <a:rPr lang="en-US" sz="1400" dirty="0" err="1" smtClean="0">
                <a:latin typeface="Arial" pitchFamily="22" charset="0"/>
              </a:rPr>
              <a:t>Hepatol</a:t>
            </a:r>
            <a:r>
              <a:rPr lang="en-US" sz="1400" dirty="0" smtClean="0">
                <a:latin typeface="Arial" pitchFamily="22" charset="0"/>
              </a:rPr>
              <a:t>. 2015;62:1040-6.</a:t>
            </a:r>
            <a:endParaRPr lang="en-US" sz="1400" dirty="0">
              <a:cs typeface="Arial"/>
            </a:endParaRPr>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Tree>
    <p:extLst>
      <p:ext uri="{BB962C8B-B14F-4D97-AF65-F5344CB8AC3E}">
        <p14:creationId xmlns:p14="http://schemas.microsoft.com/office/powerpoint/2010/main" val="16055165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a:t>
            </a:r>
            <a:r>
              <a:rPr lang="en-US" sz="2400" dirty="0" smtClean="0">
                <a:solidFill>
                  <a:schemeClr val="accent5">
                    <a:lumMod val="20000"/>
                    <a:lumOff val="80000"/>
                  </a:schemeClr>
                </a:solidFill>
              </a:rPr>
              <a:t>in HCV Genotype 4</a:t>
            </a:r>
            <a:r>
              <a:rPr lang="en-US" sz="2400" dirty="0"/>
              <a:t/>
            </a:r>
            <a:br>
              <a:rPr lang="en-US" sz="2400" dirty="0"/>
            </a:br>
            <a:r>
              <a:rPr lang="en-US" sz="2400" dirty="0" smtClean="0"/>
              <a:t>Egyptian Ancestry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754351853"/>
              </p:ext>
            </p:extLst>
          </p:nvPr>
        </p:nvGraphicFramePr>
        <p:xfrm>
          <a:off x="457200" y="1613669"/>
          <a:ext cx="8229600" cy="4406131"/>
        </p:xfrm>
        <a:graphic>
          <a:graphicData uri="http://schemas.openxmlformats.org/drawingml/2006/table">
            <a:tbl>
              <a:tblPr>
                <a:effectLst>
                  <a:outerShdw blurRad="38100" dist="38100" dir="2700000">
                    <a:srgbClr val="000000">
                      <a:alpha val="50000"/>
                    </a:srgbClr>
                  </a:outerShdw>
                </a:effectLst>
              </a:tblPr>
              <a:tblGrid>
                <a:gridCol w="8229600"/>
              </a:tblGrid>
              <a:tr h="443731">
                <a:tc>
                  <a:txBody>
                    <a:bodyPr/>
                    <a:lstStyle/>
                    <a:p>
                      <a:pPr marL="0" marR="0" lvl="0" indent="0" algn="l" defTabSz="457200" rtl="0" eaLnBrk="0" fontAlgn="base" latinLnBrk="0" hangingPunct="0">
                        <a:lnSpc>
                          <a:spcPts val="20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Egyptian Ancestry Genotype 4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3962400">
                <a:tc>
                  <a:txBody>
                    <a:bodyPr/>
                    <a:lstStyle/>
                    <a:p>
                      <a:pPr marL="192024" marR="0" lvl="0" indent="-192024" algn="l" defTabSz="457200" rtl="0" eaLnBrk="1" fontAlgn="base" latinLnBrk="0" hangingPunct="1">
                        <a:lnSpc>
                          <a:spcPts val="20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a:t>
                      </a:r>
                      <a:r>
                        <a:rPr lang="en-US" sz="1800" baseline="0" dirty="0" smtClean="0">
                          <a:solidFill>
                            <a:srgbClr val="000000"/>
                          </a:solidFill>
                          <a:latin typeface="Arial" pitchFamily="22" charset="0"/>
                        </a:rPr>
                        <a:t>open-label, phase 2 study of sofosbuvir + ribavirin in treatment-naïve and treatment-experienced patients with HCV GT 4 </a:t>
                      </a:r>
                    </a:p>
                    <a:p>
                      <a:pPr marL="192024" marR="0" lvl="0" indent="-192024" algn="l" defTabSz="457200" rtl="0" eaLnBrk="1" fontAlgn="base" latinLnBrk="0" hangingPunct="1">
                        <a:lnSpc>
                          <a:spcPts val="20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single study center in United States</a:t>
                      </a:r>
                    </a:p>
                    <a:p>
                      <a:pPr marL="192024" marR="0" lvl="0" indent="-192024" algn="l" defTabSz="457200" rtl="0" eaLnBrk="1" fontAlgn="base" latinLnBrk="0" hangingPunct="1">
                        <a:lnSpc>
                          <a:spcPts val="20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Born in Egypt to two parents of Egyptian ancestry</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 or older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log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Not co-infected with HIV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Patients with compensated cirrhosis allowed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Cirrhosis defined as: </a:t>
                      </a:r>
                      <a:r>
                        <a:rPr lang="en-US" sz="1800" baseline="0" dirty="0" err="1" smtClean="0">
                          <a:solidFill>
                            <a:srgbClr val="000000"/>
                          </a:solidFill>
                          <a:latin typeface="Arial" pitchFamily="22" charset="0"/>
                        </a:rPr>
                        <a:t>Fibrotest</a:t>
                      </a:r>
                      <a:r>
                        <a:rPr lang="en-US" sz="1800" baseline="0" dirty="0" smtClean="0">
                          <a:solidFill>
                            <a:srgbClr val="000000"/>
                          </a:solidFill>
                          <a:latin typeface="Arial" pitchFamily="22" charset="0"/>
                        </a:rPr>
                        <a:t> score &gt; 0.75 plus APRI &gt; 2 during screening </a:t>
                      </a:r>
                    </a:p>
                    <a:p>
                      <a:pPr marL="192024" marR="0" lvl="0" indent="-192024" algn="l" defTabSz="457200" rtl="0" eaLnBrk="1" fontAlgn="base" latinLnBrk="0" hangingPunct="1">
                        <a:lnSpc>
                          <a:spcPts val="20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Primary End-Points</a:t>
                      </a:r>
                      <a:r>
                        <a:rPr lang="en-US" sz="1800" baseline="0" dirty="0" smtClean="0">
                          <a:solidFill>
                            <a:schemeClr val="tx1"/>
                          </a:solidFill>
                          <a:latin typeface="Arial" pitchFamily="22" charset="0"/>
                        </a:rPr>
                        <a:t>: Efficacy (SVR12) and safety</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488003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a:t>
            </a:r>
            <a:r>
              <a:rPr lang="en-US" sz="2400" dirty="0" smtClean="0"/>
              <a:t>: Baseline Characteristics</a:t>
            </a:r>
            <a:endParaRPr lang="en-US" sz="2400" dirty="0"/>
          </a:p>
        </p:txBody>
      </p:sp>
      <p:graphicFrame>
        <p:nvGraphicFramePr>
          <p:cNvPr id="5" name="Content Placeholder 5"/>
          <p:cNvGraphicFramePr>
            <a:graphicFrameLocks/>
          </p:cNvGraphicFramePr>
          <p:nvPr>
            <p:extLst>
              <p:ext uri="{D42A27DB-BD31-4B8C-83A1-F6EECF244321}">
                <p14:modId xmlns:p14="http://schemas.microsoft.com/office/powerpoint/2010/main" val="920339137"/>
              </p:ext>
            </p:extLst>
          </p:nvPr>
        </p:nvGraphicFramePr>
        <p:xfrm>
          <a:off x="457201" y="1447800"/>
          <a:ext cx="8229599" cy="4883641"/>
        </p:xfrm>
        <a:graphic>
          <a:graphicData uri="http://schemas.openxmlformats.org/drawingml/2006/table">
            <a:tbl>
              <a:tblPr firstRow="1" bandRow="1">
                <a:tableStyleId>{5C22544A-7EE6-4342-B048-85BDC9FD1C3A}</a:tableStyleId>
              </a:tblPr>
              <a:tblGrid>
                <a:gridCol w="3200399"/>
                <a:gridCol w="2514600"/>
                <a:gridCol w="2514600"/>
              </a:tblGrid>
              <a:tr h="371937">
                <a:tc gridSpan="3">
                  <a:txBody>
                    <a:bodyPr/>
                    <a:lstStyle/>
                    <a:p>
                      <a:pPr algn="l">
                        <a:lnSpc>
                          <a:spcPts val="1800"/>
                        </a:lnSpc>
                      </a:pPr>
                      <a:r>
                        <a:rPr lang="en-US" sz="1600" b="0" dirty="0" smtClean="0">
                          <a:solidFill>
                            <a:schemeClr val="bg1"/>
                          </a:solidFill>
                        </a:rPr>
                        <a:t>Chronic HCV</a:t>
                      </a:r>
                      <a:r>
                        <a:rPr lang="en-US" sz="1600" b="0" baseline="0" dirty="0" smtClean="0">
                          <a:solidFill>
                            <a:schemeClr val="bg1"/>
                          </a:solidFill>
                        </a:rPr>
                        <a:t> </a:t>
                      </a:r>
                      <a:r>
                        <a:rPr lang="en-US" sz="1600" b="0" dirty="0" smtClean="0">
                          <a:solidFill>
                            <a:schemeClr val="bg1"/>
                          </a:solidFill>
                        </a:rPr>
                        <a:t>GT4: Treatment with Sofosbuvir + Ribavirin</a:t>
                      </a:r>
                      <a:endParaRPr lang="en-US" sz="1600" b="0" dirty="0">
                        <a:solidFill>
                          <a:schemeClr val="bg1"/>
                        </a:solidFill>
                      </a:endParaRPr>
                    </a:p>
                  </a:txBody>
                  <a:tcPr anchor="ctr">
                    <a:lnL w="9525" cap="flat" cmpd="sng" algn="ctr">
                      <a:solidFill>
                        <a:srgbClr val="000000">
                          <a:lumMod val="50000"/>
                          <a:lumOff val="50000"/>
                        </a:srgbClr>
                      </a:solidFill>
                      <a:prstDash val="solid"/>
                      <a:round/>
                      <a:headEnd type="none" w="med" len="med"/>
                      <a:tailEnd type="none" w="med" len="med"/>
                    </a:lnL>
                    <a:lnR w="9525" cap="flat" cmpd="sng" algn="ctr">
                      <a:solidFill>
                        <a:srgbClr val="000000">
                          <a:lumMod val="50000"/>
                          <a:lumOff val="50000"/>
                        </a:srgbClr>
                      </a:solidFill>
                      <a:prstDash val="solid"/>
                      <a:round/>
                      <a:headEnd type="none" w="med" len="med"/>
                      <a:tailEnd type="none" w="med" len="med"/>
                    </a:lnR>
                    <a:lnT w="9525" cap="flat" cmpd="sng" algn="ctr">
                      <a:solidFill>
                        <a:srgbClr val="000000">
                          <a:lumMod val="50000"/>
                          <a:lumOff val="50000"/>
                        </a:srgbClr>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62626"/>
                    </a:solidFill>
                  </a:tcPr>
                </a:tc>
                <a:tc hMerge="1">
                  <a:txBody>
                    <a:bodyPr/>
                    <a:lstStyle/>
                    <a:p>
                      <a:pPr algn="ctr"/>
                      <a:endParaRPr lang="en-US" sz="1600" dirty="0"/>
                    </a:p>
                  </a:txBody>
                  <a:tcPr marT="91440" marB="91440" anchor="ctr">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endParaRPr lang="en-US"/>
                    </a:p>
                  </a:txBody>
                  <a:tcPr/>
                </a:tc>
              </a:tr>
              <a:tr h="618663">
                <a:tc>
                  <a:txBody>
                    <a:bodyPr/>
                    <a:lstStyle/>
                    <a:p>
                      <a:pPr>
                        <a:lnSpc>
                          <a:spcPts val="1800"/>
                        </a:lnSpc>
                      </a:pPr>
                      <a:r>
                        <a:rPr lang="en-US" sz="1600" b="1" dirty="0" smtClean="0">
                          <a:solidFill>
                            <a:srgbClr val="FFFFFF"/>
                          </a:solidFill>
                        </a:rPr>
                        <a:t>Baseline Characteristic</a:t>
                      </a:r>
                      <a:endParaRPr lang="en-US" sz="1600" b="1" dirty="0">
                        <a:solidFill>
                          <a:srgbClr val="FFFFFF"/>
                        </a:solidFill>
                      </a:endParaRPr>
                    </a:p>
                  </a:txBody>
                  <a:tcPr anchor="ctr">
                    <a:lnL w="9525" cap="flat" cmpd="sng" algn="ctr">
                      <a:solidFill>
                        <a:srgbClr val="000000">
                          <a:lumMod val="50000"/>
                          <a:lumOff val="50000"/>
                        </a:srgbClr>
                      </a:solidFill>
                      <a:prstDash val="solid"/>
                      <a:round/>
                      <a:headEnd type="none" w="med" len="med"/>
                      <a:tailEnd type="none" w="med" len="med"/>
                    </a:lnL>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43434"/>
                    </a:solidFill>
                  </a:tcPr>
                </a:tc>
                <a:tc>
                  <a:txBody>
                    <a:bodyPr/>
                    <a:lstStyle/>
                    <a:p>
                      <a:pPr algn="ctr">
                        <a:lnSpc>
                          <a:spcPts val="1800"/>
                        </a:lnSpc>
                      </a:pPr>
                      <a:r>
                        <a:rPr lang="en-US" sz="1400" dirty="0" smtClean="0">
                          <a:solidFill>
                            <a:srgbClr val="FFFFFF"/>
                          </a:solidFill>
                        </a:rPr>
                        <a:t>SOF + RBV x 12</a:t>
                      </a:r>
                      <a:r>
                        <a:rPr lang="en-US" sz="1400" baseline="0" dirty="0" smtClean="0">
                          <a:solidFill>
                            <a:srgbClr val="FFFFFF"/>
                          </a:solidFill>
                        </a:rPr>
                        <a:t> </a:t>
                      </a:r>
                      <a:r>
                        <a:rPr lang="en-US" sz="1400" dirty="0" smtClean="0">
                          <a:solidFill>
                            <a:srgbClr val="FFFFFF"/>
                          </a:solidFill>
                        </a:rPr>
                        <a:t>Weeks</a:t>
                      </a:r>
                    </a:p>
                    <a:p>
                      <a:pPr algn="ctr">
                        <a:lnSpc>
                          <a:spcPts val="1800"/>
                        </a:lnSpc>
                      </a:pPr>
                      <a:r>
                        <a:rPr lang="en-US" sz="1400" dirty="0" smtClean="0">
                          <a:solidFill>
                            <a:srgbClr val="FFFFFF"/>
                          </a:solidFill>
                        </a:rPr>
                        <a:t>(n=31)</a:t>
                      </a:r>
                    </a:p>
                  </a:txBody>
                  <a:tcP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solidFill>
                  </a:tcPr>
                </a:tc>
                <a:tc>
                  <a:txBody>
                    <a:bodyPr/>
                    <a:lstStyle/>
                    <a:p>
                      <a:pPr algn="ctr">
                        <a:lnSpc>
                          <a:spcPts val="1800"/>
                        </a:lnSpc>
                      </a:pPr>
                      <a:r>
                        <a:rPr lang="en-US" sz="1400" dirty="0" smtClean="0">
                          <a:solidFill>
                            <a:srgbClr val="FFFFFF"/>
                          </a:solidFill>
                        </a:rPr>
                        <a:t>SOF + RBV x 24</a:t>
                      </a:r>
                      <a:r>
                        <a:rPr lang="en-US" sz="1400" baseline="0" dirty="0" smtClean="0">
                          <a:solidFill>
                            <a:srgbClr val="FFFFFF"/>
                          </a:solidFill>
                        </a:rPr>
                        <a:t> </a:t>
                      </a:r>
                      <a:r>
                        <a:rPr lang="en-US" sz="1400" dirty="0" smtClean="0">
                          <a:solidFill>
                            <a:srgbClr val="FFFFFF"/>
                          </a:solidFill>
                        </a:rPr>
                        <a:t>Weeks</a:t>
                      </a:r>
                    </a:p>
                    <a:p>
                      <a:pPr algn="ctr">
                        <a:lnSpc>
                          <a:spcPts val="1800"/>
                        </a:lnSpc>
                      </a:pPr>
                      <a:r>
                        <a:rPr lang="en-US" sz="1400" dirty="0" smtClean="0">
                          <a:solidFill>
                            <a:srgbClr val="FFFFFF"/>
                          </a:solidFill>
                        </a:rPr>
                        <a:t>(n=29)</a:t>
                      </a:r>
                      <a:endParaRPr lang="en-US" sz="1400" dirty="0">
                        <a:solidFill>
                          <a:srgbClr val="FFFFFF"/>
                        </a:solidFill>
                      </a:endParaRPr>
                    </a:p>
                  </a:txBody>
                  <a:tcPr>
                    <a:lnR w="9525"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4">
                        <a:lumMod val="75000"/>
                      </a:schemeClr>
                    </a:solidFill>
                  </a:tcPr>
                </a:tc>
              </a:tr>
              <a:tr h="347143">
                <a:tc>
                  <a:txBody>
                    <a:bodyPr/>
                    <a:lstStyle/>
                    <a:p>
                      <a:pPr>
                        <a:lnSpc>
                          <a:spcPts val="1800"/>
                        </a:lnSpc>
                      </a:pPr>
                      <a:r>
                        <a:rPr lang="en-US" sz="1600" dirty="0" smtClean="0"/>
                        <a:t>Mean Age</a:t>
                      </a:r>
                      <a:r>
                        <a:rPr lang="en-US" sz="1600" baseline="0" dirty="0" smtClean="0"/>
                        <a:t>, y (range)</a:t>
                      </a:r>
                      <a:endParaRPr lang="en-US" sz="1600" dirty="0"/>
                    </a:p>
                  </a:txBody>
                  <a:tcPr anchor="ctr">
                    <a:lnL w="9525" cap="flat" cmpd="sng" algn="ctr">
                      <a:solidFill>
                        <a:srgbClr val="000000">
                          <a:lumMod val="50000"/>
                          <a:lumOff val="50000"/>
                        </a:srgbClr>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algn="ctr">
                        <a:lnSpc>
                          <a:spcPts val="1800"/>
                        </a:lnSpc>
                      </a:pPr>
                      <a:r>
                        <a:rPr lang="en-US" sz="1600" dirty="0" smtClean="0"/>
                        <a:t>53</a:t>
                      </a:r>
                      <a:r>
                        <a:rPr lang="en-US" sz="1600" baseline="0" dirty="0" smtClean="0"/>
                        <a:t> </a:t>
                      </a:r>
                      <a:r>
                        <a:rPr lang="en-US" sz="1600" dirty="0" smtClean="0"/>
                        <a:t>(26-62)</a:t>
                      </a:r>
                      <a:endParaRPr lang="en-US" sz="1600" dirty="0"/>
                    </a:p>
                  </a:txBody>
                  <a:tcPr anchor="ctr">
                    <a:lnT w="57150" cap="flat" cmpd="sng" algn="ctr">
                      <a:solidFill>
                        <a:srgbClr val="FFFFFF"/>
                      </a:solidFill>
                      <a:prstDash val="solid"/>
                      <a:round/>
                      <a:headEnd type="none" w="med" len="med"/>
                      <a:tailEnd type="none" w="med" len="med"/>
                    </a:lnT>
                  </a:tcPr>
                </a:tc>
                <a:tc>
                  <a:txBody>
                    <a:bodyPr/>
                    <a:lstStyle/>
                    <a:p>
                      <a:pPr algn="ctr">
                        <a:lnSpc>
                          <a:spcPts val="1800"/>
                        </a:lnSpc>
                      </a:pPr>
                      <a:r>
                        <a:rPr lang="en-US" sz="1600" dirty="0" smtClean="0"/>
                        <a:t>55 (27-75)</a:t>
                      </a:r>
                      <a:endParaRPr lang="en-US" sz="1600" dirty="0"/>
                    </a:p>
                  </a:txBody>
                  <a:tcPr anchor="ctr">
                    <a:lnR w="9525"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347143">
                <a:tc>
                  <a:txBody>
                    <a:bodyPr/>
                    <a:lstStyle/>
                    <a:p>
                      <a:pPr>
                        <a:lnSpc>
                          <a:spcPts val="1800"/>
                        </a:lnSpc>
                      </a:pPr>
                      <a:r>
                        <a:rPr lang="en-US" sz="1600" dirty="0" smtClean="0"/>
                        <a:t>Male,</a:t>
                      </a:r>
                      <a:r>
                        <a:rPr lang="en-US" sz="1600" baseline="0" dirty="0" smtClean="0"/>
                        <a:t> n %</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22 (71)</a:t>
                      </a:r>
                    </a:p>
                  </a:txBody>
                  <a:tcPr anchor="ctr"/>
                </a:tc>
                <a:tc>
                  <a:txBody>
                    <a:bodyPr/>
                    <a:lstStyle/>
                    <a:p>
                      <a:pPr algn="ctr">
                        <a:lnSpc>
                          <a:spcPts val="1800"/>
                        </a:lnSpc>
                      </a:pPr>
                      <a:r>
                        <a:rPr lang="en-US" sz="1600" dirty="0" smtClean="0"/>
                        <a:t>19 (66)</a:t>
                      </a:r>
                      <a:endParaRPr lang="en-US" sz="1600" dirty="0"/>
                    </a:p>
                  </a:txBody>
                  <a:tcPr anchor="ctr">
                    <a:lnR w="9525" cap="flat" cmpd="sng" algn="ctr">
                      <a:solidFill>
                        <a:srgbClr val="000000">
                          <a:lumMod val="50000"/>
                          <a:lumOff val="50000"/>
                        </a:srgbClr>
                      </a:solidFill>
                      <a:prstDash val="solid"/>
                      <a:round/>
                      <a:headEnd type="none" w="med" len="med"/>
                      <a:tailEnd type="none" w="med" len="med"/>
                    </a:lnR>
                  </a:tcPr>
                </a:tc>
              </a:tr>
              <a:tr h="347143">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600" dirty="0" smtClean="0"/>
                        <a:t>Mean BMI kg/m</a:t>
                      </a:r>
                      <a:r>
                        <a:rPr lang="en-US" sz="1600" baseline="30000" dirty="0" smtClean="0"/>
                        <a:t>2</a:t>
                      </a:r>
                      <a:r>
                        <a:rPr lang="en-US" sz="1600" baseline="0" dirty="0" smtClean="0"/>
                        <a:t> </a:t>
                      </a:r>
                      <a:r>
                        <a:rPr lang="en-US" sz="1600" dirty="0" smtClean="0"/>
                        <a:t>(range)</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algn="ctr">
                        <a:lnSpc>
                          <a:spcPts val="1800"/>
                        </a:lnSpc>
                      </a:pPr>
                      <a:r>
                        <a:rPr lang="en-US" sz="1600" dirty="0" smtClean="0"/>
                        <a:t>28.6 (21.3-34.5)</a:t>
                      </a:r>
                      <a:endParaRPr lang="en-US" sz="1600" dirty="0"/>
                    </a:p>
                  </a:txBody>
                  <a:tcPr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30.2 (19.9-42.3)</a:t>
                      </a:r>
                    </a:p>
                  </a:txBody>
                  <a:tcPr anchor="ctr">
                    <a:lnR w="9525" cap="flat" cmpd="sng" algn="ctr">
                      <a:solidFill>
                        <a:srgbClr val="000000">
                          <a:lumMod val="50000"/>
                          <a:lumOff val="50000"/>
                        </a:srgbClr>
                      </a:solidFill>
                      <a:prstDash val="solid"/>
                      <a:round/>
                      <a:headEnd type="none" w="med" len="med"/>
                      <a:tailEnd type="none" w="med" len="med"/>
                    </a:lnR>
                  </a:tcPr>
                </a:tc>
              </a:tr>
              <a:tr h="1453572">
                <a:tc>
                  <a:txBody>
                    <a:bodyPr/>
                    <a:lstStyle/>
                    <a:p>
                      <a:pPr>
                        <a:lnSpc>
                          <a:spcPts val="1800"/>
                        </a:lnSpc>
                      </a:pPr>
                      <a:r>
                        <a:rPr lang="en-US" sz="1600" dirty="0" smtClean="0"/>
                        <a:t>HCV Genotype</a:t>
                      </a:r>
                      <a:br>
                        <a:rPr lang="en-US" sz="1600" dirty="0" smtClean="0"/>
                      </a:br>
                      <a:r>
                        <a:rPr lang="en-US" sz="1600" baseline="0" dirty="0" smtClean="0"/>
                        <a:t> 4a</a:t>
                      </a:r>
                      <a:br>
                        <a:rPr lang="en-US" sz="1600" baseline="0" dirty="0" smtClean="0"/>
                      </a:br>
                      <a:r>
                        <a:rPr lang="en-US" sz="1600" baseline="0" dirty="0" smtClean="0"/>
                        <a:t> 4Il</a:t>
                      </a:r>
                      <a:br>
                        <a:rPr lang="en-US" sz="1600" baseline="0" dirty="0" smtClean="0"/>
                      </a:br>
                      <a:r>
                        <a:rPr lang="en-US" sz="1600" baseline="0" dirty="0" smtClean="0"/>
                        <a:t> 4m</a:t>
                      </a:r>
                      <a:br>
                        <a:rPr lang="en-US" sz="1600" baseline="0" dirty="0" smtClean="0"/>
                      </a:br>
                      <a:r>
                        <a:rPr lang="en-US" sz="1600" baseline="0" dirty="0" smtClean="0"/>
                        <a:t> 4n</a:t>
                      </a:r>
                      <a:br>
                        <a:rPr lang="en-US" sz="1600" baseline="0" dirty="0" smtClean="0"/>
                      </a:br>
                      <a:r>
                        <a:rPr lang="en-US" sz="1600" baseline="0" dirty="0" smtClean="0"/>
                        <a:t> 4o</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
                      </a:r>
                      <a:br>
                        <a:rPr lang="en-US" sz="1600" dirty="0" smtClean="0"/>
                      </a:br>
                      <a:r>
                        <a:rPr lang="en-US" sz="1600" dirty="0" smtClean="0"/>
                        <a:t>28 (90)</a:t>
                      </a:r>
                      <a:br>
                        <a:rPr lang="en-US" sz="1600" dirty="0" smtClean="0"/>
                      </a:br>
                      <a:r>
                        <a:rPr lang="en-US" sz="1600" dirty="0" smtClean="0"/>
                        <a:t>1</a:t>
                      </a:r>
                      <a:r>
                        <a:rPr lang="en-US" sz="1600" baseline="0" dirty="0" smtClean="0"/>
                        <a:t> (3)</a:t>
                      </a:r>
                      <a:br>
                        <a:rPr lang="en-US" sz="1600" baseline="0" dirty="0" smtClean="0"/>
                      </a:br>
                      <a:r>
                        <a:rPr lang="en-US" sz="1600" baseline="0" dirty="0" smtClean="0"/>
                        <a:t>0</a:t>
                      </a:r>
                      <a:br>
                        <a:rPr lang="en-US" sz="1600" baseline="0" dirty="0" smtClean="0"/>
                      </a:br>
                      <a:r>
                        <a:rPr lang="en-US" sz="1600" dirty="0" smtClean="0"/>
                        <a:t>1</a:t>
                      </a:r>
                      <a:r>
                        <a:rPr lang="en-US" sz="1600" baseline="0" dirty="0" smtClean="0"/>
                        <a:t> (3)</a:t>
                      </a:r>
                      <a:br>
                        <a:rPr lang="en-US" sz="1600" baseline="0" dirty="0" smtClean="0"/>
                      </a:br>
                      <a:r>
                        <a:rPr lang="en-US" sz="1600" dirty="0" smtClean="0"/>
                        <a:t>1</a:t>
                      </a:r>
                      <a:r>
                        <a:rPr lang="en-US" sz="1600" baseline="0" dirty="0" smtClean="0"/>
                        <a:t> (3)</a:t>
                      </a:r>
                      <a:endParaRPr lang="en-US" sz="1600" dirty="0" smtClean="0"/>
                    </a:p>
                  </a:txBody>
                  <a:tcPr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
                      </a:r>
                      <a:br>
                        <a:rPr lang="en-US" sz="1600" dirty="0" smtClean="0"/>
                      </a:br>
                      <a:r>
                        <a:rPr lang="en-US" sz="1600" dirty="0" smtClean="0"/>
                        <a:t>20 (69)</a:t>
                      </a:r>
                      <a:br>
                        <a:rPr lang="en-US" sz="1600" dirty="0" smtClean="0"/>
                      </a:br>
                      <a:r>
                        <a:rPr lang="en-US" sz="1600" dirty="0" smtClean="0"/>
                        <a:t>1</a:t>
                      </a:r>
                      <a:r>
                        <a:rPr lang="en-US" sz="1600" baseline="0" dirty="0" smtClean="0"/>
                        <a:t> (3)</a:t>
                      </a:r>
                      <a:br>
                        <a:rPr lang="en-US" sz="1600" baseline="0" dirty="0" smtClean="0"/>
                      </a:br>
                      <a:r>
                        <a:rPr lang="en-US" sz="1600" dirty="0" smtClean="0"/>
                        <a:t>1</a:t>
                      </a:r>
                      <a:r>
                        <a:rPr lang="en-US" sz="1600" baseline="0" dirty="0" smtClean="0"/>
                        <a:t> (3)</a:t>
                      </a:r>
                      <a:br>
                        <a:rPr lang="en-US" sz="1600" baseline="0" dirty="0" smtClean="0"/>
                      </a:br>
                      <a:r>
                        <a:rPr lang="en-US" sz="1600" baseline="0" dirty="0" smtClean="0"/>
                        <a:t>2 (7)</a:t>
                      </a:r>
                      <a:br>
                        <a:rPr lang="en-US" sz="1600" baseline="0" dirty="0" smtClean="0"/>
                      </a:br>
                      <a:r>
                        <a:rPr lang="en-US" sz="1600" dirty="0" smtClean="0"/>
                        <a:t>5</a:t>
                      </a:r>
                      <a:r>
                        <a:rPr lang="en-US" sz="1600" baseline="0" dirty="0" smtClean="0"/>
                        <a:t> (17)</a:t>
                      </a:r>
                      <a:endParaRPr lang="en-US" sz="1600" dirty="0" smtClean="0"/>
                    </a:p>
                  </a:txBody>
                  <a:tcPr anchor="ctr">
                    <a:lnR w="9525" cap="flat" cmpd="sng" algn="ctr">
                      <a:solidFill>
                        <a:srgbClr val="000000">
                          <a:lumMod val="50000"/>
                          <a:lumOff val="50000"/>
                        </a:srgbClr>
                      </a:solidFill>
                      <a:prstDash val="solid"/>
                      <a:round/>
                      <a:headEnd type="none" w="med" len="med"/>
                      <a:tailEnd type="none" w="med" len="med"/>
                    </a:lnR>
                  </a:tcPr>
                </a:tc>
              </a:tr>
              <a:tr h="347143">
                <a:tc>
                  <a:txBody>
                    <a:bodyPr/>
                    <a:lstStyle/>
                    <a:p>
                      <a:pPr>
                        <a:lnSpc>
                          <a:spcPts val="1800"/>
                        </a:lnSpc>
                      </a:pPr>
                      <a:r>
                        <a:rPr lang="en-US" sz="1600" dirty="0" smtClean="0"/>
                        <a:t>Cirrhosis, n %</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7 (23)</a:t>
                      </a:r>
                    </a:p>
                  </a:txBody>
                  <a:tcPr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7 (24)</a:t>
                      </a:r>
                    </a:p>
                  </a:txBody>
                  <a:tcPr anchor="ctr">
                    <a:lnR w="9525" cap="flat" cmpd="sng" algn="ctr">
                      <a:solidFill>
                        <a:srgbClr val="000000">
                          <a:lumMod val="50000"/>
                          <a:lumOff val="50000"/>
                        </a:srgbClr>
                      </a:solidFill>
                      <a:prstDash val="solid"/>
                      <a:round/>
                      <a:headEnd type="none" w="med" len="med"/>
                      <a:tailEnd type="none" w="med" len="med"/>
                    </a:lnR>
                  </a:tcPr>
                </a:tc>
              </a:tr>
              <a:tr h="347143">
                <a:tc>
                  <a:txBody>
                    <a:bodyPr/>
                    <a:lstStyle/>
                    <a:p>
                      <a:pPr>
                        <a:lnSpc>
                          <a:spcPts val="1800"/>
                        </a:lnSpc>
                      </a:pPr>
                      <a:r>
                        <a:rPr lang="en-US" sz="1600" i="1" dirty="0" smtClean="0"/>
                        <a:t>IL28B</a:t>
                      </a:r>
                      <a:r>
                        <a:rPr lang="en-US" sz="1600" baseline="0" dirty="0" smtClean="0"/>
                        <a:t> CC genotype, n (%)</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4 (13)</a:t>
                      </a:r>
                    </a:p>
                  </a:txBody>
                  <a:tcPr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6 (21)</a:t>
                      </a:r>
                    </a:p>
                  </a:txBody>
                  <a:tcPr anchor="ctr">
                    <a:lnR w="9525" cap="flat" cmpd="sng" algn="ctr">
                      <a:solidFill>
                        <a:srgbClr val="000000">
                          <a:lumMod val="50000"/>
                          <a:lumOff val="50000"/>
                        </a:srgbClr>
                      </a:solidFill>
                      <a:prstDash val="solid"/>
                      <a:round/>
                      <a:headEnd type="none" w="med" len="med"/>
                      <a:tailEnd type="none" w="med" len="med"/>
                    </a:lnR>
                  </a:tcPr>
                </a:tc>
              </a:tr>
              <a:tr h="347143">
                <a:tc>
                  <a:txBody>
                    <a:bodyPr/>
                    <a:lstStyle/>
                    <a:p>
                      <a:pPr>
                        <a:lnSpc>
                          <a:spcPts val="1800"/>
                        </a:lnSpc>
                      </a:pPr>
                      <a:r>
                        <a:rPr lang="en-US" sz="1600" dirty="0" smtClean="0"/>
                        <a:t>Treatment naïve, n (%)</a:t>
                      </a:r>
                      <a:endParaRPr lang="en-US" sz="1600" dirty="0"/>
                    </a:p>
                  </a:txBody>
                  <a:tcPr anchor="ctr">
                    <a:lnL w="9525"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14 (45)</a:t>
                      </a:r>
                    </a:p>
                  </a:txBody>
                  <a:tcPr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14 (48)</a:t>
                      </a:r>
                    </a:p>
                  </a:txBody>
                  <a:tcPr anchor="ctr">
                    <a:lnR w="9525" cap="flat" cmpd="sng" algn="ctr">
                      <a:solidFill>
                        <a:srgbClr val="000000">
                          <a:lumMod val="50000"/>
                          <a:lumOff val="50000"/>
                        </a:srgbClr>
                      </a:solidFill>
                      <a:prstDash val="solid"/>
                      <a:round/>
                      <a:headEnd type="none" w="med" len="med"/>
                      <a:tailEnd type="none" w="med" len="med"/>
                    </a:lnR>
                  </a:tcPr>
                </a:tc>
              </a:tr>
              <a:tr h="347143">
                <a:tc>
                  <a:txBody>
                    <a:bodyPr/>
                    <a:lstStyle/>
                    <a:p>
                      <a:pPr>
                        <a:lnSpc>
                          <a:spcPts val="1800"/>
                        </a:lnSpc>
                      </a:pPr>
                      <a:r>
                        <a:rPr lang="en-US" sz="1600" dirty="0" smtClean="0"/>
                        <a:t>HCV</a:t>
                      </a:r>
                      <a:r>
                        <a:rPr lang="en-US" sz="1600" baseline="0" dirty="0" smtClean="0"/>
                        <a:t> RNA,</a:t>
                      </a:r>
                      <a:r>
                        <a:rPr lang="en-US" sz="1600" dirty="0" smtClean="0"/>
                        <a:t> </a:t>
                      </a:r>
                      <a:r>
                        <a:rPr lang="en-US" sz="1200" dirty="0" smtClean="0"/>
                        <a:t>mean baseline</a:t>
                      </a:r>
                      <a:r>
                        <a:rPr lang="en-US" sz="1200" baseline="0" dirty="0" smtClean="0"/>
                        <a:t> log</a:t>
                      </a:r>
                      <a:r>
                        <a:rPr lang="en-US" sz="1200" baseline="-25000" dirty="0" smtClean="0"/>
                        <a:t>10</a:t>
                      </a:r>
                      <a:r>
                        <a:rPr lang="en-US" sz="1200" baseline="0" dirty="0" smtClean="0"/>
                        <a:t> IU/ml</a:t>
                      </a:r>
                      <a:endParaRPr lang="en-US" sz="1200" dirty="0"/>
                    </a:p>
                  </a:txBody>
                  <a:tcPr anchor="ctr">
                    <a:lnL w="9525" cap="flat" cmpd="sng" algn="ctr">
                      <a:solidFill>
                        <a:srgbClr val="000000">
                          <a:lumMod val="50000"/>
                          <a:lumOff val="50000"/>
                        </a:srgbClr>
                      </a:solidFill>
                      <a:prstDash val="solid"/>
                      <a:round/>
                      <a:headEnd type="none" w="med" len="med"/>
                      <a:tailEnd type="none" w="med" len="med"/>
                    </a:lnL>
                    <a:lnB w="9525" cap="flat" cmpd="sng" algn="ctr">
                      <a:solidFill>
                        <a:srgbClr val="000000">
                          <a:lumMod val="50000"/>
                          <a:lumOff val="50000"/>
                        </a:srgbClr>
                      </a:solidFill>
                      <a:prstDash val="solid"/>
                      <a:round/>
                      <a:headEnd type="none" w="med" len="med"/>
                      <a:tailEnd type="none" w="med" len="med"/>
                    </a:lnB>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6.0</a:t>
                      </a:r>
                    </a:p>
                  </a:txBody>
                  <a:tcPr anchor="ctr">
                    <a:lnB w="9525" cap="flat" cmpd="sng" algn="ctr">
                      <a:solidFill>
                        <a:srgbClr val="000000">
                          <a:lumMod val="50000"/>
                          <a:lumOff val="50000"/>
                        </a:srgbClr>
                      </a:solidFill>
                      <a:prstDash val="solid"/>
                      <a:round/>
                      <a:headEnd type="none" w="med" len="med"/>
                      <a:tailEnd type="none" w="med" len="med"/>
                    </a:lnB>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6.0</a:t>
                      </a:r>
                    </a:p>
                  </a:txBody>
                  <a:tcPr anchor="ctr">
                    <a:lnR w="9525" cap="flat" cmpd="sng" algn="ctr">
                      <a:solidFill>
                        <a:srgbClr val="000000">
                          <a:lumMod val="50000"/>
                          <a:lumOff val="50000"/>
                        </a:srgbClr>
                      </a:solidFill>
                      <a:prstDash val="solid"/>
                      <a:round/>
                      <a:headEnd type="none" w="med" len="med"/>
                      <a:tailEnd type="none" w="med" len="med"/>
                    </a:lnR>
                    <a:lnB w="9525" cap="flat" cmpd="sng" algn="ctr">
                      <a:solidFill>
                        <a:srgbClr val="000000">
                          <a:lumMod val="50000"/>
                          <a:lumOff val="50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3452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 </a:t>
            </a:r>
            <a:r>
              <a:rPr lang="en-US" sz="2400" dirty="0" smtClean="0"/>
              <a:t>Design</a:t>
            </a:r>
            <a:endParaRPr lang="en-US" sz="2400" dirty="0"/>
          </a:p>
        </p:txBody>
      </p:sp>
      <p:sp>
        <p:nvSpPr>
          <p:cNvPr id="62" name="Rectangle 25"/>
          <p:cNvSpPr>
            <a:spLocks noChangeArrowheads="1"/>
          </p:cNvSpPr>
          <p:nvPr/>
        </p:nvSpPr>
        <p:spPr bwMode="auto">
          <a:xfrm>
            <a:off x="-12330" y="5160270"/>
            <a:ext cx="9180577" cy="85953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71" name="Rectangle 70"/>
          <p:cNvSpPr/>
          <p:nvPr/>
        </p:nvSpPr>
        <p:spPr>
          <a:xfrm>
            <a:off x="5893162" y="2632097"/>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72" name="Rectangle 71"/>
          <p:cNvSpPr/>
          <p:nvPr/>
        </p:nvSpPr>
        <p:spPr>
          <a:xfrm>
            <a:off x="8070581" y="3961391"/>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73" name="Straight Connector 72"/>
          <p:cNvCxnSpPr/>
          <p:nvPr/>
        </p:nvCxnSpPr>
        <p:spPr>
          <a:xfrm>
            <a:off x="4092622" y="2834277"/>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315122" y="4176271"/>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Rectangle 3"/>
          <p:cNvSpPr>
            <a:spLocks noChangeArrowheads="1"/>
          </p:cNvSpPr>
          <p:nvPr/>
        </p:nvSpPr>
        <p:spPr bwMode="auto">
          <a:xfrm>
            <a:off x="1819322" y="3802443"/>
            <a:ext cx="4499166" cy="769557"/>
          </a:xfrm>
          <a:prstGeom prst="rect">
            <a:avLst/>
          </a:prstGeom>
          <a:solidFill>
            <a:schemeClr val="accent4">
              <a:lumMod val="40000"/>
              <a:lumOff val="60000"/>
            </a:schemeClr>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800" dirty="0" smtClean="0">
                <a:solidFill>
                  <a:srgbClr val="000000"/>
                </a:solidFill>
                <a:latin typeface="Arial"/>
                <a:cs typeface="Arial"/>
              </a:rPr>
              <a:t>(n </a:t>
            </a:r>
            <a:r>
              <a:rPr lang="en-US" sz="1800" smtClean="0">
                <a:solidFill>
                  <a:srgbClr val="000000"/>
                </a:solidFill>
                <a:latin typeface="Arial"/>
                <a:cs typeface="Arial"/>
              </a:rPr>
              <a:t>= 28)</a:t>
            </a:r>
            <a:endParaRPr lang="en-US" sz="1600" dirty="0">
              <a:solidFill>
                <a:srgbClr val="000000"/>
              </a:solidFill>
              <a:latin typeface="Arial"/>
              <a:cs typeface="Arial"/>
            </a:endParaRPr>
          </a:p>
        </p:txBody>
      </p:sp>
      <p:sp>
        <p:nvSpPr>
          <p:cNvPr id="76" name="Rectangle 5"/>
          <p:cNvSpPr>
            <a:spLocks noChangeArrowheads="1"/>
          </p:cNvSpPr>
          <p:nvPr/>
        </p:nvSpPr>
        <p:spPr bwMode="auto">
          <a:xfrm>
            <a:off x="1819322" y="2438400"/>
            <a:ext cx="2267902" cy="769049"/>
          </a:xfrm>
          <a:prstGeom prst="rect">
            <a:avLst/>
          </a:prstGeom>
          <a:solidFill>
            <a:schemeClr val="accent1">
              <a:lumMod val="40000"/>
              <a:lumOff val="60000"/>
            </a:schemeClr>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800" dirty="0" smtClean="0">
                <a:solidFill>
                  <a:srgbClr val="000000"/>
                </a:solidFill>
                <a:latin typeface="Arial"/>
                <a:cs typeface="Arial"/>
              </a:rPr>
              <a:t>(n = 32)</a:t>
            </a:r>
            <a:endParaRPr lang="en-US" sz="1600" dirty="0" smtClean="0">
              <a:solidFill>
                <a:srgbClr val="000000"/>
              </a:solidFill>
              <a:latin typeface="Arial"/>
              <a:cs typeface="Arial"/>
            </a:endParaRPr>
          </a:p>
        </p:txBody>
      </p:sp>
      <p:sp>
        <p:nvSpPr>
          <p:cNvPr id="77" name="Rectangle 76"/>
          <p:cNvSpPr/>
          <p:nvPr/>
        </p:nvSpPr>
        <p:spPr>
          <a:xfrm>
            <a:off x="0" y="2438400"/>
            <a:ext cx="1676400" cy="2145792"/>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600"/>
              </a:spcBef>
            </a:pPr>
            <a:r>
              <a:rPr lang="en-US" sz="1800" b="1" dirty="0" smtClean="0">
                <a:latin typeface="Arial"/>
                <a:cs typeface="Arial"/>
              </a:rPr>
              <a:t>GT 4 </a:t>
            </a:r>
          </a:p>
          <a:p>
            <a:pPr algn="ctr">
              <a:spcBef>
                <a:spcPts val="600"/>
              </a:spcBef>
            </a:pPr>
            <a:r>
              <a:rPr lang="en-US" sz="1400" b="1" dirty="0" smtClean="0">
                <a:latin typeface="Arial"/>
                <a:cs typeface="Arial"/>
              </a:rPr>
              <a:t>Naïve</a:t>
            </a:r>
            <a:br>
              <a:rPr lang="en-US" sz="1400" b="1" dirty="0" smtClean="0">
                <a:latin typeface="Arial"/>
                <a:cs typeface="Arial"/>
              </a:rPr>
            </a:br>
            <a:r>
              <a:rPr lang="en-US" sz="1400" b="1" dirty="0" smtClean="0">
                <a:latin typeface="Arial"/>
                <a:cs typeface="Arial"/>
              </a:rPr>
              <a:t>or </a:t>
            </a:r>
            <a:r>
              <a:rPr lang="en-US" sz="1400" b="1" dirty="0">
                <a:latin typeface="Arial"/>
                <a:cs typeface="Arial"/>
              </a:rPr>
              <a:t/>
            </a:r>
            <a:br>
              <a:rPr lang="en-US" sz="1400" b="1" dirty="0">
                <a:latin typeface="Arial"/>
                <a:cs typeface="Arial"/>
              </a:rPr>
            </a:br>
            <a:r>
              <a:rPr lang="en-US" sz="1400" b="1" dirty="0" smtClean="0">
                <a:latin typeface="Arial"/>
                <a:cs typeface="Arial"/>
              </a:rPr>
              <a:t>Experienced </a:t>
            </a:r>
            <a:endParaRPr lang="en-US" sz="1400" b="1" dirty="0">
              <a:latin typeface="Arial"/>
              <a:cs typeface="Arial"/>
            </a:endParaRPr>
          </a:p>
        </p:txBody>
      </p:sp>
      <p:grpSp>
        <p:nvGrpSpPr>
          <p:cNvPr id="18" name="Group 17"/>
          <p:cNvGrpSpPr/>
          <p:nvPr/>
        </p:nvGrpSpPr>
        <p:grpSpPr>
          <a:xfrm>
            <a:off x="-6113" y="1313696"/>
            <a:ext cx="9162291" cy="515104"/>
            <a:chOff x="-6113" y="1371600"/>
            <a:chExt cx="9162291" cy="515104"/>
          </a:xfrm>
        </p:grpSpPr>
        <p:sp>
          <p:nvSpPr>
            <p:cNvPr id="19" name="Rectangle 18"/>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1" name="Straight Connector 20"/>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5111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5" name="Straight Connector 24"/>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174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27" name="Rectangle 26"/>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8" name="Rectangle 27"/>
            <p:cNvSpPr/>
            <p:nvPr/>
          </p:nvSpPr>
          <p:spPr>
            <a:xfrm>
              <a:off x="3810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29" name="Straight Connector 28"/>
            <p:cNvCxnSpPr/>
            <p:nvPr/>
          </p:nvCxnSpPr>
          <p:spPr>
            <a:xfrm flipV="1">
              <a:off x="4092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9127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 R</a:t>
            </a:r>
            <a:r>
              <a:rPr lang="en-US" sz="2400" dirty="0" smtClean="0"/>
              <a:t>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by Regimen Duration and Treatment Experience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graphicFrame>
        <p:nvGraphicFramePr>
          <p:cNvPr id="23" name="Chart 22"/>
          <p:cNvGraphicFramePr>
            <a:graphicFrameLocks/>
          </p:cNvGraphicFramePr>
          <p:nvPr>
            <p:extLst>
              <p:ext uri="{D42A27DB-BD31-4B8C-83A1-F6EECF244321}">
                <p14:modId xmlns:p14="http://schemas.microsoft.com/office/powerpoint/2010/main" val="2459343591"/>
              </p:ext>
            </p:extLst>
          </p:nvPr>
        </p:nvGraphicFramePr>
        <p:xfrm>
          <a:off x="377820" y="1828800"/>
          <a:ext cx="830898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4241939"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11/14</a:t>
            </a:r>
            <a:endParaRPr lang="en-US" sz="1400" dirty="0">
              <a:solidFill>
                <a:srgbClr val="FFFFFF"/>
              </a:solidFill>
            </a:endParaRPr>
          </a:p>
        </p:txBody>
      </p:sp>
      <p:sp>
        <p:nvSpPr>
          <p:cNvPr id="25" name="Rectangle 24"/>
          <p:cNvSpPr/>
          <p:nvPr/>
        </p:nvSpPr>
        <p:spPr>
          <a:xfrm>
            <a:off x="6642872"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10/17</a:t>
            </a:r>
            <a:endParaRPr lang="en-US" sz="1400" dirty="0">
              <a:solidFill>
                <a:srgbClr val="FFFFFF"/>
              </a:solidFill>
            </a:endParaRPr>
          </a:p>
        </p:txBody>
      </p:sp>
      <p:sp>
        <p:nvSpPr>
          <p:cNvPr id="11" name="Rectangle 10"/>
          <p:cNvSpPr/>
          <p:nvPr/>
        </p:nvSpPr>
        <p:spPr>
          <a:xfrm>
            <a:off x="4975950"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14/14</a:t>
            </a:r>
            <a:endParaRPr lang="en-US" sz="1400" dirty="0">
              <a:solidFill>
                <a:srgbClr val="FFFFFF"/>
              </a:solidFill>
            </a:endParaRPr>
          </a:p>
        </p:txBody>
      </p:sp>
      <p:sp>
        <p:nvSpPr>
          <p:cNvPr id="12" name="Rectangle 11"/>
          <p:cNvSpPr/>
          <p:nvPr/>
        </p:nvSpPr>
        <p:spPr>
          <a:xfrm>
            <a:off x="7391024"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13/15</a:t>
            </a:r>
            <a:endParaRPr lang="en-US" sz="1400" dirty="0">
              <a:solidFill>
                <a:srgbClr val="FFFFFF"/>
              </a:solidFill>
            </a:endParaRPr>
          </a:p>
        </p:txBody>
      </p:sp>
      <p:sp>
        <p:nvSpPr>
          <p:cNvPr id="13" name="Rectangle 12"/>
          <p:cNvSpPr/>
          <p:nvPr/>
        </p:nvSpPr>
        <p:spPr>
          <a:xfrm>
            <a:off x="1837902"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a:t>
            </a:r>
            <a:r>
              <a:rPr lang="en-US" sz="1400" dirty="0" smtClean="0">
                <a:solidFill>
                  <a:srgbClr val="FFFFFF"/>
                </a:solidFill>
              </a:rPr>
              <a:t>1/31</a:t>
            </a:r>
            <a:endParaRPr lang="en-US" sz="1400" dirty="0">
              <a:solidFill>
                <a:srgbClr val="FFFFFF"/>
              </a:solidFill>
            </a:endParaRPr>
          </a:p>
        </p:txBody>
      </p:sp>
      <p:sp>
        <p:nvSpPr>
          <p:cNvPr id="14" name="Rectangle 13"/>
          <p:cNvSpPr/>
          <p:nvPr/>
        </p:nvSpPr>
        <p:spPr>
          <a:xfrm>
            <a:off x="2585316" y="5228981"/>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a:t>
            </a:r>
            <a:r>
              <a:rPr lang="en-US" sz="1400" dirty="0">
                <a:solidFill>
                  <a:srgbClr val="FFFFFF"/>
                </a:solidFill>
              </a:rPr>
              <a:t>7</a:t>
            </a:r>
            <a:r>
              <a:rPr lang="en-US" sz="1400" dirty="0" smtClean="0">
                <a:solidFill>
                  <a:srgbClr val="FFFFFF"/>
                </a:solidFill>
              </a:rPr>
              <a:t>/29</a:t>
            </a:r>
            <a:endParaRPr lang="en-US" sz="1400" dirty="0">
              <a:solidFill>
                <a:srgbClr val="FFFFFF"/>
              </a:solidFill>
            </a:endParaRPr>
          </a:p>
        </p:txBody>
      </p:sp>
    </p:spTree>
    <p:extLst>
      <p:ext uri="{BB962C8B-B14F-4D97-AF65-F5344CB8AC3E}">
        <p14:creationId xmlns:p14="http://schemas.microsoft.com/office/powerpoint/2010/main" val="30684299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and Ribavirin in HCV Genotype 4</a:t>
            </a:r>
            <a:r>
              <a:rPr lang="en-US" sz="2400" dirty="0"/>
              <a:t/>
            </a:r>
            <a:br>
              <a:rPr lang="en-US" sz="2400" dirty="0"/>
            </a:br>
            <a:r>
              <a:rPr lang="en-US" sz="2400" dirty="0"/>
              <a:t>Egyptian Ancestry 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528531201"/>
              </p:ext>
            </p:extLst>
          </p:nvPr>
        </p:nvGraphicFramePr>
        <p:xfrm>
          <a:off x="0" y="27919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Arial"/>
                          <a:ea typeface="+mn-ea"/>
                          <a:cs typeface="Arial"/>
                        </a:rPr>
                        <a:t>The findings from the present study suggest that 24weeks of </a:t>
                      </a:r>
                      <a:r>
                        <a:rPr lang="en-US" sz="2000" b="0" kern="1200" dirty="0" err="1" smtClean="0">
                          <a:solidFill>
                            <a:srgbClr val="000000"/>
                          </a:solidFill>
                          <a:latin typeface="Arial"/>
                          <a:ea typeface="+mn-ea"/>
                          <a:cs typeface="Arial"/>
                        </a:rPr>
                        <a:t>sofosbuvir</a:t>
                      </a:r>
                      <a:r>
                        <a:rPr lang="en-US" sz="2000" b="0" kern="1200" dirty="0" smtClean="0">
                          <a:solidFill>
                            <a:srgbClr val="000000"/>
                          </a:solidFill>
                          <a:latin typeface="Arial"/>
                          <a:ea typeface="+mn-ea"/>
                          <a:cs typeface="Arial"/>
                        </a:rPr>
                        <a:t> plus ribavirin is an efficacious and well tolerated treatment in patients with HCV genotype 4 infection.”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1610492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in Patients with HCV-HIV Coinfection</a:t>
            </a:r>
            <a:endParaRPr lang="en-US" sz="2800"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512" y="1828801"/>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187745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Sofosbuvir in HCV-</a:t>
            </a:r>
            <a:r>
              <a:rPr lang="en-US" sz="2400" dirty="0" smtClean="0">
                <a:solidFill>
                  <a:srgbClr val="001D48"/>
                </a:solidFill>
              </a:rPr>
              <a:t>HIV Coinfection &amp; HCV </a:t>
            </a:r>
            <a:r>
              <a:rPr lang="en-US" sz="2400" dirty="0" smtClean="0"/>
              <a:t>GT 1,2,3</a:t>
            </a:r>
            <a:r>
              <a:rPr lang="en-US" sz="2400" dirty="0"/>
              <a:t/>
            </a:r>
            <a:br>
              <a:rPr lang="en-US" sz="2400" dirty="0"/>
            </a:br>
            <a:r>
              <a:rPr lang="en-US" dirty="0" smtClean="0"/>
              <a:t>PHOTON-1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Sulkowski</a:t>
            </a:r>
            <a:r>
              <a:rPr lang="en-US" sz="1400" dirty="0" smtClean="0">
                <a:latin typeface="Arial"/>
                <a:cs typeface="Arial"/>
              </a:rPr>
              <a:t> MS, et al.  JAMA. 2014;312:353-61.</a:t>
            </a:r>
            <a:endParaRPr lang="en-US" sz="1400" dirty="0">
              <a:latin typeface="Arial"/>
              <a:cs typeface="Arial"/>
            </a:endParaRPr>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2" name="Rectangle 1"/>
          <p:cNvSpPr/>
          <p:nvPr/>
        </p:nvSpPr>
        <p:spPr>
          <a:xfrm>
            <a:off x="7552155" y="1828800"/>
            <a:ext cx="1606294"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HIV Coinfection</a:t>
            </a:r>
            <a:endParaRPr lang="en-US" sz="1400" dirty="0"/>
          </a:p>
        </p:txBody>
      </p:sp>
    </p:spTree>
    <p:extLst>
      <p:ext uri="{BB962C8B-B14F-4D97-AF65-F5344CB8AC3E}">
        <p14:creationId xmlns:p14="http://schemas.microsoft.com/office/powerpoint/2010/main" val="3209834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JAMA. 2014;312:353-61.</a:t>
            </a: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a:t>
            </a:r>
            <a:r>
              <a:rPr lang="en-US" sz="2400" dirty="0" smtClean="0">
                <a:solidFill>
                  <a:schemeClr val="accent5">
                    <a:lumMod val="20000"/>
                    <a:lumOff val="80000"/>
                  </a:schemeClr>
                </a:solidFill>
              </a:rPr>
              <a:t>HCV-HIV Coinfection</a:t>
            </a:r>
            <a:r>
              <a:rPr lang="en-US" sz="2400" dirty="0"/>
              <a:t/>
            </a:r>
            <a:br>
              <a:rPr lang="en-US" sz="2400" dirty="0"/>
            </a:br>
            <a:r>
              <a:rPr lang="en-US" sz="2400" dirty="0" smtClean="0"/>
              <a:t>PHOTON-1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2065271382"/>
              </p:ext>
            </p:extLst>
          </p:nvPr>
        </p:nvGraphicFramePr>
        <p:xfrm>
          <a:off x="573088" y="1447800"/>
          <a:ext cx="8001000" cy="4876800"/>
        </p:xfrm>
        <a:graphic>
          <a:graphicData uri="http://schemas.openxmlformats.org/drawingml/2006/table">
            <a:tbl>
              <a:tblPr>
                <a:effectLst>
                  <a:outerShdw blurRad="38100" dist="38100" dir="2700000">
                    <a:srgbClr val="000000">
                      <a:alpha val="50000"/>
                    </a:srgbClr>
                  </a:outerShdw>
                </a:effectLst>
              </a:tblPr>
              <a:tblGrid>
                <a:gridCol w="8001000"/>
              </a:tblGrid>
              <a:tr h="373671">
                <a:tc>
                  <a:txBody>
                    <a:bodyPr/>
                    <a:lstStyle/>
                    <a:p>
                      <a:pPr marL="0" marR="0" lvl="0" indent="0" algn="l" defTabSz="457200" rtl="0" eaLnBrk="0" fontAlgn="base" latinLnBrk="0" hangingPunct="0">
                        <a:lnSpc>
                          <a:spcPts val="20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PHOTON-1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03129">
                <a:tc>
                  <a:txBody>
                    <a:bodyPr/>
                    <a:lstStyle/>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baseline="0" dirty="0" smtClean="0">
                          <a:solidFill>
                            <a:srgbClr val="000000"/>
                          </a:solidFill>
                          <a:latin typeface="Arial" pitchFamily="22" charset="0"/>
                        </a:rPr>
                        <a:t>Open-label, </a:t>
                      </a:r>
                      <a:r>
                        <a:rPr lang="en-US" sz="1800" baseline="0" dirty="0" smtClean="0">
                          <a:solidFill>
                            <a:srgbClr val="000000"/>
                          </a:solidFill>
                          <a:latin typeface="Arial" pitchFamily="22" charset="0"/>
                          <a:cs typeface="+mn-cs"/>
                        </a:rPr>
                        <a:t>nonr</a:t>
                      </a:r>
                      <a:r>
                        <a:rPr lang="en-US" sz="1800" dirty="0" smtClean="0">
                          <a:solidFill>
                            <a:srgbClr val="000000"/>
                          </a:solidFill>
                          <a:latin typeface="Arial" pitchFamily="22" charset="0"/>
                          <a:cs typeface="+mn-cs"/>
                        </a:rPr>
                        <a:t>andomized,</a:t>
                      </a:r>
                      <a:r>
                        <a:rPr lang="en-US" sz="1800" baseline="0" dirty="0" smtClean="0">
                          <a:solidFill>
                            <a:srgbClr val="000000"/>
                          </a:solidFill>
                          <a:latin typeface="Arial" pitchFamily="22" charset="0"/>
                          <a:cs typeface="+mn-cs"/>
                        </a:rPr>
                        <a:t> uncontrolled</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phase 3 trial using sofosbuvir + ribavirin in HCV-HIV coinfection and HCV GT 1, 2, or 3 </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34 treatment centers in United States and Puerto Rico</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HIV coinfection;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(GT 1,2,3) or treatment experienced (GT 2,3)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On antiretroviral therapy with HIV RNA ≤ 50 copies/ml and CD4 ≥ 200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or not on antiretroviral therapy and CD4 ≥ 500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permitted (&lt;20% total patients)</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223 HCV-HIV coinfected patients</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On ARV Rx: GT1 (98%); GT 2/3 naive (90%); GT 2/3 experienced (95%)</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Primary End-Points</a:t>
                      </a:r>
                      <a:r>
                        <a:rPr lang="en-US" sz="1800" b="0" baseline="0" dirty="0" smtClean="0">
                          <a:solidFill>
                            <a:schemeClr val="tx1"/>
                          </a:solidFill>
                          <a:latin typeface="Arial" pitchFamily="22" charset="0"/>
                        </a:rPr>
                        <a:t/>
                      </a:r>
                      <a:br>
                        <a:rPr lang="en-US" sz="1800" b="0" baseline="0" dirty="0" smtClean="0">
                          <a:solidFill>
                            <a:schemeClr val="tx1"/>
                          </a:solidFill>
                          <a:latin typeface="Arial" pitchFamily="22" charset="0"/>
                        </a:rPr>
                      </a:br>
                      <a:r>
                        <a:rPr lang="en-US" sz="1800" b="0" baseline="0" dirty="0" smtClean="0">
                          <a:solidFill>
                            <a:schemeClr val="tx1"/>
                          </a:solidFill>
                          <a:latin typeface="Arial" pitchFamily="22" charset="0"/>
                        </a:rPr>
                        <a:t>- </a:t>
                      </a:r>
                      <a:r>
                        <a:rPr lang="en-US" sz="1800" baseline="0" dirty="0" smtClean="0">
                          <a:solidFill>
                            <a:schemeClr val="tx1"/>
                          </a:solidFill>
                          <a:latin typeface="Arial" pitchFamily="22" charset="0"/>
                        </a:rPr>
                        <a:t>Efficacy (SVR12), safety, and impact on HIV</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4304012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700" dirty="0" smtClean="0"/>
              <a:t>NEUTRINO Trial: Design</a:t>
            </a:r>
            <a:endParaRPr lang="en-US" sz="2700" dirty="0"/>
          </a:p>
        </p:txBody>
      </p:sp>
      <p:grpSp>
        <p:nvGrpSpPr>
          <p:cNvPr id="3" name="Group 2"/>
          <p:cNvGrpSpPr/>
          <p:nvPr/>
        </p:nvGrpSpPr>
        <p:grpSpPr>
          <a:xfrm>
            <a:off x="673100" y="3117151"/>
            <a:ext cx="4142756" cy="769049"/>
            <a:chOff x="1010663" y="5021262"/>
            <a:chExt cx="4116007" cy="769049"/>
          </a:xfrm>
        </p:grpSpPr>
        <p:sp>
          <p:nvSpPr>
            <p:cNvPr id="59" name="Rectangle 5"/>
            <p:cNvSpPr>
              <a:spLocks noChangeArrowheads="1"/>
            </p:cNvSpPr>
            <p:nvPr/>
          </p:nvSpPr>
          <p:spPr bwMode="auto">
            <a:xfrm>
              <a:off x="2114392" y="5021262"/>
              <a:ext cx="3012278"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none" anchor="ctr"/>
            <a:lstStyle/>
            <a:p>
              <a:pPr algn="ctr"/>
              <a:r>
                <a:rPr lang="en-US" sz="1600" b="1" dirty="0" err="1" smtClean="0">
                  <a:solidFill>
                    <a:srgbClr val="000000"/>
                  </a:solidFill>
                  <a:latin typeface="Arial"/>
                  <a:cs typeface="Arial"/>
                </a:rPr>
                <a:t>Sofosbuvir</a:t>
              </a:r>
              <a:r>
                <a:rPr lang="en-US" sz="1600" b="1" dirty="0" smtClean="0">
                  <a:solidFill>
                    <a:srgbClr val="000000"/>
                  </a:solidFill>
                  <a:latin typeface="Arial"/>
                  <a:cs typeface="Arial"/>
                </a:rPr>
                <a:t> + PEG + RBV</a:t>
              </a:r>
              <a:endParaRPr lang="en-US" sz="1600" dirty="0">
                <a:solidFill>
                  <a:srgbClr val="000000"/>
                </a:solidFill>
                <a:latin typeface="Arial"/>
                <a:cs typeface="Arial"/>
              </a:endParaRPr>
            </a:p>
          </p:txBody>
        </p:sp>
        <p:sp>
          <p:nvSpPr>
            <p:cNvPr id="29" name="Rectangle 28"/>
            <p:cNvSpPr/>
            <p:nvPr/>
          </p:nvSpPr>
          <p:spPr>
            <a:xfrm>
              <a:off x="1010663" y="5181600"/>
              <a:ext cx="109728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smtClean="0">
                  <a:solidFill>
                    <a:srgbClr val="000000"/>
                  </a:solidFill>
                </a:rPr>
                <a:t>N=</a:t>
              </a:r>
              <a:r>
                <a:rPr lang="en-US" sz="1400" dirty="0" smtClean="0">
                  <a:solidFill>
                    <a:srgbClr val="000000"/>
                  </a:solidFill>
                </a:rPr>
                <a:t>327</a:t>
              </a:r>
              <a:endParaRPr lang="en-US" sz="1400" dirty="0">
                <a:solidFill>
                  <a:srgbClr val="000000"/>
                </a:solidFill>
              </a:endParaRPr>
            </a:p>
          </p:txBody>
        </p:sp>
      </p:grpSp>
      <p:cxnSp>
        <p:nvCxnSpPr>
          <p:cNvPr id="7" name="Straight Connector 6"/>
          <p:cNvCxnSpPr/>
          <p:nvPr/>
        </p:nvCxnSpPr>
        <p:spPr>
          <a:xfrm>
            <a:off x="4810078" y="3513028"/>
            <a:ext cx="305104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12330" y="4800600"/>
            <a:ext cx="9180577" cy="106069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a:solidFill>
                  <a:srgbClr val="000000"/>
                </a:solidFill>
                <a:latin typeface="Arial" pitchFamily="22" charset="0"/>
              </a:rPr>
              <a:t>Peginterferon alfa-</a:t>
            </a:r>
            <a:r>
              <a:rPr lang="en-US" sz="1400" dirty="0" smtClean="0">
                <a:solidFill>
                  <a:srgbClr val="000000"/>
                </a:solidFill>
                <a:latin typeface="Arial" pitchFamily="22" charset="0"/>
              </a:rPr>
              <a:t>2a: 180 </a:t>
            </a:r>
            <a:r>
              <a:rPr lang="en-US" sz="1400" dirty="0">
                <a:solidFill>
                  <a:srgbClr val="000000"/>
                </a:solidFill>
                <a:latin typeface="Arial" pitchFamily="22" charset="0"/>
              </a:rPr>
              <a:t>µg once weekly</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(weight-based </a:t>
            </a:r>
            <a:r>
              <a:rPr lang="en-US" sz="1400" dirty="0">
                <a:solidFill>
                  <a:srgbClr val="000000"/>
                </a:solidFill>
                <a:latin typeface="Arial" pitchFamily="22" charset="0"/>
              </a:rPr>
              <a:t>and </a:t>
            </a:r>
            <a:r>
              <a:rPr lang="en-US" sz="1400" dirty="0" smtClean="0">
                <a:solidFill>
                  <a:srgbClr val="000000"/>
                </a:solidFill>
                <a:latin typeface="Arial" pitchFamily="22" charset="0"/>
              </a:rPr>
              <a:t>in </a:t>
            </a:r>
            <a:r>
              <a:rPr lang="en-US" sz="1400" dirty="0">
                <a:solidFill>
                  <a:srgbClr val="000000"/>
                </a:solidFill>
                <a:latin typeface="Arial" pitchFamily="22" charset="0"/>
              </a:rPr>
              <a:t>2 divided doses)</a:t>
            </a:r>
            <a:r>
              <a:rPr lang="en-US" sz="1400" dirty="0" smtClean="0">
                <a:solidFill>
                  <a:srgbClr val="000000"/>
                </a:solidFill>
                <a:latin typeface="Arial" pitchFamily="22" charset="0"/>
              </a:rPr>
              <a:t>: 1000 mg/day if &lt; 75 kg or 1200 </a:t>
            </a:r>
            <a:r>
              <a:rPr lang="en-US" sz="1400" dirty="0">
                <a:solidFill>
                  <a:srgbClr val="000000"/>
                </a:solidFill>
                <a:latin typeface="Arial" pitchFamily="22" charset="0"/>
              </a:rPr>
              <a:t>mg/day </a:t>
            </a:r>
            <a:r>
              <a:rPr lang="en-US" sz="1400" dirty="0" smtClean="0">
                <a:solidFill>
                  <a:srgbClr val="000000"/>
                </a:solidFill>
                <a:latin typeface="Arial" pitchFamily="22" charset="0"/>
              </a:rPr>
              <a:t>if ≥ 75 kg</a:t>
            </a:r>
            <a:endParaRPr lang="en-US" sz="1400" dirty="0">
              <a:solidFill>
                <a:srgbClr val="000000"/>
              </a:solidFill>
              <a:latin typeface="Arial" pitchFamily="22" charset="0"/>
            </a:endParaRPr>
          </a:p>
        </p:txBody>
      </p:sp>
      <p:grpSp>
        <p:nvGrpSpPr>
          <p:cNvPr id="15" name="Group 14"/>
          <p:cNvGrpSpPr/>
          <p:nvPr/>
        </p:nvGrpSpPr>
        <p:grpSpPr>
          <a:xfrm>
            <a:off x="-6113" y="1618496"/>
            <a:ext cx="9162291" cy="515104"/>
            <a:chOff x="-6113" y="1362488"/>
            <a:chExt cx="9162291" cy="515104"/>
          </a:xfrm>
        </p:grpSpPr>
        <p:sp>
          <p:nvSpPr>
            <p:cNvPr id="16" name="Rectangle 15"/>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15118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2" name="Straight Connector 21"/>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830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82531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0256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28" name="Straight Connector 27"/>
            <p:cNvCxnSpPr/>
            <p:nvPr/>
          </p:nvCxnSpPr>
          <p:spPr>
            <a:xfrm flipV="1">
              <a:off x="478458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5316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grpSp>
      <p:sp>
        <p:nvSpPr>
          <p:cNvPr id="37" name="Rectangle 36"/>
          <p:cNvSpPr/>
          <p:nvPr/>
        </p:nvSpPr>
        <p:spPr>
          <a:xfrm>
            <a:off x="609600" y="17045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17" name="Rectangle 16"/>
          <p:cNvSpPr/>
          <p:nvPr/>
        </p:nvSpPr>
        <p:spPr>
          <a:xfrm>
            <a:off x="7429500" y="329814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120736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JAMA. 2014;312:353-61.</a:t>
            </a: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and Ribavirin for HCV-HIV Coinfection</a:t>
            </a:r>
            <a:r>
              <a:rPr lang="en-US" sz="2400" dirty="0" smtClean="0"/>
              <a:t/>
            </a:r>
            <a:br>
              <a:rPr lang="en-US" sz="2400" dirty="0" smtClean="0"/>
            </a:br>
            <a:r>
              <a:rPr lang="en-US" sz="2400" dirty="0" smtClean="0"/>
              <a:t>PHOTON-1 Trial: Participants</a:t>
            </a:r>
            <a:endParaRPr lang="en-US" sz="2400" dirty="0"/>
          </a:p>
        </p:txBody>
      </p:sp>
      <p:graphicFrame>
        <p:nvGraphicFramePr>
          <p:cNvPr id="5" name="Content Placeholder 5"/>
          <p:cNvGraphicFramePr>
            <a:graphicFrameLocks/>
          </p:cNvGraphicFramePr>
          <p:nvPr>
            <p:extLst>
              <p:ext uri="{D42A27DB-BD31-4B8C-83A1-F6EECF244321}">
                <p14:modId xmlns:p14="http://schemas.microsoft.com/office/powerpoint/2010/main" val="2670186470"/>
              </p:ext>
            </p:extLst>
          </p:nvPr>
        </p:nvGraphicFramePr>
        <p:xfrm>
          <a:off x="323850" y="1459140"/>
          <a:ext cx="8515353" cy="4097020"/>
        </p:xfrm>
        <a:graphic>
          <a:graphicData uri="http://schemas.openxmlformats.org/drawingml/2006/table">
            <a:tbl>
              <a:tblPr firstRow="1" bandRow="1">
                <a:tableStyleId>{5C22544A-7EE6-4342-B048-85BDC9FD1C3A}</a:tableStyleId>
              </a:tblPr>
              <a:tblGrid>
                <a:gridCol w="3028950"/>
                <a:gridCol w="1600200"/>
                <a:gridCol w="1447800"/>
                <a:gridCol w="2438403"/>
              </a:tblGrid>
              <a:tr h="469900">
                <a:tc rowSpan="2">
                  <a:txBody>
                    <a:bodyPr/>
                    <a:lstStyle/>
                    <a:p>
                      <a:r>
                        <a:rPr lang="en-US" sz="1600" dirty="0" smtClean="0"/>
                        <a:t>Baseline</a:t>
                      </a:r>
                      <a:r>
                        <a:rPr lang="en-US" sz="1600" baseline="0" dirty="0" smtClean="0"/>
                        <a:t> Characteristics</a:t>
                      </a:r>
                      <a:endParaRPr lang="en-US" sz="1600" dirty="0"/>
                    </a:p>
                  </a:txBody>
                  <a:tcPr marT="91440" marB="91440" anchor="ctr">
                    <a:lnL w="9525" cap="flat" cmpd="sng" algn="ctr">
                      <a:solidFill>
                        <a:srgbClr val="7F7F7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B3F5A"/>
                    </a:solidFill>
                  </a:tcPr>
                </a:tc>
                <a:tc gridSpan="2">
                  <a:txBody>
                    <a:bodyPr/>
                    <a:lstStyle/>
                    <a:p>
                      <a:pPr algn="ctr"/>
                      <a:r>
                        <a:rPr lang="en-US" sz="1600" dirty="0" smtClean="0"/>
                        <a:t>Treatment</a:t>
                      </a:r>
                      <a:r>
                        <a:rPr lang="en-US" sz="1600" baseline="0" dirty="0" smtClean="0"/>
                        <a:t> Naive</a:t>
                      </a:r>
                      <a:endParaRPr lang="en-US" sz="1600" dirty="0"/>
                    </a:p>
                  </a:txBody>
                  <a:tcPr marT="91440" marB="91440" anchor="ctr">
                    <a:lnL w="19050" cap="flat" cmpd="sng" algn="ctr">
                      <a:solidFill>
                        <a:srgbClr val="FFFFFF"/>
                      </a:solidFill>
                      <a:prstDash val="solid"/>
                      <a:round/>
                      <a:headEnd type="none" w="med" len="med"/>
                      <a:tailEnd type="none" w="med" len="med"/>
                    </a:lnL>
                    <a:lnT w="9525" cap="flat" cmpd="sng" algn="ctr">
                      <a:solidFill>
                        <a:srgbClr val="7F7F7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3F5A"/>
                    </a:solidFill>
                  </a:tcPr>
                </a:tc>
                <a:tc hMerge="1">
                  <a:txBody>
                    <a:bodyPr/>
                    <a:lstStyle/>
                    <a:p>
                      <a:endParaRPr lang="en-US" dirty="0"/>
                    </a:p>
                  </a:txBody>
                  <a:tcPr/>
                </a:tc>
                <a:tc>
                  <a:txBody>
                    <a:bodyPr/>
                    <a:lstStyle/>
                    <a:p>
                      <a:pPr algn="ctr"/>
                      <a:r>
                        <a:rPr lang="en-US" sz="1600" dirty="0" smtClean="0"/>
                        <a:t>Treatment Experienced</a:t>
                      </a:r>
                      <a:endParaRPr lang="en-US" sz="1600" dirty="0"/>
                    </a:p>
                  </a:txBody>
                  <a:tcPr marT="91440" marB="91440" anchor="ctr">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3F5A"/>
                    </a:solidFill>
                  </a:tcPr>
                </a:tc>
              </a:tr>
              <a:tr h="370840">
                <a:tc vMerge="1">
                  <a:txBody>
                    <a:bodyPr/>
                    <a:lstStyle/>
                    <a:p>
                      <a:endParaRPr lang="en-US" sz="1600" dirty="0"/>
                    </a:p>
                  </a:txBody>
                  <a:tcPr marT="91440" marB="91440">
                    <a:lnL w="9525" cap="flat" cmpd="sng" algn="ctr">
                      <a:solidFill>
                        <a:srgbClr val="7F7F7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FD9EF"/>
                    </a:solidFill>
                  </a:tcPr>
                </a:tc>
                <a:tc>
                  <a:txBody>
                    <a:bodyPr/>
                    <a:lstStyle/>
                    <a:p>
                      <a:pPr algn="ctr"/>
                      <a:r>
                        <a:rPr lang="en-US" sz="1600" dirty="0" smtClean="0"/>
                        <a:t>GT 1</a:t>
                      </a:r>
                    </a:p>
                    <a:p>
                      <a:pPr algn="ctr"/>
                      <a:r>
                        <a:rPr lang="en-US" sz="1400" dirty="0" smtClean="0"/>
                        <a:t>(n=114)</a:t>
                      </a:r>
                      <a:endParaRPr lang="en-US" sz="1400" dirty="0"/>
                    </a:p>
                  </a:txBody>
                  <a:tcPr marT="91440" marB="91440">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2CBDF"/>
                    </a:solidFill>
                  </a:tcPr>
                </a:tc>
                <a:tc>
                  <a:txBody>
                    <a:bodyPr/>
                    <a:lstStyle/>
                    <a:p>
                      <a:pPr algn="ctr"/>
                      <a:r>
                        <a:rPr lang="en-US" sz="1600" dirty="0" smtClean="0"/>
                        <a:t>GT 2</a:t>
                      </a:r>
                      <a:r>
                        <a:rPr lang="en-US" sz="1600" baseline="0" dirty="0" smtClean="0"/>
                        <a:t> or </a:t>
                      </a:r>
                      <a:r>
                        <a:rPr lang="en-US" sz="1600" dirty="0" smtClean="0"/>
                        <a:t>3</a:t>
                      </a:r>
                    </a:p>
                    <a:p>
                      <a:pPr algn="ctr"/>
                      <a:r>
                        <a:rPr lang="en-US" sz="1400" dirty="0" smtClean="0"/>
                        <a:t>(n=68)</a:t>
                      </a:r>
                      <a:endParaRPr lang="en-US" sz="1400" dirty="0"/>
                    </a:p>
                  </a:txBody>
                  <a:tcPr marT="91440" marB="91440">
                    <a:lnT w="190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2CBDF"/>
                    </a:solidFill>
                  </a:tcPr>
                </a:tc>
                <a:tc>
                  <a:txBody>
                    <a:bodyPr/>
                    <a:lstStyle/>
                    <a:p>
                      <a:pPr algn="ctr"/>
                      <a:r>
                        <a:rPr lang="en-US" sz="1600" dirty="0" smtClean="0"/>
                        <a:t>GT 2</a:t>
                      </a:r>
                      <a:r>
                        <a:rPr lang="en-US" sz="1600" baseline="0" dirty="0" smtClean="0"/>
                        <a:t> or </a:t>
                      </a:r>
                      <a:r>
                        <a:rPr lang="en-US" sz="1600" dirty="0" smtClean="0"/>
                        <a:t>3</a:t>
                      </a:r>
                    </a:p>
                    <a:p>
                      <a:pPr algn="ctr"/>
                      <a:r>
                        <a:rPr lang="en-US" sz="1400" dirty="0" smtClean="0"/>
                        <a:t>(n=41)</a:t>
                      </a:r>
                      <a:endParaRPr lang="en-US" sz="1400" dirty="0"/>
                    </a:p>
                  </a:txBody>
                  <a:tcPr marT="91440" marB="91440">
                    <a:lnR w="9525" cap="flat" cmpd="sng" algn="ctr">
                      <a:solidFill>
                        <a:srgbClr val="7F7F7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2CBDF"/>
                    </a:solidFill>
                  </a:tcPr>
                </a:tc>
              </a:tr>
              <a:tr h="370840">
                <a:tc>
                  <a:txBody>
                    <a:bodyPr/>
                    <a:lstStyle/>
                    <a:p>
                      <a:r>
                        <a:rPr lang="en-US" sz="1600" dirty="0" smtClean="0"/>
                        <a:t>Age</a:t>
                      </a:r>
                      <a:r>
                        <a:rPr lang="en-US" sz="1600" baseline="0" dirty="0" smtClean="0"/>
                        <a:t>, mean (range)</a:t>
                      </a:r>
                      <a:endParaRPr lang="en-US" sz="1600" dirty="0"/>
                    </a:p>
                  </a:txBody>
                  <a:tcPr marT="91440" marB="91440">
                    <a:lnL w="9525" cap="flat" cmpd="sng" algn="ctr">
                      <a:solidFill>
                        <a:srgbClr val="7F7F7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a:txBody>
                    <a:bodyPr/>
                    <a:lstStyle/>
                    <a:p>
                      <a:pPr algn="ctr"/>
                      <a:r>
                        <a:rPr lang="en-US" sz="1600" dirty="0" smtClean="0"/>
                        <a:t>48 (25-70)</a:t>
                      </a:r>
                      <a:endParaRPr lang="en-US" sz="1600" dirty="0"/>
                    </a:p>
                  </a:txBody>
                  <a:tcPr marT="91440" marB="91440">
                    <a:lnT w="38100" cap="flat" cmpd="sng" algn="ctr">
                      <a:solidFill>
                        <a:srgbClr val="FFFFFF"/>
                      </a:solidFill>
                      <a:prstDash val="solid"/>
                      <a:round/>
                      <a:headEnd type="none" w="med" len="med"/>
                      <a:tailEnd type="none" w="med" len="med"/>
                    </a:lnT>
                  </a:tcPr>
                </a:tc>
                <a:tc>
                  <a:txBody>
                    <a:bodyPr/>
                    <a:lstStyle/>
                    <a:p>
                      <a:pPr algn="ctr"/>
                      <a:r>
                        <a:rPr lang="en-US" sz="1600" dirty="0" smtClean="0"/>
                        <a:t>49 (24-71)</a:t>
                      </a:r>
                      <a:endParaRPr lang="en-US" sz="1600" dirty="0"/>
                    </a:p>
                  </a:txBody>
                  <a:tcPr marT="91440" marB="91440">
                    <a:lnT w="38100" cap="flat" cmpd="sng" algn="ctr">
                      <a:solidFill>
                        <a:srgbClr val="FFFFFF"/>
                      </a:solidFill>
                      <a:prstDash val="solid"/>
                      <a:round/>
                      <a:headEnd type="none" w="med" len="med"/>
                      <a:tailEnd type="none" w="med" len="med"/>
                    </a:lnT>
                  </a:tcPr>
                </a:tc>
                <a:tc>
                  <a:txBody>
                    <a:bodyPr/>
                    <a:lstStyle/>
                    <a:p>
                      <a:pPr algn="ctr"/>
                      <a:r>
                        <a:rPr lang="en-US" sz="1600" dirty="0" smtClean="0"/>
                        <a:t>54 (34-68)</a:t>
                      </a:r>
                      <a:endParaRPr lang="en-US" sz="1600" dirty="0"/>
                    </a:p>
                  </a:txBody>
                  <a:tcPr marT="91440" marB="91440">
                    <a:lnR w="9525" cap="flat" cmpd="sng" algn="ctr">
                      <a:solidFill>
                        <a:srgbClr val="7F7F7F"/>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r>
              <a:tr h="370840">
                <a:tc>
                  <a:txBody>
                    <a:bodyPr/>
                    <a:lstStyle/>
                    <a:p>
                      <a:r>
                        <a:rPr lang="en-US" sz="1600" dirty="0" smtClean="0"/>
                        <a:t>Male,</a:t>
                      </a:r>
                      <a:r>
                        <a:rPr lang="en-US" sz="1600" baseline="0" dirty="0" smtClean="0"/>
                        <a:t> %</a:t>
                      </a:r>
                      <a:endParaRPr lang="en-US" sz="1600" dirty="0"/>
                    </a:p>
                  </a:txBody>
                  <a:tcPr marT="91440" marB="91440">
                    <a:lnL w="9525" cap="flat" cmpd="sng" algn="ctr">
                      <a:solidFill>
                        <a:srgbClr val="7F7F7F"/>
                      </a:solidFill>
                      <a:prstDash val="solid"/>
                      <a:round/>
                      <a:headEnd type="none" w="med" len="med"/>
                      <a:tailEnd type="none" w="med" len="med"/>
                    </a:lnL>
                  </a:tcPr>
                </a:tc>
                <a:tc>
                  <a:txBody>
                    <a:bodyPr/>
                    <a:lstStyle/>
                    <a:p>
                      <a:pPr algn="ctr"/>
                      <a:r>
                        <a:rPr lang="en-US" sz="1600" dirty="0" smtClean="0"/>
                        <a:t>82%</a:t>
                      </a:r>
                      <a:endParaRPr lang="en-US" sz="1600" dirty="0"/>
                    </a:p>
                  </a:txBody>
                  <a:tcPr marT="91440" marB="91440"/>
                </a:tc>
                <a:tc>
                  <a:txBody>
                    <a:bodyPr/>
                    <a:lstStyle/>
                    <a:p>
                      <a:pPr algn="ctr"/>
                      <a:r>
                        <a:rPr lang="en-US" sz="1600" dirty="0" smtClean="0"/>
                        <a:t>81%</a:t>
                      </a:r>
                      <a:endParaRPr lang="en-US" sz="1600" dirty="0"/>
                    </a:p>
                  </a:txBody>
                  <a:tcPr marT="91440" marB="91440"/>
                </a:tc>
                <a:tc>
                  <a:txBody>
                    <a:bodyPr/>
                    <a:lstStyle/>
                    <a:p>
                      <a:pPr algn="ctr"/>
                      <a:r>
                        <a:rPr lang="en-US" sz="1600" dirty="0" smtClean="0"/>
                        <a:t>90%</a:t>
                      </a:r>
                      <a:endParaRPr lang="en-US" sz="1600" dirty="0"/>
                    </a:p>
                  </a:txBody>
                  <a:tcPr marT="91440" marB="91440">
                    <a:lnR w="9525" cap="flat" cmpd="sng" algn="ctr">
                      <a:solidFill>
                        <a:srgbClr val="7F7F7F"/>
                      </a:solidFill>
                      <a:prstDash val="solid"/>
                      <a:round/>
                      <a:headEnd type="none" w="med" len="med"/>
                      <a:tailEnd type="none" w="med" len="med"/>
                    </a:lnR>
                  </a:tcPr>
                </a:tc>
              </a:tr>
              <a:tr h="370840">
                <a:tc>
                  <a:txBody>
                    <a:bodyPr/>
                    <a:lstStyle/>
                    <a:p>
                      <a:r>
                        <a:rPr lang="en-US" sz="1600" dirty="0" smtClean="0"/>
                        <a:t>Black, %</a:t>
                      </a:r>
                      <a:endParaRPr lang="en-US" sz="1600" dirty="0"/>
                    </a:p>
                  </a:txBody>
                  <a:tcPr marT="91440" marB="91440">
                    <a:lnL w="9525" cap="flat" cmpd="sng" algn="ctr">
                      <a:solidFill>
                        <a:srgbClr val="7F7F7F"/>
                      </a:solidFill>
                      <a:prstDash val="solid"/>
                      <a:round/>
                      <a:headEnd type="none" w="med" len="med"/>
                      <a:tailEnd type="none" w="med" len="med"/>
                    </a:lnL>
                  </a:tcPr>
                </a:tc>
                <a:tc>
                  <a:txBody>
                    <a:bodyPr/>
                    <a:lstStyle/>
                    <a:p>
                      <a:pPr algn="ctr"/>
                      <a:r>
                        <a:rPr lang="en-US" sz="1600" dirty="0" smtClean="0"/>
                        <a:t>32%</a:t>
                      </a:r>
                      <a:endParaRPr lang="en-US" sz="1600" dirty="0"/>
                    </a:p>
                  </a:txBody>
                  <a:tcPr marT="91440" marB="91440"/>
                </a:tc>
                <a:tc>
                  <a:txBody>
                    <a:bodyPr/>
                    <a:lstStyle/>
                    <a:p>
                      <a:pPr algn="ctr"/>
                      <a:r>
                        <a:rPr lang="en-US" sz="1600" dirty="0" smtClean="0"/>
                        <a:t>12%</a:t>
                      </a:r>
                      <a:endParaRPr lang="en-US" sz="1600" dirty="0"/>
                    </a:p>
                  </a:txBody>
                  <a:tcPr marT="91440" marB="91440"/>
                </a:tc>
                <a:tc>
                  <a:txBody>
                    <a:bodyPr/>
                    <a:lstStyle/>
                    <a:p>
                      <a:pPr algn="ctr"/>
                      <a:r>
                        <a:rPr lang="en-US" sz="1600" dirty="0" smtClean="0"/>
                        <a:t>17%</a:t>
                      </a:r>
                      <a:endParaRPr lang="en-US" sz="1600" dirty="0"/>
                    </a:p>
                  </a:txBody>
                  <a:tcPr marT="91440" marB="91440">
                    <a:lnR w="9525" cap="flat" cmpd="sng" algn="ctr">
                      <a:solidFill>
                        <a:srgbClr val="7F7F7F"/>
                      </a:solidFill>
                      <a:prstDash val="solid"/>
                      <a:round/>
                      <a:headEnd type="none" w="med" len="med"/>
                      <a:tailEnd type="none" w="med" len="med"/>
                    </a:lnR>
                  </a:tcPr>
                </a:tc>
              </a:tr>
              <a:tr h="370840">
                <a:tc>
                  <a:txBody>
                    <a:bodyPr/>
                    <a:lstStyle/>
                    <a:p>
                      <a:r>
                        <a:rPr lang="en-US" sz="1600" dirty="0" smtClean="0"/>
                        <a:t>IL28B</a:t>
                      </a:r>
                      <a:r>
                        <a:rPr lang="en-US" sz="1600" baseline="0" dirty="0" smtClean="0"/>
                        <a:t> CC genotype, %</a:t>
                      </a:r>
                      <a:endParaRPr lang="en-US" sz="1600" dirty="0"/>
                    </a:p>
                  </a:txBody>
                  <a:tcPr marT="91440" marB="91440">
                    <a:lnL w="9525" cap="flat" cmpd="sng" algn="ctr">
                      <a:solidFill>
                        <a:srgbClr val="7F7F7F"/>
                      </a:solidFill>
                      <a:prstDash val="solid"/>
                      <a:round/>
                      <a:headEnd type="none" w="med" len="med"/>
                      <a:tailEnd type="none" w="med" len="med"/>
                    </a:lnL>
                  </a:tcPr>
                </a:tc>
                <a:tc>
                  <a:txBody>
                    <a:bodyPr/>
                    <a:lstStyle/>
                    <a:p>
                      <a:pPr algn="ctr"/>
                      <a:r>
                        <a:rPr lang="en-US" sz="1600" dirty="0" smtClean="0"/>
                        <a:t>27%</a:t>
                      </a:r>
                      <a:endParaRPr lang="en-US" sz="1600" dirty="0"/>
                    </a:p>
                  </a:txBody>
                  <a:tcPr marT="91440" marB="91440"/>
                </a:tc>
                <a:tc>
                  <a:txBody>
                    <a:bodyPr/>
                    <a:lstStyle/>
                    <a:p>
                      <a:pPr algn="ctr"/>
                      <a:r>
                        <a:rPr lang="en-US" sz="1600" dirty="0" smtClean="0"/>
                        <a:t>37%</a:t>
                      </a:r>
                      <a:endParaRPr lang="en-US" sz="1600" dirty="0"/>
                    </a:p>
                  </a:txBody>
                  <a:tcPr marT="91440" marB="91440"/>
                </a:tc>
                <a:tc>
                  <a:txBody>
                    <a:bodyPr/>
                    <a:lstStyle/>
                    <a:p>
                      <a:pPr algn="ctr"/>
                      <a:r>
                        <a:rPr lang="en-US" sz="1600" dirty="0" smtClean="0"/>
                        <a:t>49%</a:t>
                      </a:r>
                      <a:endParaRPr lang="en-US" sz="1600" dirty="0"/>
                    </a:p>
                  </a:txBody>
                  <a:tcPr marT="91440" marB="91440">
                    <a:lnR w="9525" cap="flat" cmpd="sng" algn="ctr">
                      <a:solidFill>
                        <a:srgbClr val="7F7F7F"/>
                      </a:solidFill>
                      <a:prstDash val="solid"/>
                      <a:round/>
                      <a:headEnd type="none" w="med" len="med"/>
                      <a:tailEnd type="none" w="med" len="med"/>
                    </a:lnR>
                  </a:tcPr>
                </a:tc>
              </a:tr>
              <a:tr h="370840">
                <a:tc>
                  <a:txBody>
                    <a:bodyPr/>
                    <a:lstStyle/>
                    <a:p>
                      <a:r>
                        <a:rPr lang="en-US" sz="1600" dirty="0" smtClean="0"/>
                        <a:t>Cirrhosis, %</a:t>
                      </a:r>
                      <a:endParaRPr lang="en-US" sz="1600" dirty="0"/>
                    </a:p>
                  </a:txBody>
                  <a:tcPr marT="91440" marB="91440">
                    <a:lnL w="9525" cap="flat" cmpd="sng" algn="ctr">
                      <a:solidFill>
                        <a:srgbClr val="7F7F7F"/>
                      </a:solidFill>
                      <a:prstDash val="solid"/>
                      <a:round/>
                      <a:headEnd type="none" w="med" len="med"/>
                      <a:tailEnd type="none" w="med" len="med"/>
                    </a:lnL>
                  </a:tcPr>
                </a:tc>
                <a:tc>
                  <a:txBody>
                    <a:bodyPr/>
                    <a:lstStyle/>
                    <a:p>
                      <a:pPr algn="ctr"/>
                      <a:r>
                        <a:rPr lang="en-US" sz="1600" dirty="0" smtClean="0"/>
                        <a:t>4%</a:t>
                      </a:r>
                      <a:endParaRPr lang="en-US" sz="1600" dirty="0"/>
                    </a:p>
                  </a:txBody>
                  <a:tcPr marT="91440" marB="91440"/>
                </a:tc>
                <a:tc>
                  <a:txBody>
                    <a:bodyPr/>
                    <a:lstStyle/>
                    <a:p>
                      <a:pPr algn="ctr"/>
                      <a:r>
                        <a:rPr lang="en-US" sz="1600" dirty="0" smtClean="0"/>
                        <a:t>10%</a:t>
                      </a:r>
                      <a:endParaRPr lang="en-US" sz="1600" dirty="0"/>
                    </a:p>
                  </a:txBody>
                  <a:tcPr marT="91440" marB="91440"/>
                </a:tc>
                <a:tc>
                  <a:txBody>
                    <a:bodyPr/>
                    <a:lstStyle/>
                    <a:p>
                      <a:pPr algn="ctr"/>
                      <a:r>
                        <a:rPr lang="en-US" sz="1600" dirty="0" smtClean="0"/>
                        <a:t>24%</a:t>
                      </a:r>
                      <a:endParaRPr lang="en-US" sz="1600" dirty="0"/>
                    </a:p>
                  </a:txBody>
                  <a:tcPr marT="91440" marB="91440">
                    <a:lnR w="9525" cap="flat" cmpd="sng" algn="ctr">
                      <a:solidFill>
                        <a:srgbClr val="7F7F7F"/>
                      </a:solidFill>
                      <a:prstDash val="solid"/>
                      <a:round/>
                      <a:headEnd type="none" w="med" len="med"/>
                      <a:tailEnd type="none" w="med" len="med"/>
                    </a:lnR>
                  </a:tcPr>
                </a:tc>
              </a:tr>
              <a:tr h="370840">
                <a:tc>
                  <a:txBody>
                    <a:bodyPr/>
                    <a:lstStyle/>
                    <a:p>
                      <a:r>
                        <a:rPr lang="en-US" sz="1600" dirty="0" smtClean="0"/>
                        <a:t>On ART</a:t>
                      </a:r>
                      <a:r>
                        <a:rPr lang="en-US" sz="1600" baseline="30000" dirty="0" smtClean="0"/>
                        <a:t>§</a:t>
                      </a:r>
                      <a:r>
                        <a:rPr lang="en-US" sz="1600" dirty="0" smtClean="0"/>
                        <a:t>, %</a:t>
                      </a:r>
                      <a:endParaRPr lang="en-US" sz="1600" dirty="0"/>
                    </a:p>
                  </a:txBody>
                  <a:tcPr marT="91440" marB="91440">
                    <a:lnL w="9525" cap="flat" cmpd="sng" algn="ctr">
                      <a:solidFill>
                        <a:srgbClr val="7F7F7F"/>
                      </a:solidFill>
                      <a:prstDash val="solid"/>
                      <a:round/>
                      <a:headEnd type="none" w="med" len="med"/>
                      <a:tailEnd type="none" w="med" len="med"/>
                    </a:lnL>
                  </a:tcPr>
                </a:tc>
                <a:tc>
                  <a:txBody>
                    <a:bodyPr/>
                    <a:lstStyle/>
                    <a:p>
                      <a:pPr algn="ctr"/>
                      <a:r>
                        <a:rPr lang="en-US" sz="1600" dirty="0" smtClean="0"/>
                        <a:t>98%</a:t>
                      </a:r>
                      <a:endParaRPr lang="en-US" sz="1600" dirty="0"/>
                    </a:p>
                  </a:txBody>
                  <a:tcPr marT="91440" marB="91440"/>
                </a:tc>
                <a:tc>
                  <a:txBody>
                    <a:bodyPr/>
                    <a:lstStyle/>
                    <a:p>
                      <a:pPr algn="ctr"/>
                      <a:r>
                        <a:rPr lang="en-US" sz="1600" dirty="0" smtClean="0"/>
                        <a:t>90%</a:t>
                      </a:r>
                      <a:endParaRPr lang="en-US" sz="1600" dirty="0"/>
                    </a:p>
                  </a:txBody>
                  <a:tcPr marT="91440" marB="91440"/>
                </a:tc>
                <a:tc>
                  <a:txBody>
                    <a:bodyPr/>
                    <a:lstStyle/>
                    <a:p>
                      <a:pPr algn="ctr"/>
                      <a:r>
                        <a:rPr lang="en-US" sz="1600" dirty="0" smtClean="0"/>
                        <a:t>95%</a:t>
                      </a:r>
                      <a:endParaRPr lang="en-US" sz="1600" dirty="0"/>
                    </a:p>
                  </a:txBody>
                  <a:tcPr marT="91440" marB="91440">
                    <a:lnR w="9525" cap="flat" cmpd="sng" algn="ctr">
                      <a:solidFill>
                        <a:srgbClr val="7F7F7F"/>
                      </a:solidFill>
                      <a:prstDash val="solid"/>
                      <a:round/>
                      <a:headEnd type="none" w="med" len="med"/>
                      <a:tailEnd type="none" w="med" len="med"/>
                    </a:lnR>
                  </a:tcPr>
                </a:tc>
              </a:tr>
              <a:tr h="370840">
                <a:tc>
                  <a:txBody>
                    <a:bodyPr/>
                    <a:lstStyle/>
                    <a:p>
                      <a:r>
                        <a:rPr lang="en-US" sz="1600" dirty="0" smtClean="0"/>
                        <a:t>CD4 count, cells/mm</a:t>
                      </a:r>
                      <a:r>
                        <a:rPr lang="en-US" sz="1600" baseline="30000" dirty="0" smtClean="0"/>
                        <a:t>3</a:t>
                      </a:r>
                      <a:r>
                        <a:rPr lang="en-US" sz="1600" dirty="0" smtClean="0"/>
                        <a:t>,</a:t>
                      </a:r>
                      <a:r>
                        <a:rPr lang="en-US" sz="1600" baseline="0" dirty="0" smtClean="0"/>
                        <a:t> median</a:t>
                      </a:r>
                      <a:endParaRPr lang="en-US" sz="1600" dirty="0"/>
                    </a:p>
                  </a:txBody>
                  <a:tcPr marT="91440" marB="91440">
                    <a:lnL w="9525" cap="flat" cmpd="sng" algn="ctr">
                      <a:solidFill>
                        <a:srgbClr val="7F7F7F"/>
                      </a:solidFill>
                      <a:prstDash val="solid"/>
                      <a:round/>
                      <a:headEnd type="none" w="med" len="med"/>
                      <a:tailEnd type="none" w="med" len="med"/>
                    </a:lnL>
                    <a:lnB w="9525" cap="flat" cmpd="sng" algn="ctr">
                      <a:solidFill>
                        <a:srgbClr val="7F7F7F"/>
                      </a:solidFill>
                      <a:prstDash val="solid"/>
                      <a:round/>
                      <a:headEnd type="none" w="med" len="med"/>
                      <a:tailEnd type="none" w="med" len="med"/>
                    </a:lnB>
                  </a:tcPr>
                </a:tc>
                <a:tc>
                  <a:txBody>
                    <a:bodyPr/>
                    <a:lstStyle/>
                    <a:p>
                      <a:pPr algn="ctr"/>
                      <a:r>
                        <a:rPr lang="en-US" sz="1600" dirty="0" smtClean="0"/>
                        <a:t>581</a:t>
                      </a:r>
                      <a:endParaRPr lang="en-US" sz="1600" dirty="0"/>
                    </a:p>
                  </a:txBody>
                  <a:tcPr marT="91440" marB="91440">
                    <a:lnB w="9525" cap="flat" cmpd="sng" algn="ctr">
                      <a:solidFill>
                        <a:srgbClr val="7F7F7F"/>
                      </a:solidFill>
                      <a:prstDash val="solid"/>
                      <a:round/>
                      <a:headEnd type="none" w="med" len="med"/>
                      <a:tailEnd type="none" w="med" len="med"/>
                    </a:lnB>
                  </a:tcPr>
                </a:tc>
                <a:tc>
                  <a:txBody>
                    <a:bodyPr/>
                    <a:lstStyle/>
                    <a:p>
                      <a:pPr algn="ctr"/>
                      <a:r>
                        <a:rPr lang="en-US" sz="1600" dirty="0" smtClean="0"/>
                        <a:t>562</a:t>
                      </a:r>
                      <a:endParaRPr lang="en-US" sz="1600" dirty="0"/>
                    </a:p>
                  </a:txBody>
                  <a:tcPr marT="91440" marB="91440">
                    <a:lnB w="9525" cap="flat" cmpd="sng" algn="ctr">
                      <a:solidFill>
                        <a:srgbClr val="7F7F7F"/>
                      </a:solidFill>
                      <a:prstDash val="solid"/>
                      <a:round/>
                      <a:headEnd type="none" w="med" len="med"/>
                      <a:tailEnd type="none" w="med" len="med"/>
                    </a:lnB>
                  </a:tcPr>
                </a:tc>
                <a:tc>
                  <a:txBody>
                    <a:bodyPr/>
                    <a:lstStyle/>
                    <a:p>
                      <a:pPr algn="ctr"/>
                      <a:r>
                        <a:rPr lang="en-US" sz="1600" dirty="0" smtClean="0"/>
                        <a:t>579</a:t>
                      </a:r>
                      <a:endParaRPr lang="en-US" sz="1600" dirty="0"/>
                    </a:p>
                  </a:txBody>
                  <a:tcPr marT="91440" marB="91440">
                    <a:lnR w="9525" cap="flat" cmpd="sng" algn="ctr">
                      <a:solidFill>
                        <a:srgbClr val="7F7F7F"/>
                      </a:solidFill>
                      <a:prstDash val="solid"/>
                      <a:round/>
                      <a:headEnd type="none" w="med" len="med"/>
                      <a:tailEnd type="none" w="med" len="med"/>
                    </a:lnR>
                    <a:lnB w="9525" cap="flat" cmpd="sng" algn="ctr">
                      <a:solidFill>
                        <a:srgbClr val="7F7F7F"/>
                      </a:solidFill>
                      <a:prstDash val="solid"/>
                      <a:round/>
                      <a:headEnd type="none" w="med" len="med"/>
                      <a:tailEnd type="none" w="med" len="med"/>
                    </a:lnB>
                  </a:tcPr>
                </a:tc>
              </a:tr>
            </a:tbl>
          </a:graphicData>
        </a:graphic>
      </p:graphicFrame>
      <p:sp>
        <p:nvSpPr>
          <p:cNvPr id="7" name="TextBox 6"/>
          <p:cNvSpPr txBox="1"/>
          <p:nvPr/>
        </p:nvSpPr>
        <p:spPr>
          <a:xfrm>
            <a:off x="0" y="5730015"/>
            <a:ext cx="9144000" cy="338554"/>
          </a:xfrm>
          <a:prstGeom prst="rect">
            <a:avLst/>
          </a:prstGeom>
          <a:solidFill>
            <a:schemeClr val="accent5">
              <a:lumMod val="20000"/>
              <a:lumOff val="80000"/>
            </a:schemeClr>
          </a:solidFill>
          <a:ln>
            <a:noFill/>
          </a:ln>
        </p:spPr>
        <p:txBody>
          <a:bodyPr wrap="square" rtlCol="0">
            <a:spAutoFit/>
          </a:bodyPr>
          <a:lstStyle/>
          <a:p>
            <a:pPr marL="274320"/>
            <a:r>
              <a:rPr lang="en-US" sz="1600" baseline="30000" dirty="0" smtClean="0">
                <a:latin typeface="Arial"/>
                <a:cs typeface="Arial"/>
              </a:rPr>
              <a:t>§</a:t>
            </a:r>
            <a:r>
              <a:rPr lang="en-US" sz="1600" dirty="0" smtClean="0">
                <a:latin typeface="Arial"/>
                <a:cs typeface="Arial"/>
              </a:rPr>
              <a:t>Tenofovir-emtricitabine plus [efavirenz, r-atazanavir, r-darunavir, raltegravir, rilpivirine, or other]</a:t>
            </a:r>
            <a:endParaRPr lang="en-US" sz="1600" dirty="0">
              <a:latin typeface="Arial"/>
              <a:cs typeface="Arial"/>
            </a:endParaRPr>
          </a:p>
        </p:txBody>
      </p:sp>
    </p:spTree>
    <p:extLst>
      <p:ext uri="{BB962C8B-B14F-4D97-AF65-F5344CB8AC3E}">
        <p14:creationId xmlns:p14="http://schemas.microsoft.com/office/powerpoint/2010/main" val="26037881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JAMA. 2014;312:353-61.</a:t>
            </a: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Sofosbuvir and Ribavirin for HCV-HIV Coinfection</a:t>
            </a:r>
            <a:r>
              <a:rPr lang="en-US" sz="2400" dirty="0" smtClean="0"/>
              <a:t/>
            </a:r>
            <a:br>
              <a:rPr lang="en-US" sz="2400" dirty="0" smtClean="0"/>
            </a:br>
            <a:r>
              <a:rPr lang="en-US" sz="2400" dirty="0" smtClean="0"/>
              <a:t>PHOTON-1 Trial: Treatment Arms</a:t>
            </a:r>
            <a:endParaRPr lang="en-US" sz="2400" dirty="0"/>
          </a:p>
        </p:txBody>
      </p:sp>
      <p:sp>
        <p:nvSpPr>
          <p:cNvPr id="30" name="Rectangle 3"/>
          <p:cNvSpPr>
            <a:spLocks noChangeArrowheads="1"/>
          </p:cNvSpPr>
          <p:nvPr/>
        </p:nvSpPr>
        <p:spPr bwMode="auto">
          <a:xfrm>
            <a:off x="1810503" y="2209800"/>
            <a:ext cx="4499166" cy="640067"/>
          </a:xfrm>
          <a:prstGeom prst="rect">
            <a:avLst/>
          </a:prstGeom>
          <a:solidFill>
            <a:srgbClr val="CEE496"/>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a:t>
            </a:r>
            <a:r>
              <a:rPr lang="en-US" sz="1800" b="1" dirty="0" smtClean="0">
                <a:solidFill>
                  <a:srgbClr val="000000"/>
                </a:solidFill>
                <a:latin typeface="Arial"/>
                <a:cs typeface="Arial"/>
              </a:rPr>
              <a:t>+</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smtClean="0">
                <a:solidFill>
                  <a:srgbClr val="000000"/>
                </a:solidFill>
                <a:latin typeface="Arial"/>
                <a:cs typeface="Arial"/>
              </a:rPr>
              <a:t>(n = 114)</a:t>
            </a:r>
            <a:endParaRPr lang="en-US" sz="1400" dirty="0">
              <a:solidFill>
                <a:srgbClr val="000000"/>
              </a:solidFill>
              <a:latin typeface="Arial"/>
              <a:cs typeface="Arial"/>
            </a:endParaRPr>
          </a:p>
        </p:txBody>
      </p:sp>
      <p:cxnSp>
        <p:nvCxnSpPr>
          <p:cNvPr id="24" name="Straight Connector 23"/>
          <p:cNvCxnSpPr/>
          <p:nvPr/>
        </p:nvCxnSpPr>
        <p:spPr>
          <a:xfrm>
            <a:off x="4074325" y="3576996"/>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
          <p:cNvSpPr>
            <a:spLocks noChangeArrowheads="1"/>
          </p:cNvSpPr>
          <p:nvPr/>
        </p:nvSpPr>
        <p:spPr bwMode="auto">
          <a:xfrm>
            <a:off x="1810503" y="3251696"/>
            <a:ext cx="2249614" cy="640067"/>
          </a:xfrm>
          <a:prstGeom prst="rect">
            <a:avLst/>
          </a:prstGeom>
          <a:solidFill>
            <a:srgbClr val="CEE496"/>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a:solidFill>
                  <a:srgbClr val="000000"/>
                </a:solidFill>
                <a:latin typeface="Arial"/>
                <a:cs typeface="Arial"/>
              </a:rPr>
              <a:t>(</a:t>
            </a:r>
            <a:r>
              <a:rPr lang="en-US" sz="1400" b="1" dirty="0" smtClean="0">
                <a:solidFill>
                  <a:srgbClr val="000000"/>
                </a:solidFill>
                <a:latin typeface="Arial"/>
                <a:cs typeface="Arial"/>
              </a:rPr>
              <a:t>n = 68)</a:t>
            </a:r>
            <a:endParaRPr lang="en-US" sz="1400" dirty="0">
              <a:solidFill>
                <a:srgbClr val="000000"/>
              </a:solidFill>
              <a:latin typeface="Arial"/>
              <a:cs typeface="Arial"/>
            </a:endParaRPr>
          </a:p>
        </p:txBody>
      </p:sp>
      <p:sp>
        <p:nvSpPr>
          <p:cNvPr id="2" name="Rectangle 1"/>
          <p:cNvSpPr/>
          <p:nvPr/>
        </p:nvSpPr>
        <p:spPr>
          <a:xfrm>
            <a:off x="237750" y="2209800"/>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1 </a:t>
            </a:r>
            <a:r>
              <a:rPr lang="en-US" sz="1600" b="1" dirty="0" smtClean="0">
                <a:latin typeface="Arial"/>
                <a:cs typeface="Arial"/>
              </a:rPr>
              <a:t/>
            </a:r>
            <a:br>
              <a:rPr lang="en-US" sz="1600" b="1" dirty="0" smtClean="0">
                <a:latin typeface="Arial"/>
                <a:cs typeface="Arial"/>
              </a:rPr>
            </a:br>
            <a:r>
              <a:rPr lang="en-US" sz="1600" b="1" dirty="0" smtClean="0">
                <a:latin typeface="Arial"/>
                <a:cs typeface="Arial"/>
              </a:rPr>
              <a:t>Naïve </a:t>
            </a:r>
            <a:endParaRPr lang="en-US" sz="1600" b="1" dirty="0">
              <a:latin typeface="Arial"/>
              <a:cs typeface="Arial"/>
            </a:endParaRPr>
          </a:p>
        </p:txBody>
      </p:sp>
      <p:sp>
        <p:nvSpPr>
          <p:cNvPr id="31" name="Rectangle 3"/>
          <p:cNvSpPr>
            <a:spLocks noChangeArrowheads="1"/>
          </p:cNvSpPr>
          <p:nvPr/>
        </p:nvSpPr>
        <p:spPr bwMode="auto">
          <a:xfrm>
            <a:off x="1810503" y="4304556"/>
            <a:ext cx="4499166" cy="640067"/>
          </a:xfrm>
          <a:prstGeom prst="rect">
            <a:avLst/>
          </a:prstGeom>
          <a:solidFill>
            <a:schemeClr val="accent5">
              <a:lumMod val="40000"/>
              <a:lumOff val="60000"/>
            </a:schemeClr>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a:t>
            </a:r>
            <a:r>
              <a:rPr lang="en-US" sz="1800" b="1" dirty="0" smtClean="0">
                <a:solidFill>
                  <a:srgbClr val="000000"/>
                </a:solidFill>
                <a:latin typeface="Arial"/>
                <a:cs typeface="Arial"/>
              </a:rPr>
              <a:t>+</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smtClean="0">
                <a:solidFill>
                  <a:srgbClr val="000000"/>
                </a:solidFill>
                <a:latin typeface="Arial"/>
                <a:cs typeface="Arial"/>
              </a:rPr>
              <a:t>(n = 41)</a:t>
            </a:r>
            <a:endParaRPr lang="en-US" sz="1400" dirty="0">
              <a:solidFill>
                <a:srgbClr val="000000"/>
              </a:solidFill>
              <a:latin typeface="Arial"/>
              <a:cs typeface="Arial"/>
            </a:endParaRPr>
          </a:p>
        </p:txBody>
      </p:sp>
      <p:sp>
        <p:nvSpPr>
          <p:cNvPr id="34" name="Rectangle 33"/>
          <p:cNvSpPr/>
          <p:nvPr/>
        </p:nvSpPr>
        <p:spPr>
          <a:xfrm>
            <a:off x="237750" y="3251696"/>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2,3 </a:t>
            </a:r>
            <a:r>
              <a:rPr lang="en-US" sz="1600" b="1" dirty="0" smtClean="0">
                <a:latin typeface="Arial"/>
                <a:cs typeface="Arial"/>
              </a:rPr>
              <a:t/>
            </a:r>
            <a:br>
              <a:rPr lang="en-US" sz="1600" b="1" dirty="0" smtClean="0">
                <a:latin typeface="Arial"/>
                <a:cs typeface="Arial"/>
              </a:rPr>
            </a:br>
            <a:r>
              <a:rPr lang="en-US" sz="1600" b="1" dirty="0" smtClean="0">
                <a:latin typeface="Arial"/>
                <a:cs typeface="Arial"/>
              </a:rPr>
              <a:t>Naïve </a:t>
            </a:r>
            <a:endParaRPr lang="en-US" sz="1600" b="1" dirty="0">
              <a:latin typeface="Arial"/>
              <a:cs typeface="Arial"/>
            </a:endParaRPr>
          </a:p>
        </p:txBody>
      </p:sp>
      <p:sp>
        <p:nvSpPr>
          <p:cNvPr id="35" name="Rectangle 34"/>
          <p:cNvSpPr/>
          <p:nvPr/>
        </p:nvSpPr>
        <p:spPr>
          <a:xfrm>
            <a:off x="237750" y="4304556"/>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2,3 </a:t>
            </a:r>
            <a:r>
              <a:rPr lang="en-US" sz="1600" b="1" dirty="0" smtClean="0">
                <a:latin typeface="Arial"/>
                <a:cs typeface="Arial"/>
              </a:rPr>
              <a:t>Experienced</a:t>
            </a:r>
            <a:endParaRPr lang="en-US" sz="1600" b="1" dirty="0">
              <a:latin typeface="Arial"/>
              <a:cs typeface="Arial"/>
            </a:endParaRPr>
          </a:p>
        </p:txBody>
      </p:sp>
      <p:sp>
        <p:nvSpPr>
          <p:cNvPr id="23" name="Rectangle 25"/>
          <p:cNvSpPr>
            <a:spLocks noChangeArrowheads="1"/>
          </p:cNvSpPr>
          <p:nvPr/>
        </p:nvSpPr>
        <p:spPr bwMode="auto">
          <a:xfrm>
            <a:off x="-12330" y="5410199"/>
            <a:ext cx="9180577" cy="822948"/>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Ribavirin (weight-based and 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cxnSp>
        <p:nvCxnSpPr>
          <p:cNvPr id="43" name="Straight Connector 42"/>
          <p:cNvCxnSpPr/>
          <p:nvPr/>
        </p:nvCxnSpPr>
        <p:spPr>
          <a:xfrm>
            <a:off x="6314760" y="4624684"/>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14760" y="2520252"/>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113" y="1371600"/>
            <a:ext cx="9162291" cy="515104"/>
            <a:chOff x="-6113" y="1371600"/>
            <a:chExt cx="9162291" cy="515104"/>
          </a:xfrm>
        </p:grpSpPr>
        <p:sp>
          <p:nvSpPr>
            <p:cNvPr id="26" name="Rectangle 25"/>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7" name="Rectangle 26"/>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8" name="Straight Connector 27"/>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5850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026564"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1" name="Straight Connector 40"/>
            <p:cNvCxnSpPr/>
            <p:nvPr/>
          </p:nvCxnSpPr>
          <p:spPr>
            <a:xfrm flipV="1">
              <a:off x="6308586"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2647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46" name="Rectangle 45"/>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7" name="Rectangle 46"/>
            <p:cNvSpPr/>
            <p:nvPr/>
          </p:nvSpPr>
          <p:spPr>
            <a:xfrm>
              <a:off x="377208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405411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884343" y="337403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29" name="Rectangle 28"/>
          <p:cNvSpPr/>
          <p:nvPr/>
        </p:nvSpPr>
        <p:spPr>
          <a:xfrm>
            <a:off x="8115300" y="442172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4" name="Rectangle 43"/>
          <p:cNvSpPr/>
          <p:nvPr/>
        </p:nvSpPr>
        <p:spPr>
          <a:xfrm>
            <a:off x="8115300" y="2317294"/>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21193180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HCV-HIV Coinfection</a:t>
            </a:r>
            <a:r>
              <a:rPr lang="en-US" sz="2400" dirty="0"/>
              <a:t/>
            </a:r>
            <a:br>
              <a:rPr lang="en-US" sz="2400" dirty="0"/>
            </a:br>
            <a:r>
              <a:rPr lang="en-US" sz="2400" dirty="0"/>
              <a:t>PHOTON-1 </a:t>
            </a:r>
            <a:r>
              <a:rPr lang="en-US" sz="2400" dirty="0" smtClean="0"/>
              <a:t>Trial</a:t>
            </a:r>
            <a:r>
              <a:rPr lang="en-US" sz="2400" dirty="0" smtClean="0">
                <a:ea typeface="ＭＳ Ｐゴシック" pitchFamily="22" charset="-128"/>
                <a:cs typeface="ＭＳ Ｐゴシック" pitchFamily="22" charset="-128"/>
              </a:rPr>
              <a:t>: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PHOTON-1: SVR12 with Sofosbuvir + RBV x 12-24 weeks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Sulkowski</a:t>
            </a:r>
            <a:r>
              <a:rPr lang="en-US" dirty="0"/>
              <a:t> MS, et al.  JAMA. 2014;312:353-61.</a:t>
            </a:r>
          </a:p>
        </p:txBody>
      </p:sp>
      <p:graphicFrame>
        <p:nvGraphicFramePr>
          <p:cNvPr id="30" name="Chart 29"/>
          <p:cNvGraphicFramePr>
            <a:graphicFrameLocks/>
          </p:cNvGraphicFramePr>
          <p:nvPr>
            <p:extLst>
              <p:ext uri="{D42A27DB-BD31-4B8C-83A1-F6EECF244321}">
                <p14:modId xmlns:p14="http://schemas.microsoft.com/office/powerpoint/2010/main" val="3956820656"/>
              </p:ext>
            </p:extLst>
          </p:nvPr>
        </p:nvGraphicFramePr>
        <p:xfrm>
          <a:off x="647700"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5"/>
          <p:cNvSpPr>
            <a:spLocks noChangeArrowheads="1"/>
          </p:cNvSpPr>
          <p:nvPr/>
        </p:nvSpPr>
        <p:spPr bwMode="auto">
          <a:xfrm>
            <a:off x="5715000" y="5578920"/>
            <a:ext cx="2703574" cy="381000"/>
          </a:xfrm>
          <a:prstGeom prst="rect">
            <a:avLst/>
          </a:prstGeom>
          <a:solidFill>
            <a:schemeClr val="bg1">
              <a:lumMod val="7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24-week Rx</a:t>
            </a:r>
            <a:endParaRPr lang="en-US" sz="1400" dirty="0">
              <a:solidFill>
                <a:srgbClr val="000000"/>
              </a:solidFill>
              <a:latin typeface="Arial" pitchFamily="22" charset="0"/>
            </a:endParaRPr>
          </a:p>
        </p:txBody>
      </p:sp>
      <p:sp>
        <p:nvSpPr>
          <p:cNvPr id="12" name="Rectangle 11"/>
          <p:cNvSpPr/>
          <p:nvPr/>
        </p:nvSpPr>
        <p:spPr>
          <a:xfrm>
            <a:off x="1814769" y="48201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87/114</a:t>
            </a:r>
            <a:endParaRPr lang="en-US" sz="1400" dirty="0">
              <a:solidFill>
                <a:srgbClr val="FFFFFF"/>
              </a:solidFill>
            </a:endParaRPr>
          </a:p>
        </p:txBody>
      </p:sp>
      <p:sp>
        <p:nvSpPr>
          <p:cNvPr id="13" name="Rectangle 12"/>
          <p:cNvSpPr/>
          <p:nvPr/>
        </p:nvSpPr>
        <p:spPr>
          <a:xfrm>
            <a:off x="3189479" y="48201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23/26</a:t>
            </a:r>
            <a:endParaRPr lang="en-US" sz="1400" dirty="0">
              <a:solidFill>
                <a:srgbClr val="FFFFFF"/>
              </a:solidFill>
            </a:endParaRPr>
          </a:p>
        </p:txBody>
      </p:sp>
      <p:sp>
        <p:nvSpPr>
          <p:cNvPr id="14" name="Rectangle 13"/>
          <p:cNvSpPr/>
          <p:nvPr/>
        </p:nvSpPr>
        <p:spPr>
          <a:xfrm>
            <a:off x="4572000" y="48201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28/42</a:t>
            </a:r>
            <a:endParaRPr lang="en-US" sz="1400" dirty="0">
              <a:solidFill>
                <a:srgbClr val="FFFFFF"/>
              </a:solidFill>
            </a:endParaRPr>
          </a:p>
        </p:txBody>
      </p:sp>
      <p:sp>
        <p:nvSpPr>
          <p:cNvPr id="15" name="Rectangle 14"/>
          <p:cNvSpPr/>
          <p:nvPr/>
        </p:nvSpPr>
        <p:spPr>
          <a:xfrm>
            <a:off x="5948037" y="48201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22/24</a:t>
            </a:r>
            <a:endParaRPr lang="en-US" sz="1400" dirty="0">
              <a:solidFill>
                <a:srgbClr val="FFFFFF"/>
              </a:solidFill>
            </a:endParaRPr>
          </a:p>
        </p:txBody>
      </p:sp>
      <p:sp>
        <p:nvSpPr>
          <p:cNvPr id="16" name="Rectangle 15"/>
          <p:cNvSpPr/>
          <p:nvPr/>
        </p:nvSpPr>
        <p:spPr>
          <a:xfrm>
            <a:off x="7300680" y="48201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16/17</a:t>
            </a:r>
            <a:endParaRPr lang="en-US" sz="1400" dirty="0">
              <a:solidFill>
                <a:srgbClr val="FFFFFF"/>
              </a:solidFill>
            </a:endParaRPr>
          </a:p>
        </p:txBody>
      </p:sp>
      <p:sp>
        <p:nvSpPr>
          <p:cNvPr id="17" name="Rectangle 25"/>
          <p:cNvSpPr>
            <a:spLocks noChangeArrowheads="1"/>
          </p:cNvSpPr>
          <p:nvPr/>
        </p:nvSpPr>
        <p:spPr bwMode="auto">
          <a:xfrm>
            <a:off x="1547742" y="5937240"/>
            <a:ext cx="4078221" cy="381000"/>
          </a:xfrm>
          <a:prstGeom prst="rect">
            <a:avLst/>
          </a:prstGeom>
          <a:solidFill>
            <a:schemeClr val="accent2"/>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FFFFFF"/>
                </a:solidFill>
                <a:latin typeface="Arial" pitchFamily="22" charset="0"/>
              </a:rPr>
              <a:t>Treatment Naive</a:t>
            </a:r>
            <a:endParaRPr lang="en-US" sz="1400" dirty="0">
              <a:solidFill>
                <a:srgbClr val="FFFFFF"/>
              </a:solidFill>
              <a:latin typeface="Arial" pitchFamily="22" charset="0"/>
            </a:endParaRPr>
          </a:p>
        </p:txBody>
      </p:sp>
      <p:sp>
        <p:nvSpPr>
          <p:cNvPr id="18" name="Rectangle 25"/>
          <p:cNvSpPr>
            <a:spLocks noChangeArrowheads="1"/>
          </p:cNvSpPr>
          <p:nvPr/>
        </p:nvSpPr>
        <p:spPr bwMode="auto">
          <a:xfrm>
            <a:off x="5715000" y="5937240"/>
            <a:ext cx="2705036" cy="381000"/>
          </a:xfrm>
          <a:prstGeom prst="rect">
            <a:avLst/>
          </a:prstGeom>
          <a:solidFill>
            <a:srgbClr val="8A703B"/>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chemeClr val="bg1"/>
                </a:solidFill>
                <a:latin typeface="Arial" pitchFamily="22" charset="0"/>
              </a:rPr>
              <a:t>Treatment Experienced </a:t>
            </a:r>
            <a:endParaRPr lang="en-US" sz="1400" dirty="0">
              <a:solidFill>
                <a:schemeClr val="bg1"/>
              </a:solidFill>
              <a:latin typeface="Arial" pitchFamily="22" charset="0"/>
            </a:endParaRPr>
          </a:p>
        </p:txBody>
      </p:sp>
      <p:sp>
        <p:nvSpPr>
          <p:cNvPr id="19" name="Rectangle 25"/>
          <p:cNvSpPr>
            <a:spLocks noChangeArrowheads="1"/>
          </p:cNvSpPr>
          <p:nvPr/>
        </p:nvSpPr>
        <p:spPr bwMode="auto">
          <a:xfrm>
            <a:off x="1547742" y="5578920"/>
            <a:ext cx="1368552" cy="381000"/>
          </a:xfrm>
          <a:prstGeom prst="rect">
            <a:avLst/>
          </a:prstGeom>
          <a:solidFill>
            <a:schemeClr val="bg1">
              <a:lumMod val="7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24-week Rx</a:t>
            </a:r>
            <a:endParaRPr lang="en-US" sz="1400" dirty="0">
              <a:solidFill>
                <a:srgbClr val="000000"/>
              </a:solidFill>
              <a:latin typeface="Arial" pitchFamily="22" charset="0"/>
            </a:endParaRPr>
          </a:p>
        </p:txBody>
      </p:sp>
      <p:sp>
        <p:nvSpPr>
          <p:cNvPr id="20" name="Rectangle 25"/>
          <p:cNvSpPr>
            <a:spLocks noChangeArrowheads="1"/>
          </p:cNvSpPr>
          <p:nvPr/>
        </p:nvSpPr>
        <p:spPr bwMode="auto">
          <a:xfrm>
            <a:off x="2924764" y="5578920"/>
            <a:ext cx="2702116" cy="381000"/>
          </a:xfrm>
          <a:prstGeom prst="rect">
            <a:avLst/>
          </a:prstGeom>
          <a:solidFill>
            <a:schemeClr val="bg1">
              <a:lumMod val="7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12-week Rx</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773480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Sulkowski</a:t>
            </a:r>
            <a:r>
              <a:rPr lang="en-US" dirty="0"/>
              <a:t> MS, et al.  JAMA. 2014;312:353-61.</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HCV-HIV Coinfection</a:t>
            </a:r>
            <a:r>
              <a:rPr lang="en-US" sz="2400" dirty="0"/>
              <a:t/>
            </a:r>
            <a:br>
              <a:rPr lang="en-US" sz="2400" dirty="0"/>
            </a:br>
            <a:r>
              <a:rPr lang="en-US" sz="2400" dirty="0"/>
              <a:t>PHOTON-1 Trial</a:t>
            </a:r>
            <a:r>
              <a:rPr lang="en-US" sz="2400" dirty="0">
                <a:ea typeface="ＭＳ Ｐゴシック" pitchFamily="22" charset="-128"/>
                <a:cs typeface="ＭＳ Ｐゴシック" pitchFamily="22" charset="-128"/>
              </a:rPr>
              <a:t>: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838670217"/>
              </p:ext>
            </p:extLst>
          </p:nvPr>
        </p:nvGraphicFramePr>
        <p:xfrm>
          <a:off x="0" y="2590800"/>
          <a:ext cx="9144000" cy="24993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Conclusions and Relevance</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Arial"/>
                          <a:ea typeface="+mn-ea"/>
                          <a:cs typeface="Arial"/>
                        </a:rPr>
                        <a:t>In this open-label, nonrandomized, uncontrolled study, patients with HIV who were coinfected with HCV genotype 1, 2, or 3 who received the oral, interferon-free combination of sofosbuvir and ribavirin for 12 or 24 weeks had high rates of SVR12. Further studies of this oral regimen in diverse populations of coinfected patients are warranted</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730032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200" dirty="0" smtClean="0"/>
              <a:t>Sofosbuvir + Ribavirin in HCV-</a:t>
            </a:r>
            <a:r>
              <a:rPr lang="en-US" sz="2200" dirty="0" smtClean="0">
                <a:solidFill>
                  <a:srgbClr val="001D48"/>
                </a:solidFill>
              </a:rPr>
              <a:t>HIV Coinfection: HCV </a:t>
            </a:r>
            <a:r>
              <a:rPr lang="en-US" sz="2200" dirty="0" smtClean="0"/>
              <a:t>GT 1,2,3,4</a:t>
            </a:r>
            <a:r>
              <a:rPr lang="en-US" sz="2000" dirty="0"/>
              <a:t/>
            </a:r>
            <a:br>
              <a:rPr lang="en-US" sz="2000" dirty="0"/>
            </a:br>
            <a:r>
              <a:rPr lang="en-US" dirty="0" smtClean="0"/>
              <a:t>PHOTON-2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t>Molina </a:t>
            </a:r>
            <a:r>
              <a:rPr lang="en-US" sz="1400" dirty="0"/>
              <a:t>JM, et al.  Lancet. 2015;385:1098-106.</a:t>
            </a:r>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2" name="Rectangle 1"/>
          <p:cNvSpPr/>
          <p:nvPr/>
        </p:nvSpPr>
        <p:spPr>
          <a:xfrm>
            <a:off x="7543800" y="1828800"/>
            <a:ext cx="1615438"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HIV Coinfection</a:t>
            </a:r>
            <a:endParaRPr lang="en-US" sz="1400" dirty="0"/>
          </a:p>
        </p:txBody>
      </p:sp>
    </p:spTree>
    <p:extLst>
      <p:ext uri="{BB962C8B-B14F-4D97-AF65-F5344CB8AC3E}">
        <p14:creationId xmlns:p14="http://schemas.microsoft.com/office/powerpoint/2010/main" val="41379224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Molina JM, et al.  Lancet. 2015;385:1098-106.</a:t>
            </a: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plus 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HCV-HIV Coinfection</a:t>
            </a:r>
            <a:r>
              <a:rPr lang="en-US" sz="2400" dirty="0"/>
              <a:t/>
            </a:r>
            <a:br>
              <a:rPr lang="en-US" sz="2400" dirty="0"/>
            </a:br>
            <a:r>
              <a:rPr lang="en-US" sz="2400" dirty="0" smtClean="0"/>
              <a:t>PHOTON-2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832603665"/>
              </p:ext>
            </p:extLst>
          </p:nvPr>
        </p:nvGraphicFramePr>
        <p:xfrm>
          <a:off x="478632" y="1447800"/>
          <a:ext cx="8189912" cy="4800600"/>
        </p:xfrm>
        <a:graphic>
          <a:graphicData uri="http://schemas.openxmlformats.org/drawingml/2006/table">
            <a:tbl>
              <a:tblPr>
                <a:effectLst>
                  <a:outerShdw blurRad="38100" dist="38100" dir="2700000">
                    <a:srgbClr val="000000">
                      <a:alpha val="50000"/>
                    </a:srgbClr>
                  </a:outerShdw>
                </a:effectLst>
              </a:tblPr>
              <a:tblGrid>
                <a:gridCol w="8189912"/>
              </a:tblGrid>
              <a:tr h="381000">
                <a:tc>
                  <a:txBody>
                    <a:bodyPr/>
                    <a:lstStyle/>
                    <a:p>
                      <a:pPr marL="0" marR="0" lvl="0" indent="0" algn="l" defTabSz="457200" rtl="0" eaLnBrk="0" fontAlgn="base" latinLnBrk="0" hangingPunct="0">
                        <a:lnSpc>
                          <a:spcPts val="20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PHOTON-2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600">
                <a:tc>
                  <a:txBody>
                    <a:bodyPr/>
                    <a:lstStyle/>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baseline="0" dirty="0" smtClean="0">
                          <a:solidFill>
                            <a:srgbClr val="000000"/>
                          </a:solidFill>
                          <a:latin typeface="Arial" pitchFamily="22" charset="0"/>
                        </a:rPr>
                        <a:t>Open-label, </a:t>
                      </a:r>
                      <a:r>
                        <a:rPr lang="en-US" sz="1800" baseline="0" dirty="0" smtClean="0">
                          <a:solidFill>
                            <a:srgbClr val="000000"/>
                          </a:solidFill>
                          <a:latin typeface="Arial" pitchFamily="22" charset="0"/>
                          <a:cs typeface="+mn-cs"/>
                        </a:rPr>
                        <a:t>nonr</a:t>
                      </a:r>
                      <a:r>
                        <a:rPr lang="en-US" sz="1800" dirty="0" smtClean="0">
                          <a:solidFill>
                            <a:srgbClr val="000000"/>
                          </a:solidFill>
                          <a:latin typeface="Arial" pitchFamily="22" charset="0"/>
                          <a:cs typeface="+mn-cs"/>
                        </a:rPr>
                        <a:t>andomized,</a:t>
                      </a:r>
                      <a:r>
                        <a:rPr lang="en-US" sz="1800" baseline="0" dirty="0" smtClean="0">
                          <a:solidFill>
                            <a:srgbClr val="000000"/>
                          </a:solidFill>
                          <a:latin typeface="Arial" pitchFamily="22" charset="0"/>
                          <a:cs typeface="+mn-cs"/>
                        </a:rPr>
                        <a:t> uncontrolled</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phase 3 trial using sofosbuvir + ribavirin for HCV GT 1, 2, 3, or 4 in persons coinfected with HIV</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45 clinics in Europe</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HIV coinfection; HCV Genotype 1, 2, 3, or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 or older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treatment naïve (GT 1-4) or treatment experienced (GT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On HIV ARV Rx with HIV RNA ≤ 50 copies/ml and CD4 &gt;200 cells/mm</a:t>
                      </a:r>
                      <a:r>
                        <a:rPr lang="en-US" sz="1800" baseline="30000" dirty="0" smtClean="0">
                          <a:solidFill>
                            <a:srgbClr val="000000"/>
                          </a:solidFill>
                          <a:latin typeface="Arial" pitchFamily="22" charset="0"/>
                        </a:rPr>
                        <a:t>3</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Not on HIV ARV Rx and CD4 &gt; 500 cells/mm</a:t>
                      </a:r>
                      <a:r>
                        <a:rPr lang="en-US" sz="1800" baseline="30000" dirty="0" smtClean="0">
                          <a:solidFill>
                            <a:srgbClr val="000000"/>
                          </a:solidFill>
                          <a:latin typeface="Arial" pitchFamily="22" charset="0"/>
                        </a:rPr>
                        <a:t>3</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ARV regimen allowed: tenofovir-emtricitabine plus either ritonavir boosted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atazanavir or darunavir, efavirenz, rilpivirine, or raltegravir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permitted (up to 20% of subjects); no platelet cutoff</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Primary End-Points</a:t>
                      </a:r>
                      <a:r>
                        <a:rPr lang="en-US" sz="1800" b="0" baseline="0" dirty="0" smtClean="0">
                          <a:solidFill>
                            <a:schemeClr val="tx1"/>
                          </a:solidFill>
                          <a:latin typeface="Arial" pitchFamily="22" charset="0"/>
                        </a:rPr>
                        <a:t/>
                      </a:r>
                      <a:br>
                        <a:rPr lang="en-US" sz="1800" b="0" baseline="0" dirty="0" smtClean="0">
                          <a:solidFill>
                            <a:schemeClr val="tx1"/>
                          </a:solidFill>
                          <a:latin typeface="Arial" pitchFamily="22" charset="0"/>
                        </a:rPr>
                      </a:br>
                      <a:r>
                        <a:rPr lang="en-US" sz="1800" b="0" baseline="0" dirty="0" smtClean="0">
                          <a:solidFill>
                            <a:schemeClr val="tx1"/>
                          </a:solidFill>
                          <a:latin typeface="Arial" pitchFamily="22" charset="0"/>
                        </a:rPr>
                        <a:t>- </a:t>
                      </a:r>
                      <a:r>
                        <a:rPr lang="en-US" sz="1800" baseline="0" dirty="0" smtClean="0">
                          <a:solidFill>
                            <a:schemeClr val="tx1"/>
                          </a:solidFill>
                          <a:latin typeface="Arial" pitchFamily="22" charset="0"/>
                        </a:rPr>
                        <a:t>Efficacy (SVR12), safety, and impact on HIV</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2418011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Molina JM, et al.  Lancet. 2015;385:1098-106.</a:t>
            </a: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Sofosbuvir plus Ribavirin for HCV-HIV Coinfection</a:t>
            </a:r>
            <a:r>
              <a:rPr lang="en-US" sz="2400" dirty="0" smtClean="0"/>
              <a:t/>
            </a:r>
            <a:br>
              <a:rPr lang="en-US" sz="2400" dirty="0" smtClean="0"/>
            </a:br>
            <a:r>
              <a:rPr lang="en-US" sz="2400" dirty="0" smtClean="0"/>
              <a:t>PHOTON-2 Trial: Treatment Arms</a:t>
            </a:r>
            <a:endParaRPr lang="en-US" sz="2400" dirty="0"/>
          </a:p>
        </p:txBody>
      </p:sp>
      <p:sp>
        <p:nvSpPr>
          <p:cNvPr id="30" name="Rectangle 3"/>
          <p:cNvSpPr>
            <a:spLocks noChangeArrowheads="1"/>
          </p:cNvSpPr>
          <p:nvPr/>
        </p:nvSpPr>
        <p:spPr bwMode="auto">
          <a:xfrm>
            <a:off x="1838937" y="2209800"/>
            <a:ext cx="4499166" cy="640067"/>
          </a:xfrm>
          <a:prstGeom prst="rect">
            <a:avLst/>
          </a:prstGeom>
          <a:solidFill>
            <a:srgbClr val="CEE496"/>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a:t>
            </a:r>
            <a:r>
              <a:rPr lang="en-US" sz="1800" b="1" dirty="0" smtClean="0">
                <a:solidFill>
                  <a:srgbClr val="000000"/>
                </a:solidFill>
                <a:latin typeface="Arial"/>
                <a:cs typeface="Arial"/>
              </a:rPr>
              <a:t>+</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smtClean="0">
                <a:solidFill>
                  <a:srgbClr val="000000"/>
                </a:solidFill>
                <a:latin typeface="Arial"/>
                <a:cs typeface="Arial"/>
              </a:rPr>
              <a:t>(n = 200)</a:t>
            </a:r>
            <a:endParaRPr lang="en-US" sz="1400" dirty="0">
              <a:solidFill>
                <a:srgbClr val="000000"/>
              </a:solidFill>
              <a:latin typeface="Arial"/>
              <a:cs typeface="Arial"/>
            </a:endParaRPr>
          </a:p>
        </p:txBody>
      </p:sp>
      <p:cxnSp>
        <p:nvCxnSpPr>
          <p:cNvPr id="24" name="Straight Connector 23"/>
          <p:cNvCxnSpPr/>
          <p:nvPr/>
        </p:nvCxnSpPr>
        <p:spPr>
          <a:xfrm>
            <a:off x="4093281" y="3576996"/>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
          <p:cNvSpPr>
            <a:spLocks noChangeArrowheads="1"/>
          </p:cNvSpPr>
          <p:nvPr/>
        </p:nvSpPr>
        <p:spPr bwMode="auto">
          <a:xfrm>
            <a:off x="1838937" y="3251696"/>
            <a:ext cx="2249614" cy="640067"/>
          </a:xfrm>
          <a:prstGeom prst="rect">
            <a:avLst/>
          </a:prstGeom>
          <a:solidFill>
            <a:srgbClr val="CEE496"/>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a:solidFill>
                  <a:srgbClr val="000000"/>
                </a:solidFill>
                <a:latin typeface="Arial"/>
                <a:cs typeface="Arial"/>
              </a:rPr>
              <a:t>(</a:t>
            </a:r>
            <a:r>
              <a:rPr lang="en-US" sz="1400" b="1" dirty="0" smtClean="0">
                <a:solidFill>
                  <a:srgbClr val="000000"/>
                </a:solidFill>
                <a:latin typeface="Arial"/>
                <a:cs typeface="Arial"/>
              </a:rPr>
              <a:t>n = 19)</a:t>
            </a:r>
            <a:endParaRPr lang="en-US" sz="1400" dirty="0">
              <a:solidFill>
                <a:srgbClr val="000000"/>
              </a:solidFill>
              <a:latin typeface="Arial"/>
              <a:cs typeface="Arial"/>
            </a:endParaRPr>
          </a:p>
        </p:txBody>
      </p:sp>
      <p:sp>
        <p:nvSpPr>
          <p:cNvPr id="2" name="Rectangle 1"/>
          <p:cNvSpPr/>
          <p:nvPr/>
        </p:nvSpPr>
        <p:spPr>
          <a:xfrm>
            <a:off x="266184" y="2209800"/>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1,3,4 </a:t>
            </a:r>
            <a:r>
              <a:rPr lang="en-US" sz="1600" b="1" dirty="0" smtClean="0">
                <a:latin typeface="Arial"/>
                <a:cs typeface="Arial"/>
              </a:rPr>
              <a:t/>
            </a:r>
            <a:br>
              <a:rPr lang="en-US" sz="1600" b="1" dirty="0" smtClean="0">
                <a:latin typeface="Arial"/>
                <a:cs typeface="Arial"/>
              </a:rPr>
            </a:br>
            <a:r>
              <a:rPr lang="en-US" sz="1600" b="1" dirty="0" smtClean="0">
                <a:latin typeface="Arial"/>
                <a:cs typeface="Arial"/>
              </a:rPr>
              <a:t>Naïve </a:t>
            </a:r>
            <a:endParaRPr lang="en-US" sz="1600" b="1" dirty="0">
              <a:latin typeface="Arial"/>
              <a:cs typeface="Arial"/>
            </a:endParaRPr>
          </a:p>
        </p:txBody>
      </p:sp>
      <p:sp>
        <p:nvSpPr>
          <p:cNvPr id="31" name="Rectangle 3"/>
          <p:cNvSpPr>
            <a:spLocks noChangeArrowheads="1"/>
          </p:cNvSpPr>
          <p:nvPr/>
        </p:nvSpPr>
        <p:spPr bwMode="auto">
          <a:xfrm>
            <a:off x="1838937" y="4304556"/>
            <a:ext cx="4499166" cy="640067"/>
          </a:xfrm>
          <a:prstGeom prst="rect">
            <a:avLst/>
          </a:prstGeom>
          <a:solidFill>
            <a:schemeClr val="accent5">
              <a:lumMod val="40000"/>
              <a:lumOff val="60000"/>
            </a:schemeClr>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a:t>
            </a:r>
            <a:r>
              <a:rPr lang="en-US" sz="1800" b="1" dirty="0" smtClean="0">
                <a:solidFill>
                  <a:srgbClr val="000000"/>
                </a:solidFill>
                <a:latin typeface="Arial"/>
                <a:cs typeface="Arial"/>
              </a:rPr>
              <a:t>+</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400" b="1" dirty="0" smtClean="0">
                <a:solidFill>
                  <a:srgbClr val="000000"/>
                </a:solidFill>
                <a:latin typeface="Arial"/>
                <a:cs typeface="Arial"/>
              </a:rPr>
              <a:t>(n = 55)</a:t>
            </a:r>
            <a:endParaRPr lang="en-US" sz="1400" dirty="0">
              <a:solidFill>
                <a:srgbClr val="000000"/>
              </a:solidFill>
              <a:latin typeface="Arial"/>
              <a:cs typeface="Arial"/>
            </a:endParaRPr>
          </a:p>
        </p:txBody>
      </p:sp>
      <p:sp>
        <p:nvSpPr>
          <p:cNvPr id="34" name="Rectangle 33"/>
          <p:cNvSpPr/>
          <p:nvPr/>
        </p:nvSpPr>
        <p:spPr>
          <a:xfrm>
            <a:off x="266184" y="3251696"/>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2 </a:t>
            </a:r>
            <a:r>
              <a:rPr lang="en-US" sz="1600" b="1" dirty="0" smtClean="0">
                <a:latin typeface="Arial"/>
                <a:cs typeface="Arial"/>
              </a:rPr>
              <a:t/>
            </a:r>
            <a:br>
              <a:rPr lang="en-US" sz="1600" b="1" dirty="0" smtClean="0">
                <a:latin typeface="Arial"/>
                <a:cs typeface="Arial"/>
              </a:rPr>
            </a:br>
            <a:r>
              <a:rPr lang="en-US" sz="1600" b="1" dirty="0" smtClean="0">
                <a:latin typeface="Arial"/>
                <a:cs typeface="Arial"/>
              </a:rPr>
              <a:t>Naïve </a:t>
            </a:r>
            <a:endParaRPr lang="en-US" sz="1600" b="1" dirty="0">
              <a:latin typeface="Arial"/>
              <a:cs typeface="Arial"/>
            </a:endParaRPr>
          </a:p>
        </p:txBody>
      </p:sp>
      <p:sp>
        <p:nvSpPr>
          <p:cNvPr id="35" name="Rectangle 34"/>
          <p:cNvSpPr/>
          <p:nvPr/>
        </p:nvSpPr>
        <p:spPr>
          <a:xfrm>
            <a:off x="266184" y="4304556"/>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2,3 </a:t>
            </a:r>
            <a:r>
              <a:rPr lang="en-US" sz="1600" b="1" dirty="0" smtClean="0">
                <a:latin typeface="Arial"/>
                <a:cs typeface="Arial"/>
              </a:rPr>
              <a:t>Experienced</a:t>
            </a:r>
            <a:endParaRPr lang="en-US" sz="1600" b="1" dirty="0">
              <a:latin typeface="Arial"/>
              <a:cs typeface="Arial"/>
            </a:endParaRPr>
          </a:p>
        </p:txBody>
      </p:sp>
      <p:sp>
        <p:nvSpPr>
          <p:cNvPr id="23" name="Rectangle 25"/>
          <p:cNvSpPr>
            <a:spLocks noChangeArrowheads="1"/>
          </p:cNvSpPr>
          <p:nvPr/>
        </p:nvSpPr>
        <p:spPr bwMode="auto">
          <a:xfrm>
            <a:off x="-12330" y="5410199"/>
            <a:ext cx="9180577" cy="822948"/>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Ribavirin (weight-based and 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cxnSp>
        <p:nvCxnSpPr>
          <p:cNvPr id="43" name="Straight Connector 42"/>
          <p:cNvCxnSpPr/>
          <p:nvPr/>
        </p:nvCxnSpPr>
        <p:spPr>
          <a:xfrm>
            <a:off x="6343194" y="4624684"/>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43194" y="2520252"/>
            <a:ext cx="224942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113" y="1371600"/>
            <a:ext cx="9162291" cy="515104"/>
            <a:chOff x="-6113" y="1371600"/>
            <a:chExt cx="9162291" cy="515104"/>
          </a:xfrm>
        </p:grpSpPr>
        <p:sp>
          <p:nvSpPr>
            <p:cNvPr id="26" name="Rectangle 25"/>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7" name="Rectangle 26"/>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8" name="Straight Connector 27"/>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6798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1" name="Straight Connector 40"/>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274276"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46" name="Rectangle 45"/>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7" name="Rectangle 46"/>
            <p:cNvSpPr/>
            <p:nvPr/>
          </p:nvSpPr>
          <p:spPr>
            <a:xfrm>
              <a:off x="3810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4092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912777" y="337403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29" name="Rectangle 28"/>
          <p:cNvSpPr/>
          <p:nvPr/>
        </p:nvSpPr>
        <p:spPr>
          <a:xfrm>
            <a:off x="8143734" y="442172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4" name="Rectangle 43"/>
          <p:cNvSpPr/>
          <p:nvPr/>
        </p:nvSpPr>
        <p:spPr>
          <a:xfrm>
            <a:off x="8143734" y="2317294"/>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22476306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plus Ribavirin </a:t>
            </a:r>
            <a:r>
              <a:rPr lang="en-US" sz="2400" dirty="0">
                <a:solidFill>
                  <a:schemeClr val="accent5">
                    <a:lumMod val="20000"/>
                    <a:lumOff val="80000"/>
                  </a:schemeClr>
                </a:solidFill>
              </a:rPr>
              <a:t>for HCV-HIV Coinfection</a:t>
            </a:r>
            <a:r>
              <a:rPr lang="en-US" sz="2400" dirty="0"/>
              <a:t/>
            </a:r>
            <a:br>
              <a:rPr lang="en-US" sz="2400" dirty="0"/>
            </a:br>
            <a:r>
              <a:rPr lang="en-US" sz="2400" dirty="0"/>
              <a:t>PHOTON</a:t>
            </a:r>
            <a:r>
              <a:rPr lang="en-US" sz="2400" dirty="0" smtClean="0"/>
              <a:t>-2 Trial</a:t>
            </a:r>
            <a:r>
              <a:rPr lang="en-US" sz="2400" dirty="0" smtClean="0">
                <a:ea typeface="ＭＳ Ｐゴシック" pitchFamily="22" charset="-128"/>
                <a:cs typeface="ＭＳ Ｐゴシック" pitchFamily="22" charset="-128"/>
              </a:rPr>
              <a:t>: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PHOTON-2: SVR12 with Sofosbuvir + RBV x 12-24 weeks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Molina JM, et al.  Lancet. 2015;385:1098-106.</a:t>
            </a:r>
          </a:p>
        </p:txBody>
      </p:sp>
      <p:graphicFrame>
        <p:nvGraphicFramePr>
          <p:cNvPr id="30" name="Chart 29"/>
          <p:cNvGraphicFramePr>
            <a:graphicFrameLocks/>
          </p:cNvGraphicFramePr>
          <p:nvPr>
            <p:extLst>
              <p:ext uri="{D42A27DB-BD31-4B8C-83A1-F6EECF244321}">
                <p14:modId xmlns:p14="http://schemas.microsoft.com/office/powerpoint/2010/main" val="2584958774"/>
              </p:ext>
            </p:extLst>
          </p:nvPr>
        </p:nvGraphicFramePr>
        <p:xfrm>
          <a:off x="647700"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717322"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95/112</a:t>
            </a:r>
            <a:endParaRPr lang="en-US" sz="1400" dirty="0">
              <a:solidFill>
                <a:srgbClr val="FFFFFF"/>
              </a:solidFill>
            </a:endParaRPr>
          </a:p>
        </p:txBody>
      </p:sp>
      <p:sp>
        <p:nvSpPr>
          <p:cNvPr id="13" name="Rectangle 12"/>
          <p:cNvSpPr/>
          <p:nvPr/>
        </p:nvSpPr>
        <p:spPr>
          <a:xfrm>
            <a:off x="2872082"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17/19</a:t>
            </a:r>
            <a:endParaRPr lang="en-US" sz="1400" dirty="0">
              <a:solidFill>
                <a:srgbClr val="FFFFFF"/>
              </a:solidFill>
            </a:endParaRPr>
          </a:p>
        </p:txBody>
      </p:sp>
      <p:sp>
        <p:nvSpPr>
          <p:cNvPr id="14" name="Rectangle 13"/>
          <p:cNvSpPr/>
          <p:nvPr/>
        </p:nvSpPr>
        <p:spPr>
          <a:xfrm>
            <a:off x="5158081"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26/31</a:t>
            </a:r>
            <a:endParaRPr lang="en-US" sz="1400" dirty="0">
              <a:solidFill>
                <a:srgbClr val="FFFFFF"/>
              </a:solidFill>
            </a:endParaRPr>
          </a:p>
        </p:txBody>
      </p:sp>
      <p:sp>
        <p:nvSpPr>
          <p:cNvPr id="15" name="Rectangle 14"/>
          <p:cNvSpPr/>
          <p:nvPr/>
        </p:nvSpPr>
        <p:spPr>
          <a:xfrm>
            <a:off x="6304960"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5</a:t>
            </a:r>
            <a:r>
              <a:rPr lang="en-US" sz="1400" dirty="0" smtClean="0">
                <a:solidFill>
                  <a:srgbClr val="FFFFFF"/>
                </a:solidFill>
              </a:rPr>
              <a:t>/</a:t>
            </a:r>
            <a:r>
              <a:rPr lang="en-US" sz="1400" dirty="0">
                <a:solidFill>
                  <a:srgbClr val="FFFFFF"/>
                </a:solidFill>
              </a:rPr>
              <a:t>6</a:t>
            </a:r>
          </a:p>
        </p:txBody>
      </p:sp>
      <p:sp>
        <p:nvSpPr>
          <p:cNvPr id="16" name="Rectangle 15"/>
          <p:cNvSpPr/>
          <p:nvPr/>
        </p:nvSpPr>
        <p:spPr>
          <a:xfrm>
            <a:off x="7459719"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42/49</a:t>
            </a:r>
            <a:endParaRPr lang="en-US" sz="1400" dirty="0">
              <a:solidFill>
                <a:srgbClr val="FFFFFF"/>
              </a:solidFill>
            </a:endParaRPr>
          </a:p>
        </p:txBody>
      </p:sp>
      <p:sp>
        <p:nvSpPr>
          <p:cNvPr id="17" name="Rectangle 25"/>
          <p:cNvSpPr>
            <a:spLocks noChangeArrowheads="1"/>
          </p:cNvSpPr>
          <p:nvPr/>
        </p:nvSpPr>
        <p:spPr bwMode="auto">
          <a:xfrm>
            <a:off x="1547742" y="5562600"/>
            <a:ext cx="4581140" cy="362712"/>
          </a:xfrm>
          <a:prstGeom prst="rect">
            <a:avLst/>
          </a:prstGeom>
          <a:solidFill>
            <a:schemeClr val="accent2"/>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FFFFFF"/>
                </a:solidFill>
                <a:latin typeface="Arial" pitchFamily="22" charset="0"/>
              </a:rPr>
              <a:t>Treatment Naive</a:t>
            </a:r>
            <a:endParaRPr lang="en-US" sz="1400" dirty="0">
              <a:solidFill>
                <a:srgbClr val="FFFFFF"/>
              </a:solidFill>
              <a:latin typeface="Arial" pitchFamily="22" charset="0"/>
            </a:endParaRPr>
          </a:p>
        </p:txBody>
      </p:sp>
      <p:sp>
        <p:nvSpPr>
          <p:cNvPr id="18" name="Rectangle 25"/>
          <p:cNvSpPr>
            <a:spLocks noChangeArrowheads="1"/>
          </p:cNvSpPr>
          <p:nvPr/>
        </p:nvSpPr>
        <p:spPr bwMode="auto">
          <a:xfrm>
            <a:off x="6172200" y="5562600"/>
            <a:ext cx="2247836" cy="362712"/>
          </a:xfrm>
          <a:prstGeom prst="rect">
            <a:avLst/>
          </a:prstGeom>
          <a:solidFill>
            <a:srgbClr val="8A703B"/>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chemeClr val="bg1"/>
                </a:solidFill>
                <a:latin typeface="Arial" pitchFamily="22" charset="0"/>
              </a:rPr>
              <a:t>Treatment Experienced </a:t>
            </a:r>
            <a:endParaRPr lang="en-US" sz="1400" dirty="0">
              <a:solidFill>
                <a:schemeClr val="bg1"/>
              </a:solidFill>
              <a:latin typeface="Arial" pitchFamily="22" charset="0"/>
            </a:endParaRPr>
          </a:p>
        </p:txBody>
      </p:sp>
      <p:sp>
        <p:nvSpPr>
          <p:cNvPr id="19" name="Rectangle 25"/>
          <p:cNvSpPr>
            <a:spLocks noChangeArrowheads="1"/>
          </p:cNvSpPr>
          <p:nvPr/>
        </p:nvSpPr>
        <p:spPr bwMode="auto">
          <a:xfrm>
            <a:off x="1547742" y="5999764"/>
            <a:ext cx="6883026" cy="362708"/>
          </a:xfrm>
          <a:prstGeom prst="rect">
            <a:avLst/>
          </a:prstGeom>
          <a:solidFill>
            <a:schemeClr val="bg1">
              <a:lumMod val="7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All received 24-week Rx except 12 week Rx with GT-2 Treatment Naive</a:t>
            </a:r>
            <a:endParaRPr lang="en-US" sz="1400" dirty="0">
              <a:solidFill>
                <a:srgbClr val="000000"/>
              </a:solidFill>
              <a:latin typeface="Arial" pitchFamily="22" charset="0"/>
            </a:endParaRPr>
          </a:p>
        </p:txBody>
      </p:sp>
      <p:sp>
        <p:nvSpPr>
          <p:cNvPr id="22" name="Rectangle 21"/>
          <p:cNvSpPr/>
          <p:nvPr/>
        </p:nvSpPr>
        <p:spPr>
          <a:xfrm>
            <a:off x="4009436" y="4820100"/>
            <a:ext cx="816917"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52/57</a:t>
            </a:r>
            <a:endParaRPr lang="en-US" sz="1400" dirty="0">
              <a:solidFill>
                <a:srgbClr val="FFFFFF"/>
              </a:solidFill>
            </a:endParaRPr>
          </a:p>
        </p:txBody>
      </p:sp>
    </p:spTree>
    <p:extLst>
      <p:ext uri="{BB962C8B-B14F-4D97-AF65-F5344CB8AC3E}">
        <p14:creationId xmlns:p14="http://schemas.microsoft.com/office/powerpoint/2010/main" val="1227441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plus Ribavirin for HCV-HIV Coinfection</a:t>
            </a:r>
            <a:r>
              <a:rPr lang="en-US" sz="2400" dirty="0"/>
              <a:t/>
            </a:r>
            <a:br>
              <a:rPr lang="en-US" sz="2400" dirty="0"/>
            </a:br>
            <a:r>
              <a:rPr lang="en-US" sz="2400" dirty="0"/>
              <a:t>PHOTON</a:t>
            </a:r>
            <a:r>
              <a:rPr lang="en-US" sz="2400" dirty="0" smtClean="0"/>
              <a:t>-2 Trial</a:t>
            </a:r>
            <a:r>
              <a:rPr lang="en-US" sz="2400" dirty="0" smtClean="0">
                <a:ea typeface="ＭＳ Ｐゴシック" pitchFamily="22" charset="-128"/>
                <a:cs typeface="ＭＳ Ｐゴシック" pitchFamily="22" charset="-128"/>
              </a:rPr>
              <a:t>: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PHOTON-2: SVR12 with Sofosbuvir + RBV,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Molina JM, et al.  Lancet. 2015;385:1098-106.</a:t>
            </a:r>
          </a:p>
        </p:txBody>
      </p:sp>
      <p:graphicFrame>
        <p:nvGraphicFramePr>
          <p:cNvPr id="22" name="Chart 21"/>
          <p:cNvGraphicFramePr>
            <a:graphicFrameLocks/>
          </p:cNvGraphicFramePr>
          <p:nvPr>
            <p:extLst>
              <p:ext uri="{D42A27DB-BD31-4B8C-83A1-F6EECF244321}">
                <p14:modId xmlns:p14="http://schemas.microsoft.com/office/powerpoint/2010/main" val="1555814304"/>
              </p:ext>
            </p:extLst>
          </p:nvPr>
        </p:nvGraphicFramePr>
        <p:xfrm>
          <a:off x="382588" y="19050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817041" y="51524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95/112</a:t>
            </a:r>
            <a:endParaRPr lang="en-US" sz="1400" dirty="0">
              <a:solidFill>
                <a:srgbClr val="FFFFFF"/>
              </a:solidFill>
            </a:endParaRPr>
          </a:p>
        </p:txBody>
      </p:sp>
      <p:sp>
        <p:nvSpPr>
          <p:cNvPr id="24" name="Rectangle 23"/>
          <p:cNvSpPr/>
          <p:nvPr/>
        </p:nvSpPr>
        <p:spPr>
          <a:xfrm>
            <a:off x="3640394" y="51524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22/25</a:t>
            </a:r>
            <a:endParaRPr lang="en-US" sz="1400" dirty="0">
              <a:solidFill>
                <a:srgbClr val="FFFFFF"/>
              </a:solidFill>
            </a:endParaRPr>
          </a:p>
        </p:txBody>
      </p:sp>
      <p:sp>
        <p:nvSpPr>
          <p:cNvPr id="25" name="Rectangle 24"/>
          <p:cNvSpPr/>
          <p:nvPr/>
        </p:nvSpPr>
        <p:spPr>
          <a:xfrm>
            <a:off x="5462882" y="51524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94/106</a:t>
            </a:r>
            <a:endParaRPr lang="en-US" sz="1400" dirty="0">
              <a:solidFill>
                <a:srgbClr val="FFFFFF"/>
              </a:solidFill>
            </a:endParaRPr>
          </a:p>
        </p:txBody>
      </p:sp>
      <p:sp>
        <p:nvSpPr>
          <p:cNvPr id="26" name="Rectangle 25"/>
          <p:cNvSpPr/>
          <p:nvPr/>
        </p:nvSpPr>
        <p:spPr>
          <a:xfrm>
            <a:off x="7280390" y="51524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26/31</a:t>
            </a:r>
            <a:endParaRPr lang="en-US" sz="1400" dirty="0">
              <a:solidFill>
                <a:srgbClr val="FFFFFF"/>
              </a:solidFill>
            </a:endParaRPr>
          </a:p>
        </p:txBody>
      </p:sp>
    </p:spTree>
    <p:extLst>
      <p:ext uri="{BB962C8B-B14F-4D97-AF65-F5344CB8AC3E}">
        <p14:creationId xmlns:p14="http://schemas.microsoft.com/office/powerpoint/2010/main" val="6881738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smtClean="0"/>
              <a:t>Molina JM, </a:t>
            </a:r>
            <a:r>
              <a:rPr lang="en-US" dirty="0"/>
              <a:t>et al.  </a:t>
            </a:r>
            <a:r>
              <a:rPr lang="en-US" dirty="0" smtClean="0"/>
              <a:t>Lancet. 2015;385:1098-106.</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HCV-HIV Coinfection</a:t>
            </a:r>
            <a:r>
              <a:rPr lang="en-US" sz="2400" dirty="0"/>
              <a:t/>
            </a:r>
            <a:br>
              <a:rPr lang="en-US" sz="2400" dirty="0"/>
            </a:br>
            <a:r>
              <a:rPr lang="en-US" sz="2400" dirty="0"/>
              <a:t>PHOTON</a:t>
            </a:r>
            <a:r>
              <a:rPr lang="en-US" sz="2400" dirty="0" smtClean="0"/>
              <a:t>-2 </a:t>
            </a:r>
            <a:r>
              <a:rPr lang="en-US" sz="2400" dirty="0"/>
              <a:t>Trial</a:t>
            </a:r>
            <a:r>
              <a:rPr lang="en-US" sz="2400" dirty="0">
                <a:ea typeface="ＭＳ Ｐゴシック" pitchFamily="22" charset="-128"/>
                <a:cs typeface="ＭＳ Ｐゴシック" pitchFamily="22" charset="-128"/>
              </a:rPr>
              <a:t>: </a:t>
            </a:r>
            <a:r>
              <a:rPr lang="en-US" sz="2400" dirty="0" smtClean="0"/>
              <a:t>Interpretation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884699717"/>
              </p:ext>
            </p:extLst>
          </p:nvPr>
        </p:nvGraphicFramePr>
        <p:xfrm>
          <a:off x="0" y="2590800"/>
          <a:ext cx="9144000" cy="2143759"/>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1800" b="1" i="0" dirty="0" smtClean="0">
                          <a:solidFill>
                            <a:srgbClr val="800000"/>
                          </a:solidFill>
                          <a:latin typeface="Arial"/>
                          <a:cs typeface="Arial"/>
                        </a:rPr>
                        <a:t>Interpretation</a:t>
                      </a:r>
                      <a:r>
                        <a:rPr lang="en-US" sz="1800" b="0" i="0" dirty="0" smtClean="0">
                          <a:solidFill>
                            <a:schemeClr val="tx1"/>
                          </a:solidFill>
                          <a:latin typeface="Arial"/>
                          <a:cs typeface="Arial"/>
                        </a:rPr>
                        <a:t>: “</a:t>
                      </a:r>
                      <a:r>
                        <a:rPr lang="en-US" sz="1800" b="0" kern="1200" dirty="0" smtClean="0">
                          <a:solidFill>
                            <a:schemeClr val="tx1"/>
                          </a:solidFill>
                          <a:latin typeface="Arial"/>
                          <a:ea typeface="+mn-ea"/>
                          <a:cs typeface="Arial"/>
                        </a:rPr>
                        <a:t>Sofosbuvir and ribavirin provided high rates of sustained virological response after 12 weeks of treatment in treatment-naive and treatment-experienced patients co-infected with HIV and HCV genotypes 1–4. The characteristics of this interferon-free combination regimen make sofosbuvir plus ribavirin a useful treatment option for this patient population.”</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125349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br>
              <a:rPr lang="en-US" sz="2400" dirty="0">
                <a:solidFill>
                  <a:schemeClr val="accent5">
                    <a:lumMod val="20000"/>
                    <a:lumOff val="80000"/>
                  </a:schemeClr>
                </a:solidFill>
              </a:rPr>
            </a:br>
            <a:r>
              <a:rPr lang="en-US" sz="2400" dirty="0" smtClean="0"/>
              <a:t>NEUTRINO </a:t>
            </a:r>
            <a:r>
              <a:rPr lang="en-US" sz="2400" dirty="0"/>
              <a:t>Trial: </a:t>
            </a:r>
            <a:r>
              <a:rPr lang="en-US" sz="2400" dirty="0" smtClean="0"/>
              <a:t>Results</a:t>
            </a:r>
            <a:endParaRPr lang="en-US" sz="2400" dirty="0"/>
          </a:p>
        </p:txBody>
      </p:sp>
      <p:sp>
        <p:nvSpPr>
          <p:cNvPr id="2" name="Text Placeholder 1"/>
          <p:cNvSpPr>
            <a:spLocks noGrp="1"/>
          </p:cNvSpPr>
          <p:nvPr>
            <p:ph type="body" idx="10"/>
          </p:nvPr>
        </p:nvSpPr>
        <p:spPr/>
        <p:txBody>
          <a:bodyPr/>
          <a:lstStyle/>
          <a:p>
            <a:r>
              <a:rPr lang="en-US" dirty="0" smtClean="0"/>
              <a:t>NEUTRINO: </a:t>
            </a:r>
            <a:r>
              <a:rPr lang="en-US" dirty="0" smtClean="0">
                <a:solidFill>
                  <a:schemeClr val="bg1"/>
                </a:solidFill>
                <a:latin typeface="Arial" pitchFamily="-110" charset="0"/>
                <a:ea typeface="ＭＳ Ｐゴシック" pitchFamily="-110" charset="-128"/>
                <a:cs typeface="ＭＳ Ｐゴシック" pitchFamily="-110" charset="-128"/>
              </a:rPr>
              <a:t>HCV </a:t>
            </a:r>
            <a:r>
              <a:rPr lang="en-US" dirty="0">
                <a:solidFill>
                  <a:schemeClr val="bg1"/>
                </a:solidFill>
                <a:latin typeface="Arial" pitchFamily="-110" charset="0"/>
                <a:ea typeface="ＭＳ Ｐゴシック" pitchFamily="-110" charset="-128"/>
                <a:cs typeface="ＭＳ Ｐゴシック" pitchFamily="-110" charset="-128"/>
              </a:rPr>
              <a:t>RNA &lt;25 IU/ml by Study </a:t>
            </a:r>
            <a:r>
              <a:rPr lang="en-US" dirty="0" err="1" smtClean="0">
                <a:solidFill>
                  <a:schemeClr val="bg1"/>
                </a:solidFill>
                <a:latin typeface="Arial" pitchFamily="-110" charset="0"/>
                <a:ea typeface="ＭＳ Ｐゴシック" pitchFamily="-110" charset="-128"/>
                <a:cs typeface="ＭＳ Ｐゴシック" pitchFamily="-110" charset="-128"/>
              </a:rPr>
              <a:t>Timepoint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4127085905"/>
              </p:ext>
            </p:extLst>
          </p:nvPr>
        </p:nvGraphicFramePr>
        <p:xfrm>
          <a:off x="457200" y="1905001"/>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5"/>
          <p:cNvSpPr>
            <a:spLocks noChangeArrowheads="1"/>
          </p:cNvSpPr>
          <p:nvPr/>
        </p:nvSpPr>
        <p:spPr bwMode="auto">
          <a:xfrm>
            <a:off x="0" y="6011337"/>
            <a:ext cx="9143999" cy="320374"/>
          </a:xfrm>
          <a:prstGeom prst="rect">
            <a:avLst/>
          </a:prstGeom>
          <a:solidFill>
            <a:srgbClr val="D9D9D9"/>
          </a:solidFill>
          <a:ln w="12700">
            <a:noFill/>
            <a:miter lim="800000"/>
            <a:headEnd/>
            <a:tailEnd/>
          </a:ln>
        </p:spPr>
        <p:txBody>
          <a:bodyPr lIns="92486" tIns="45431" rIns="92486" bIns="45431" anchor="ctr">
            <a:prstTxWarp prst="textNoShape">
              <a:avLst/>
            </a:prstTxWarp>
          </a:bodyPr>
          <a:lstStyle/>
          <a:p>
            <a:pPr marL="320040" defTabSz="935038">
              <a:spcBef>
                <a:spcPct val="50000"/>
              </a:spcBef>
            </a:pPr>
            <a:r>
              <a:rPr lang="en-US" sz="1400" dirty="0" smtClean="0">
                <a:solidFill>
                  <a:srgbClr val="000000"/>
                </a:solidFill>
                <a:latin typeface="Arial" pitchFamily="22" charset="0"/>
              </a:rPr>
              <a:t>SVR = sustained </a:t>
            </a:r>
            <a:r>
              <a:rPr lang="en-US" sz="1400" dirty="0" err="1" smtClean="0">
                <a:solidFill>
                  <a:srgbClr val="000000"/>
                </a:solidFill>
                <a:latin typeface="Arial" pitchFamily="22" charset="0"/>
              </a:rPr>
              <a:t>virologic</a:t>
            </a:r>
            <a:r>
              <a:rPr lang="en-US" sz="1400" dirty="0" smtClean="0">
                <a:solidFill>
                  <a:srgbClr val="000000"/>
                </a:solidFill>
                <a:latin typeface="Arial" pitchFamily="22" charset="0"/>
              </a:rPr>
              <a:t> response</a:t>
            </a:r>
            <a:endParaRPr lang="en-US" sz="1400" dirty="0">
              <a:solidFill>
                <a:srgbClr val="000000"/>
              </a:solidFill>
              <a:latin typeface="Arial" pitchFamily="22" charset="0"/>
            </a:endParaRPr>
          </a:p>
        </p:txBody>
      </p:sp>
      <p:sp>
        <p:nvSpPr>
          <p:cNvPr id="8" name="Rectangle 7"/>
          <p:cNvSpPr/>
          <p:nvPr/>
        </p:nvSpPr>
        <p:spPr>
          <a:xfrm>
            <a:off x="2158502" y="5054104"/>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321/325</a:t>
            </a:r>
            <a:endParaRPr lang="en-US" sz="1400" dirty="0">
              <a:solidFill>
                <a:schemeClr val="bg1"/>
              </a:solidFill>
            </a:endParaRPr>
          </a:p>
        </p:txBody>
      </p:sp>
      <p:sp>
        <p:nvSpPr>
          <p:cNvPr id="9" name="Rectangle 8"/>
          <p:cNvSpPr/>
          <p:nvPr/>
        </p:nvSpPr>
        <p:spPr>
          <a:xfrm>
            <a:off x="4570506" y="5054104"/>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326/327</a:t>
            </a:r>
            <a:endParaRPr lang="en-US" sz="1400" dirty="0">
              <a:solidFill>
                <a:schemeClr val="bg1"/>
              </a:solidFill>
            </a:endParaRPr>
          </a:p>
        </p:txBody>
      </p:sp>
      <p:sp>
        <p:nvSpPr>
          <p:cNvPr id="10" name="Rectangle 9"/>
          <p:cNvSpPr/>
          <p:nvPr/>
        </p:nvSpPr>
        <p:spPr>
          <a:xfrm>
            <a:off x="7019981" y="5054104"/>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295/327</a:t>
            </a:r>
            <a:endParaRPr lang="en-US" sz="1400" dirty="0">
              <a:solidFill>
                <a:schemeClr val="bg1"/>
              </a:solidFill>
            </a:endParaRPr>
          </a:p>
        </p:txBody>
      </p:sp>
    </p:spTree>
    <p:extLst>
      <p:ext uri="{BB962C8B-B14F-4D97-AF65-F5344CB8AC3E}">
        <p14:creationId xmlns:p14="http://schemas.microsoft.com/office/powerpoint/2010/main" val="27073062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Sofosbuvir + Peginterferon+ Ribavirin in HCV-</a:t>
            </a:r>
            <a:r>
              <a:rPr lang="en-US" sz="2400" dirty="0" smtClean="0">
                <a:solidFill>
                  <a:srgbClr val="001D48"/>
                </a:solidFill>
              </a:rPr>
              <a:t>HIV GT 1-4</a:t>
            </a:r>
            <a:endParaRPr lang="en-US" sz="24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2</a:t>
            </a: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Rodriguez-Torres M, et al. </a:t>
            </a:r>
            <a:r>
              <a:rPr lang="en-US" sz="1400" dirty="0"/>
              <a:t>J </a:t>
            </a:r>
            <a:r>
              <a:rPr lang="en-US" sz="1400" dirty="0" err="1"/>
              <a:t>Acquir</a:t>
            </a:r>
            <a:r>
              <a:rPr lang="en-US" sz="1400" dirty="0"/>
              <a:t> Immune </a:t>
            </a:r>
            <a:r>
              <a:rPr lang="en-US" sz="1400" dirty="0" err="1"/>
              <a:t>Defic</a:t>
            </a:r>
            <a:r>
              <a:rPr lang="en-US" sz="1400" dirty="0"/>
              <a:t> </a:t>
            </a:r>
            <a:r>
              <a:rPr lang="en-US" sz="1400" dirty="0" err="1"/>
              <a:t>Syndr</a:t>
            </a:r>
            <a:r>
              <a:rPr lang="en-US" sz="1400" dirty="0"/>
              <a:t>. 2015;68:543-9.</a:t>
            </a:r>
            <a:endParaRPr lang="en-US" sz="1400" dirty="0">
              <a:latin typeface="Arial"/>
              <a:cs typeface="Arial"/>
            </a:endParaRPr>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a:t>
            </a:r>
            <a:endParaRPr lang="en-US" sz="1400" dirty="0">
              <a:solidFill>
                <a:schemeClr val="bg1"/>
              </a:solidFill>
              <a:latin typeface="Arial"/>
              <a:cs typeface="Arial"/>
            </a:endParaRPr>
          </a:p>
        </p:txBody>
      </p:sp>
      <p:sp>
        <p:nvSpPr>
          <p:cNvPr id="2" name="Rectangle 1"/>
          <p:cNvSpPr/>
          <p:nvPr/>
        </p:nvSpPr>
        <p:spPr>
          <a:xfrm>
            <a:off x="7543800" y="1828800"/>
            <a:ext cx="1615438"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HIV Coinfection</a:t>
            </a:r>
            <a:endParaRPr lang="en-US" sz="1400" dirty="0"/>
          </a:p>
        </p:txBody>
      </p:sp>
    </p:spTree>
    <p:extLst>
      <p:ext uri="{BB962C8B-B14F-4D97-AF65-F5344CB8AC3E}">
        <p14:creationId xmlns:p14="http://schemas.microsoft.com/office/powerpoint/2010/main" val="35065457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PEG + RBV for HCV-HIV Coinfection</a:t>
            </a:r>
            <a:r>
              <a:rPr lang="en-US" sz="2400" dirty="0"/>
              <a:t/>
            </a:r>
            <a:br>
              <a:rPr lang="en-US" sz="2400" dirty="0"/>
            </a:br>
            <a:r>
              <a:rPr lang="en-US" sz="2400" dirty="0" smtClean="0"/>
              <a:t>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764948921"/>
              </p:ext>
            </p:extLst>
          </p:nvPr>
        </p:nvGraphicFramePr>
        <p:xfrm>
          <a:off x="478632" y="1447801"/>
          <a:ext cx="8208168" cy="5267784"/>
        </p:xfrm>
        <a:graphic>
          <a:graphicData uri="http://schemas.openxmlformats.org/drawingml/2006/table">
            <a:tbl>
              <a:tblPr>
                <a:effectLst>
                  <a:outerShdw blurRad="38100" dist="38100" dir="2700000">
                    <a:srgbClr val="000000">
                      <a:alpha val="50000"/>
                    </a:srgbClr>
                  </a:outerShdw>
                </a:effectLst>
              </a:tblPr>
              <a:tblGrid>
                <a:gridCol w="8208168"/>
              </a:tblGrid>
              <a:tr h="474804">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defRPr/>
                      </a:pPr>
                      <a:r>
                        <a:rPr lang="en-US" sz="1800" b="1" baseline="0" dirty="0" smtClean="0">
                          <a:solidFill>
                            <a:schemeClr val="bg1"/>
                          </a:solidFill>
                        </a:rPr>
                        <a:t>Sofosbuvir + PEG + RBV for HCV GT 1-6 and HIV Coinfection</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91440" marB="9144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249595">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O</a:t>
                      </a:r>
                      <a:r>
                        <a:rPr lang="en-US" sz="1800" baseline="0" dirty="0" smtClean="0">
                          <a:solidFill>
                            <a:srgbClr val="000000"/>
                          </a:solidFill>
                          <a:latin typeface="Arial" pitchFamily="22" charset="0"/>
                        </a:rPr>
                        <a:t>pen-label, single-arm, </a:t>
                      </a:r>
                      <a:r>
                        <a:rPr lang="en-US" sz="1800" baseline="0" dirty="0" smtClean="0">
                          <a:solidFill>
                            <a:srgbClr val="000000"/>
                          </a:solidFill>
                          <a:latin typeface="Arial" pitchFamily="22" charset="0"/>
                          <a:cs typeface="+mn-cs"/>
                        </a:rPr>
                        <a:t>phase 2 </a:t>
                      </a:r>
                      <a:r>
                        <a:rPr lang="en-US" sz="1800" baseline="0" dirty="0" smtClean="0">
                          <a:solidFill>
                            <a:srgbClr val="000000"/>
                          </a:solidFill>
                          <a:latin typeface="Arial" pitchFamily="22" charset="0"/>
                        </a:rPr>
                        <a:t>trial of sofosbuvir plus peginterferon alfa-2a plus ribavirin in HCV GT 1-6 with HIV coinfection</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single site in </a:t>
                      </a:r>
                      <a:r>
                        <a:rPr lang="en-US" sz="1800" baseline="0" dirty="0" err="1" smtClean="0">
                          <a:solidFill>
                            <a:srgbClr val="000000"/>
                          </a:solidFill>
                          <a:latin typeface="Arial" pitchFamily="22" charset="0"/>
                        </a:rPr>
                        <a:t>Peurto</a:t>
                      </a:r>
                      <a:r>
                        <a:rPr lang="en-US" sz="1800" baseline="0" dirty="0" smtClean="0">
                          <a:solidFill>
                            <a:srgbClr val="000000"/>
                          </a:solidFill>
                          <a:latin typeface="Arial" pitchFamily="22" charset="0"/>
                        </a:rPr>
                        <a:t> Rico</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HIV coinfection; HCV genotype 1-6</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 21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treatment 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On antiretroviral therapy for at least 8 weeks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CD4 count greater than 200 cells/mm</a:t>
                      </a:r>
                      <a:r>
                        <a:rPr lang="en-US" sz="1800" baseline="30000" dirty="0" smtClean="0">
                          <a:solidFill>
                            <a:srgbClr val="000000"/>
                          </a:solidFill>
                          <a:latin typeface="Arial" pitchFamily="22" charset="0"/>
                        </a:rPr>
                        <a:t>3</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cirrhosis</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23 HCV-HIV coinfected patients</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GT1 (n=19); GT2 (n=1); GT3 (n=2); GT4 (n=1)</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Primary End-Points</a:t>
                      </a:r>
                      <a:r>
                        <a:rPr lang="en-US" sz="1800" b="0" baseline="0" dirty="0" smtClean="0">
                          <a:solidFill>
                            <a:schemeClr val="tx1"/>
                          </a:solidFill>
                          <a:latin typeface="Arial" pitchFamily="22" charset="0"/>
                        </a:rPr>
                        <a:t/>
                      </a:r>
                      <a:br>
                        <a:rPr lang="en-US" sz="1800" b="0" baseline="0" dirty="0" smtClean="0">
                          <a:solidFill>
                            <a:schemeClr val="tx1"/>
                          </a:solidFill>
                          <a:latin typeface="Arial" pitchFamily="22" charset="0"/>
                        </a:rPr>
                      </a:br>
                      <a:r>
                        <a:rPr lang="en-US" sz="1800" b="0" baseline="0" dirty="0" smtClean="0">
                          <a:solidFill>
                            <a:schemeClr val="tx1"/>
                          </a:solidFill>
                          <a:latin typeface="Arial" pitchFamily="22" charset="0"/>
                        </a:rPr>
                        <a:t>- </a:t>
                      </a:r>
                      <a:r>
                        <a:rPr lang="en-US" sz="1800" baseline="0" dirty="0" smtClean="0">
                          <a:solidFill>
                            <a:schemeClr val="tx1"/>
                          </a:solidFill>
                          <a:latin typeface="Arial" pitchFamily="22" charset="0"/>
                        </a:rPr>
                        <a:t>Efficacy (SVR12), safety/tolerability, and impact on HIV</a:t>
                      </a:r>
                    </a:p>
                  </a:txBody>
                  <a:tcPr marL="182880" marR="88898"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9462799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graphicFrame>
        <p:nvGraphicFramePr>
          <p:cNvPr id="5" name="Content Placeholder 5"/>
          <p:cNvGraphicFramePr>
            <a:graphicFrameLocks/>
          </p:cNvGraphicFramePr>
          <p:nvPr>
            <p:extLst>
              <p:ext uri="{D42A27DB-BD31-4B8C-83A1-F6EECF244321}">
                <p14:modId xmlns:p14="http://schemas.microsoft.com/office/powerpoint/2010/main" val="1004555756"/>
              </p:ext>
            </p:extLst>
          </p:nvPr>
        </p:nvGraphicFramePr>
        <p:xfrm>
          <a:off x="914400" y="1409892"/>
          <a:ext cx="7315200" cy="4932555"/>
        </p:xfrm>
        <a:graphic>
          <a:graphicData uri="http://schemas.openxmlformats.org/drawingml/2006/table">
            <a:tbl>
              <a:tblPr firstRow="1" bandRow="1">
                <a:tableStyleId>{5C22544A-7EE6-4342-B048-85BDC9FD1C3A}</a:tableStyleId>
              </a:tblPr>
              <a:tblGrid>
                <a:gridCol w="3657600"/>
                <a:gridCol w="3657600"/>
              </a:tblGrid>
              <a:tr h="381000">
                <a:tc gridSpan="2">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600" b="0" baseline="0" dirty="0" err="1" smtClean="0">
                          <a:solidFill>
                            <a:schemeClr val="bg1"/>
                          </a:solidFill>
                        </a:rPr>
                        <a:t>Sofosbuvir</a:t>
                      </a:r>
                      <a:r>
                        <a:rPr lang="en-US" sz="1600" b="0" baseline="0" dirty="0" smtClean="0">
                          <a:solidFill>
                            <a:schemeClr val="bg1"/>
                          </a:solidFill>
                        </a:rPr>
                        <a:t> + PEG + RBV for HCV GT 1-4 and HIV </a:t>
                      </a:r>
                      <a:r>
                        <a:rPr lang="en-US" sz="1600" b="0" baseline="0" dirty="0" err="1" smtClean="0">
                          <a:solidFill>
                            <a:schemeClr val="bg1"/>
                          </a:solidFill>
                        </a:rPr>
                        <a:t>Coinfection</a:t>
                      </a:r>
                      <a:endParaRPr kumimoji="0" lang="en-US" sz="1600" b="0" i="0" u="none" strike="noStrike" cap="none" normalizeH="0" baseline="0" dirty="0" smtClean="0">
                        <a:ln>
                          <a:noFill/>
                        </a:ln>
                        <a:solidFill>
                          <a:schemeClr val="bg1"/>
                        </a:solidFill>
                        <a:effectLst/>
                        <a:latin typeface="+mn-lt"/>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3636"/>
                    </a:solidFill>
                  </a:tcPr>
                </a:tc>
                <a:tc hMerge="1">
                  <a:txBody>
                    <a:bodyPr/>
                    <a:lstStyle/>
                    <a:p>
                      <a:pPr algn="ctr"/>
                      <a:endParaRPr lang="en-US" sz="1600" dirty="0"/>
                    </a:p>
                  </a:txBody>
                  <a:tcPr marT="91440" marB="91440" anchor="ctr">
                    <a:lnT w="9525" cap="flat" cmpd="sng" algn="ctr">
                      <a:solidFill>
                        <a:srgbClr val="7F7F7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457200">
                <a:tc>
                  <a:txBody>
                    <a:bodyPr/>
                    <a:lstStyle/>
                    <a:p>
                      <a:pPr algn="l">
                        <a:lnSpc>
                          <a:spcPts val="1800"/>
                        </a:lnSpc>
                      </a:pPr>
                      <a:r>
                        <a:rPr lang="en-US" sz="1600" b="0" dirty="0" smtClean="0">
                          <a:solidFill>
                            <a:srgbClr val="FFFFFF"/>
                          </a:solidFill>
                        </a:rPr>
                        <a:t>Baseline Characteristics</a:t>
                      </a:r>
                      <a:endParaRPr lang="en-US" sz="1600" b="0" dirty="0">
                        <a:solidFill>
                          <a:srgbClr val="FFFFFF"/>
                        </a:solidFill>
                      </a:endParaRPr>
                    </a:p>
                  </a:txBody>
                  <a:tcPr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B3F5A"/>
                    </a:solidFill>
                  </a:tcPr>
                </a:tc>
                <a:tc>
                  <a:txBody>
                    <a:bodyPr/>
                    <a:lstStyle/>
                    <a:p>
                      <a:pPr algn="ctr">
                        <a:lnSpc>
                          <a:spcPts val="1800"/>
                        </a:lnSpc>
                      </a:pPr>
                      <a:r>
                        <a:rPr lang="en-US" sz="1600" b="0" dirty="0" smtClean="0">
                          <a:solidFill>
                            <a:srgbClr val="FFFFFF"/>
                          </a:solidFill>
                        </a:rPr>
                        <a:t>Patients</a:t>
                      </a:r>
                      <a:r>
                        <a:rPr lang="en-US" sz="1600" b="0" baseline="0" dirty="0" smtClean="0">
                          <a:solidFill>
                            <a:srgbClr val="FFFFFF"/>
                          </a:solidFill>
                        </a:rPr>
                        <a:t> (n=23)</a:t>
                      </a:r>
                      <a:endParaRPr lang="en-US" sz="1600" b="0" dirty="0">
                        <a:solidFill>
                          <a:srgbClr val="FFFFFF"/>
                        </a:solidFill>
                      </a:endParaRPr>
                    </a:p>
                  </a:txBody>
                  <a:tcPr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B3F5A"/>
                    </a:solidFill>
                  </a:tcPr>
                </a:tc>
              </a:tr>
              <a:tr h="331325">
                <a:tc>
                  <a:txBody>
                    <a:bodyPr/>
                    <a:lstStyle/>
                    <a:p>
                      <a:pPr>
                        <a:lnSpc>
                          <a:spcPts val="1800"/>
                        </a:lnSpc>
                      </a:pPr>
                      <a:r>
                        <a:rPr lang="en-US" sz="1600" dirty="0" smtClean="0"/>
                        <a:t>Age</a:t>
                      </a:r>
                      <a:r>
                        <a:rPr lang="en-US" sz="1600" baseline="0" dirty="0" smtClean="0"/>
                        <a:t>, mean (range)</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c>
                  <a:txBody>
                    <a:bodyPr/>
                    <a:lstStyle/>
                    <a:p>
                      <a:pPr algn="ctr">
                        <a:lnSpc>
                          <a:spcPts val="1800"/>
                        </a:lnSpc>
                      </a:pPr>
                      <a:r>
                        <a:rPr lang="en-US" sz="1600" dirty="0" smtClean="0"/>
                        <a:t>47 (29-59)</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r>
              <a:tr h="331325">
                <a:tc>
                  <a:txBody>
                    <a:bodyPr/>
                    <a:lstStyle/>
                    <a:p>
                      <a:pPr>
                        <a:lnSpc>
                          <a:spcPts val="1800"/>
                        </a:lnSpc>
                      </a:pPr>
                      <a:r>
                        <a:rPr lang="en-US" sz="1600" dirty="0" smtClean="0"/>
                        <a:t>Male,</a:t>
                      </a:r>
                      <a:r>
                        <a:rPr lang="en-US" sz="1600" baseline="0" dirty="0" smtClean="0"/>
                        <a:t> n (%)</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lnSpc>
                          <a:spcPts val="1800"/>
                        </a:lnSpc>
                      </a:pPr>
                      <a:r>
                        <a:rPr lang="en-US" sz="1600" dirty="0" smtClean="0"/>
                        <a:t>18 (78.3)</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31325">
                <a:tc>
                  <a:txBody>
                    <a:bodyPr/>
                    <a:lstStyle/>
                    <a:p>
                      <a:pPr>
                        <a:lnSpc>
                          <a:spcPts val="1800"/>
                        </a:lnSpc>
                      </a:pPr>
                      <a:r>
                        <a:rPr lang="en-US" sz="1600" dirty="0" smtClean="0"/>
                        <a:t>Mean</a:t>
                      </a:r>
                      <a:r>
                        <a:rPr lang="en-US" sz="1600" baseline="0" dirty="0" smtClean="0"/>
                        <a:t> BMI (range)</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lnSpc>
                          <a:spcPts val="1800"/>
                        </a:lnSpc>
                      </a:pPr>
                      <a:r>
                        <a:rPr lang="en-US" sz="1600" dirty="0" smtClean="0"/>
                        <a:t>26.3 (18.0-46.4)</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796950">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600" dirty="0" smtClean="0"/>
                        <a:t>Race,</a:t>
                      </a:r>
                      <a:r>
                        <a:rPr lang="en-US" sz="1600" baseline="0" dirty="0" smtClean="0"/>
                        <a:t> n (%)</a:t>
                      </a:r>
                      <a:r>
                        <a:rPr lang="en-US" sz="1600" dirty="0" smtClean="0"/>
                        <a:t>  </a:t>
                      </a:r>
                      <a:br>
                        <a:rPr lang="en-US" sz="1600" dirty="0" smtClean="0"/>
                      </a:br>
                      <a:r>
                        <a:rPr lang="en-US" sz="1600" dirty="0" smtClean="0"/>
                        <a:t>  White</a:t>
                      </a:r>
                      <a:br>
                        <a:rPr lang="en-US" sz="1600" dirty="0" smtClean="0"/>
                      </a:br>
                      <a:r>
                        <a:rPr lang="en-US" sz="1600" dirty="0" smtClean="0"/>
                        <a:t>  Black/African</a:t>
                      </a:r>
                      <a:r>
                        <a:rPr lang="en-US" sz="1600" baseline="0" dirty="0" smtClean="0"/>
                        <a:t> American</a:t>
                      </a:r>
                      <a:endParaRPr lang="en-US" sz="1600" dirty="0" smtClean="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
                      </a:r>
                      <a:br>
                        <a:rPr lang="en-US" sz="1600" dirty="0" smtClean="0"/>
                      </a:br>
                      <a:r>
                        <a:rPr lang="en-US" sz="1600" dirty="0" smtClean="0"/>
                        <a:t>15 (65.2)</a:t>
                      </a:r>
                      <a:br>
                        <a:rPr lang="en-US" sz="1600" dirty="0" smtClean="0"/>
                      </a:br>
                      <a:r>
                        <a:rPr lang="en-US" sz="1600" dirty="0" smtClean="0"/>
                        <a:t> 8 (34.8)</a:t>
                      </a:r>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31325">
                <a:tc>
                  <a:txBody>
                    <a:bodyPr/>
                    <a:lstStyle/>
                    <a:p>
                      <a:pPr>
                        <a:lnSpc>
                          <a:spcPts val="1800"/>
                        </a:lnSpc>
                      </a:pPr>
                      <a:r>
                        <a:rPr lang="en-US" sz="1600" dirty="0" smtClean="0"/>
                        <a:t>HCV Genotype, </a:t>
                      </a:r>
                      <a:r>
                        <a:rPr lang="en-US" sz="1600" baseline="0" dirty="0" smtClean="0"/>
                        <a:t>n (%)</a:t>
                      </a:r>
                      <a:r>
                        <a:rPr lang="en-US" sz="1600" dirty="0" smtClean="0"/>
                        <a:t> </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lnSpc>
                          <a:spcPts val="1800"/>
                        </a:lnSpc>
                      </a:pP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28156">
                <a:tc>
                  <a:txBody>
                    <a:bodyPr/>
                    <a:lstStyle/>
                    <a:p>
                      <a:pPr>
                        <a:lnSpc>
                          <a:spcPts val="1800"/>
                        </a:lnSpc>
                      </a:pPr>
                      <a:r>
                        <a:rPr lang="en-US" sz="1600" dirty="0" smtClean="0"/>
                        <a:t>   1a</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lnSpc>
                          <a:spcPts val="1800"/>
                        </a:lnSpc>
                      </a:pPr>
                      <a:r>
                        <a:rPr lang="en-US" sz="1600" dirty="0" smtClean="0"/>
                        <a:t>15</a:t>
                      </a:r>
                      <a:r>
                        <a:rPr lang="en-US" sz="1600" baseline="0" dirty="0" smtClean="0"/>
                        <a:t> (65.2)</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28156">
                <a:tc>
                  <a:txBody>
                    <a:bodyPr/>
                    <a:lstStyle/>
                    <a:p>
                      <a:pPr>
                        <a:lnSpc>
                          <a:spcPts val="1800"/>
                        </a:lnSpc>
                      </a:pPr>
                      <a:r>
                        <a:rPr lang="en-US" sz="1600" dirty="0" smtClean="0"/>
                        <a:t>   1b</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algn="ctr">
                        <a:lnSpc>
                          <a:spcPts val="1800"/>
                        </a:lnSpc>
                      </a:pPr>
                      <a:r>
                        <a:rPr lang="en-US" sz="1600" dirty="0" smtClean="0"/>
                        <a:t> 4</a:t>
                      </a:r>
                      <a:r>
                        <a:rPr lang="en-US" sz="1600" baseline="0" dirty="0" smtClean="0"/>
                        <a:t> (17.4)</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28156">
                <a:tc>
                  <a:txBody>
                    <a:bodyPr/>
                    <a:lstStyle/>
                    <a:p>
                      <a:pPr>
                        <a:lnSpc>
                          <a:spcPts val="1800"/>
                        </a:lnSpc>
                      </a:pPr>
                      <a:r>
                        <a:rPr lang="en-US" sz="1600" dirty="0" smtClean="0"/>
                        <a:t>    2b</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1</a:t>
                      </a:r>
                      <a:r>
                        <a:rPr lang="en-US" sz="1600" baseline="0" dirty="0" smtClean="0"/>
                        <a:t> (4.3)</a:t>
                      </a:r>
                      <a:endParaRPr lang="en-US" sz="1600" dirty="0" smtClean="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28156">
                <a:tc>
                  <a:txBody>
                    <a:bodyPr/>
                    <a:lstStyle/>
                    <a:p>
                      <a:pPr>
                        <a:lnSpc>
                          <a:spcPts val="1800"/>
                        </a:lnSpc>
                      </a:pPr>
                      <a:r>
                        <a:rPr lang="en-US" sz="1600" dirty="0" smtClean="0"/>
                        <a:t>    3a</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2 (8.7)</a:t>
                      </a:r>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28156">
                <a:tc>
                  <a:txBody>
                    <a:bodyPr/>
                    <a:lstStyle/>
                    <a:p>
                      <a:pPr>
                        <a:lnSpc>
                          <a:spcPts val="1800"/>
                        </a:lnSpc>
                      </a:pPr>
                      <a:r>
                        <a:rPr lang="en-US" sz="1600" dirty="0" smtClean="0"/>
                        <a:t>    4</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1 (4.3)</a:t>
                      </a:r>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tr>
              <a:tr h="331325">
                <a:tc>
                  <a:txBody>
                    <a:bodyPr/>
                    <a:lstStyle/>
                    <a:p>
                      <a:pPr>
                        <a:lnSpc>
                          <a:spcPts val="1800"/>
                        </a:lnSpc>
                      </a:pPr>
                      <a:r>
                        <a:rPr lang="en-US" sz="1600" dirty="0" smtClean="0"/>
                        <a:t>Mean CD4 count, cells/mm</a:t>
                      </a:r>
                      <a:r>
                        <a:rPr lang="en-US" sz="1600" baseline="30000" dirty="0" smtClean="0"/>
                        <a:t>3</a:t>
                      </a:r>
                      <a:endParaRPr lang="en-US" sz="1600" dirty="0"/>
                    </a:p>
                  </a:txBody>
                  <a:tcP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tc>
                  <a:txBody>
                    <a:bodyPr/>
                    <a:lstStyle/>
                    <a:p>
                      <a:pPr algn="ctr">
                        <a:lnSpc>
                          <a:spcPts val="1800"/>
                        </a:lnSpc>
                      </a:pPr>
                      <a:r>
                        <a:rPr lang="en-US" sz="1600" dirty="0" smtClean="0"/>
                        <a:t>562</a:t>
                      </a:r>
                      <a:endParaRPr lang="en-US" sz="1600" dirty="0"/>
                    </a:p>
                  </a:txBody>
                  <a:tcP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tr>
            </a:tbl>
          </a:graphicData>
        </a:graphic>
      </p:graphicFrame>
      <p:sp>
        <p:nvSpPr>
          <p:cNvPr id="7" name="Title 1"/>
          <p:cNvSpPr txBox="1">
            <a:spLocks/>
          </p:cNvSpPr>
          <p:nvPr/>
        </p:nvSpPr>
        <p:spPr>
          <a:xfrm>
            <a:off x="3810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 PEG + RBV for HCV-HIV </a:t>
            </a:r>
            <a:r>
              <a:rPr lang="en-US" sz="2400" dirty="0" err="1" smtClean="0">
                <a:solidFill>
                  <a:schemeClr val="accent5">
                    <a:lumMod val="20000"/>
                    <a:lumOff val="80000"/>
                  </a:schemeClr>
                </a:solidFill>
              </a:rPr>
              <a:t>Coinfection</a:t>
            </a:r>
            <a:r>
              <a:rPr lang="en-US" sz="2400" dirty="0" smtClean="0"/>
              <a:t/>
            </a:r>
            <a:br>
              <a:rPr lang="en-US" sz="2400" dirty="0" smtClean="0"/>
            </a:br>
            <a:r>
              <a:rPr lang="en-US" sz="2400" dirty="0" smtClean="0"/>
              <a:t>Demographics</a:t>
            </a:r>
            <a:endParaRPr lang="en-US" sz="2400" dirty="0"/>
          </a:p>
        </p:txBody>
      </p:sp>
    </p:spTree>
    <p:extLst>
      <p:ext uri="{BB962C8B-B14F-4D97-AF65-F5344CB8AC3E}">
        <p14:creationId xmlns:p14="http://schemas.microsoft.com/office/powerpoint/2010/main" val="20531967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sp>
        <p:nvSpPr>
          <p:cNvPr id="7" name="Title 1"/>
          <p:cNvSpPr txBox="1">
            <a:spLocks/>
          </p:cNvSpPr>
          <p:nvPr/>
        </p:nvSpPr>
        <p:spPr>
          <a:xfrm>
            <a:off x="3810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 PEG + RBV for HCV-HIV </a:t>
            </a:r>
            <a:r>
              <a:rPr lang="en-US" sz="2400" dirty="0" err="1" smtClean="0">
                <a:solidFill>
                  <a:schemeClr val="accent5">
                    <a:lumMod val="20000"/>
                    <a:lumOff val="80000"/>
                  </a:schemeClr>
                </a:solidFill>
              </a:rPr>
              <a:t>Coinfection</a:t>
            </a:r>
            <a:r>
              <a:rPr lang="en-US" sz="2400" dirty="0" smtClean="0"/>
              <a:t/>
            </a:r>
            <a:br>
              <a:rPr lang="en-US" sz="2400" dirty="0" smtClean="0"/>
            </a:br>
            <a:r>
              <a:rPr lang="en-US" sz="2400" dirty="0" smtClean="0"/>
              <a:t>P7977-1910 Trial: Antiretroviral Regimens</a:t>
            </a:r>
            <a:endParaRPr lang="en-US" sz="2400" dirty="0"/>
          </a:p>
        </p:txBody>
      </p:sp>
      <p:graphicFrame>
        <p:nvGraphicFramePr>
          <p:cNvPr id="8" name="Group 66"/>
          <p:cNvGraphicFramePr>
            <a:graphicFrameLocks noGrp="1"/>
          </p:cNvGraphicFramePr>
          <p:nvPr>
            <p:extLst>
              <p:ext uri="{D42A27DB-BD31-4B8C-83A1-F6EECF244321}">
                <p14:modId xmlns:p14="http://schemas.microsoft.com/office/powerpoint/2010/main" val="862155578"/>
              </p:ext>
            </p:extLst>
          </p:nvPr>
        </p:nvGraphicFramePr>
        <p:xfrm>
          <a:off x="741490" y="1676400"/>
          <a:ext cx="7664196" cy="3903559"/>
        </p:xfrm>
        <a:graphic>
          <a:graphicData uri="http://schemas.openxmlformats.org/drawingml/2006/table">
            <a:tbl>
              <a:tblPr>
                <a:effectLst/>
              </a:tblPr>
              <a:tblGrid>
                <a:gridCol w="3908298"/>
                <a:gridCol w="3755898"/>
              </a:tblGrid>
              <a:tr h="457200">
                <a:tc grid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800" b="0" baseline="0" dirty="0" err="1" smtClean="0">
                          <a:solidFill>
                            <a:schemeClr val="bg1"/>
                          </a:solidFill>
                        </a:rPr>
                        <a:t>Sofosbuvir</a:t>
                      </a:r>
                      <a:r>
                        <a:rPr lang="en-US" sz="1800" b="0" baseline="0" dirty="0" smtClean="0">
                          <a:solidFill>
                            <a:schemeClr val="bg1"/>
                          </a:solidFill>
                        </a:rPr>
                        <a:t> + PEG + RBV for HCV GT 1-4 and HIV </a:t>
                      </a:r>
                      <a:r>
                        <a:rPr lang="en-US" sz="1800" b="0" baseline="0" dirty="0" err="1" smtClean="0">
                          <a:solidFill>
                            <a:schemeClr val="bg1"/>
                          </a:solidFill>
                        </a:rPr>
                        <a:t>Coinfection</a:t>
                      </a:r>
                      <a:endParaRPr kumimoji="0" lang="en-US" sz="1800" b="0" i="0" u="none" strike="noStrike" cap="none" normalizeH="0" baseline="0" dirty="0" smtClean="0">
                        <a:ln>
                          <a:noFill/>
                        </a:ln>
                        <a:solidFill>
                          <a:schemeClr val="bg1"/>
                        </a:solidFill>
                        <a:effectLst/>
                        <a:latin typeface="+mn-lt"/>
                      </a:endParaRPr>
                    </a:p>
                  </a:txBody>
                  <a:tcPr marL="182880" marR="45720" anchor="ctr" horzOverflow="overflow">
                    <a:lnL w="12700" cap="flat" cmpd="sng" algn="ctr">
                      <a:solidFill>
                        <a:srgbClr val="000000">
                          <a:lumMod val="50000"/>
                          <a:lumOff val="50000"/>
                        </a:srgbClr>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63636"/>
                    </a:solidFill>
                  </a:tcPr>
                </a:tc>
                <a:tc hMerge="1">
                  <a:txBody>
                    <a:bodyPr/>
                    <a:lstStyle/>
                    <a:p>
                      <a:pPr marL="0" marR="0" lvl="0" indent="0" algn="ctr" defTabSz="914400" rtl="0" eaLnBrk="1" fontAlgn="base" latinLnBrk="0" hangingPunct="1">
                        <a:lnSpc>
                          <a:spcPts val="2400"/>
                        </a:lnSpc>
                        <a:spcBef>
                          <a:spcPct val="0"/>
                        </a:spcBef>
                        <a:spcAft>
                          <a:spcPct val="0"/>
                        </a:spcAft>
                        <a:buClr>
                          <a:srgbClr val="990000"/>
                        </a:buClr>
                        <a:buSzTx/>
                        <a:buFont typeface="Symbol" pitchFamily="18" charset="2"/>
                        <a:buNone/>
                        <a:tabLst/>
                        <a:defRPr/>
                      </a:pPr>
                      <a:endParaRPr lang="en-US" sz="1600" b="0" baseline="0" dirty="0" smtClean="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34360"/>
                    </a:solidFill>
                  </a:tcPr>
                </a:tc>
              </a:tr>
              <a:tr h="685801">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800" b="0" i="0" u="none" strike="noStrike" cap="none" normalizeH="0" baseline="0" dirty="0" smtClean="0">
                          <a:ln>
                            <a:noFill/>
                          </a:ln>
                          <a:solidFill>
                            <a:schemeClr val="bg1"/>
                          </a:solidFill>
                          <a:effectLst/>
                          <a:latin typeface="+mn-lt"/>
                        </a:rPr>
                        <a:t>Antiretroviral Agent</a:t>
                      </a:r>
                    </a:p>
                  </a:txBody>
                  <a:tcPr marL="182880" marR="4572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800" b="0" baseline="0" dirty="0" smtClean="0">
                          <a:solidFill>
                            <a:schemeClr val="bg1"/>
                          </a:solidFill>
                          <a:cs typeface="Arial" pitchFamily="34" charset="0"/>
                        </a:rPr>
                        <a:t>Antiretroviral Treated</a:t>
                      </a:r>
                      <a:br>
                        <a:rPr lang="en-US" sz="1800" b="0" baseline="0" dirty="0" smtClean="0">
                          <a:solidFill>
                            <a:schemeClr val="bg1"/>
                          </a:solidFill>
                          <a:cs typeface="Arial" pitchFamily="34" charset="0"/>
                        </a:rPr>
                      </a:br>
                      <a:r>
                        <a:rPr lang="en-US" sz="1400" b="0" baseline="0" dirty="0" smtClean="0">
                          <a:solidFill>
                            <a:schemeClr val="bg1"/>
                          </a:solidFill>
                        </a:rPr>
                        <a:t>(n = 23)</a:t>
                      </a:r>
                      <a:endParaRPr lang="en-US" sz="1400" b="0" dirty="0" smtClean="0">
                        <a:solidFill>
                          <a:schemeClr val="bg1"/>
                        </a:solidFill>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34360"/>
                    </a:solidFill>
                  </a:tcPr>
                </a:tc>
              </a:tr>
              <a:tr h="460093">
                <a:tc>
                  <a:txBody>
                    <a:bodyPr/>
                    <a:lstStyle/>
                    <a:p>
                      <a:r>
                        <a:rPr lang="en-US" sz="1800" dirty="0" smtClean="0"/>
                        <a:t> Tenofovir-emtricitabine</a:t>
                      </a:r>
                      <a:endParaRPr lang="en-US" sz="1800" dirty="0"/>
                    </a:p>
                  </a:txBody>
                  <a:tcPr marR="4572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CE1"/>
                    </a:solidFill>
                  </a:tcPr>
                </a:tc>
                <a:tc>
                  <a:txBody>
                    <a:bodyPr/>
                    <a:lstStyle/>
                    <a:p>
                      <a:pPr algn="ctr">
                        <a:lnSpc>
                          <a:spcPts val="2000"/>
                        </a:lnSpc>
                      </a:pPr>
                      <a:r>
                        <a:rPr lang="en-US" sz="1600" dirty="0" smtClean="0"/>
                        <a:t>23 (100%)</a:t>
                      </a:r>
                      <a:endParaRPr lang="en-US" sz="1600" dirty="0"/>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CE1"/>
                    </a:solidFill>
                  </a:tcPr>
                </a:tc>
              </a:tr>
              <a:tr h="460093">
                <a:tc>
                  <a:txBody>
                    <a:bodyPr/>
                    <a:lstStyle/>
                    <a:p>
                      <a:pPr>
                        <a:lnSpc>
                          <a:spcPts val="2000"/>
                        </a:lnSpc>
                      </a:pPr>
                      <a:r>
                        <a:rPr lang="en-US" sz="1800" dirty="0" smtClean="0"/>
                        <a:t>   </a:t>
                      </a:r>
                      <a:r>
                        <a:rPr lang="en-US" sz="1800" dirty="0" err="1" smtClean="0"/>
                        <a:t>Efavirenz</a:t>
                      </a:r>
                      <a:endParaRPr lang="en-US" sz="1800" dirty="0"/>
                    </a:p>
                  </a:txBody>
                  <a:tcPr marT="91440" marB="9144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algn="ctr">
                        <a:lnSpc>
                          <a:spcPts val="2000"/>
                        </a:lnSpc>
                      </a:pPr>
                      <a:r>
                        <a:rPr lang="en-US" sz="1600" baseline="0" dirty="0" smtClean="0"/>
                        <a:t>7 (30%)</a:t>
                      </a:r>
                      <a:endParaRPr lang="en-US" sz="1600" dirty="0"/>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r>
              <a:tr h="460093">
                <a:tc>
                  <a:txBody>
                    <a:bodyPr/>
                    <a:lstStyle/>
                    <a:p>
                      <a:pPr>
                        <a:lnSpc>
                          <a:spcPts val="2000"/>
                        </a:lnSpc>
                      </a:pPr>
                      <a:r>
                        <a:rPr lang="en-US" sz="1800" baseline="0" dirty="0" smtClean="0"/>
                        <a:t>   </a:t>
                      </a:r>
                      <a:r>
                        <a:rPr lang="en-US" sz="1800" baseline="0" dirty="0" err="1" smtClean="0"/>
                        <a:t>Rilpivirine</a:t>
                      </a:r>
                      <a:endParaRPr lang="en-US" sz="1800" dirty="0"/>
                    </a:p>
                  </a:txBody>
                  <a:tcPr marT="91440" marB="9144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c>
                  <a:txBody>
                    <a:bodyPr/>
                    <a:lstStyle/>
                    <a:p>
                      <a:pPr algn="ctr">
                        <a:lnSpc>
                          <a:spcPts val="2000"/>
                        </a:lnSpc>
                      </a:pPr>
                      <a:r>
                        <a:rPr lang="en-US" sz="1600" dirty="0" smtClean="0"/>
                        <a:t>1 (4%)</a:t>
                      </a:r>
                      <a:endParaRPr lang="en-US" sz="1600" dirty="0"/>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r>
              <a:tr h="460093">
                <a:tc>
                  <a:txBody>
                    <a:bodyPr/>
                    <a:lstStyle/>
                    <a:p>
                      <a:pPr>
                        <a:lnSpc>
                          <a:spcPts val="2000"/>
                        </a:lnSpc>
                      </a:pPr>
                      <a:r>
                        <a:rPr lang="en-US" sz="1800" dirty="0" smtClean="0"/>
                        <a:t>  </a:t>
                      </a:r>
                      <a:r>
                        <a:rPr lang="en-US" sz="1800" baseline="0" dirty="0" smtClean="0"/>
                        <a:t> </a:t>
                      </a:r>
                      <a:r>
                        <a:rPr lang="en-US" sz="1800" baseline="0" dirty="0" err="1" smtClean="0"/>
                        <a:t>Atazanavir</a:t>
                      </a:r>
                      <a:r>
                        <a:rPr lang="en-US" sz="1800" baseline="0" dirty="0" smtClean="0"/>
                        <a:t>/ritonavir</a:t>
                      </a:r>
                      <a:endParaRPr lang="en-US" sz="1800" dirty="0"/>
                    </a:p>
                  </a:txBody>
                  <a:tcPr marT="91440" marB="9144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aseline="0" dirty="0" smtClean="0"/>
                        <a:t>5 (22%)</a:t>
                      </a:r>
                      <a:endParaRPr lang="en-US" sz="1600" dirty="0" smtClean="0"/>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1D1D1"/>
                    </a:solidFill>
                  </a:tcPr>
                </a:tc>
              </a:tr>
              <a:tr h="460093">
                <a:tc>
                  <a:txBody>
                    <a:bodyPr/>
                    <a:lstStyle/>
                    <a:p>
                      <a:pPr>
                        <a:lnSpc>
                          <a:spcPts val="2000"/>
                        </a:lnSpc>
                      </a:pPr>
                      <a:r>
                        <a:rPr lang="en-US" sz="1800" dirty="0" smtClean="0"/>
                        <a:t>   </a:t>
                      </a:r>
                      <a:r>
                        <a:rPr lang="en-US" sz="1800" dirty="0" err="1" smtClean="0"/>
                        <a:t>Darunavir</a:t>
                      </a:r>
                      <a:r>
                        <a:rPr lang="en-US" sz="1800" dirty="0" smtClean="0"/>
                        <a:t>/ritonavir</a:t>
                      </a:r>
                      <a:endParaRPr lang="en-US" sz="1800" dirty="0"/>
                    </a:p>
                  </a:txBody>
                  <a:tcPr marT="91440" marB="9144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dirty="0" smtClean="0"/>
                        <a:t>4 (17%)</a:t>
                      </a:r>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r>
              <a:tr h="460093">
                <a:tc>
                  <a:txBody>
                    <a:bodyPr/>
                    <a:lstStyle/>
                    <a:p>
                      <a:pPr>
                        <a:lnSpc>
                          <a:spcPts val="2000"/>
                        </a:lnSpc>
                      </a:pPr>
                      <a:r>
                        <a:rPr lang="en-US" sz="1800" dirty="0" smtClean="0"/>
                        <a:t>   </a:t>
                      </a:r>
                      <a:r>
                        <a:rPr lang="en-US" sz="1800" dirty="0" err="1" smtClean="0"/>
                        <a:t>Raltegravir</a:t>
                      </a:r>
                      <a:endParaRPr lang="en-US" sz="1800" dirty="0"/>
                    </a:p>
                  </a:txBody>
                  <a:tcPr marT="91440" marB="9144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D1D1D1"/>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dirty="0" smtClean="0"/>
                        <a:t>6 (26%)</a:t>
                      </a:r>
                    </a:p>
                  </a:txBody>
                  <a:tcPr marT="91440" marB="9144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D1D1D1"/>
                    </a:solidFill>
                  </a:tcPr>
                </a:tc>
              </a:tr>
            </a:tbl>
          </a:graphicData>
        </a:graphic>
      </p:graphicFrame>
    </p:spTree>
    <p:extLst>
      <p:ext uri="{BB962C8B-B14F-4D97-AF65-F5344CB8AC3E}">
        <p14:creationId xmlns:p14="http://schemas.microsoft.com/office/powerpoint/2010/main" val="10137120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cxnSp>
        <p:nvCxnSpPr>
          <p:cNvPr id="24" name="Straight Connector 23"/>
          <p:cNvCxnSpPr/>
          <p:nvPr/>
        </p:nvCxnSpPr>
        <p:spPr>
          <a:xfrm>
            <a:off x="4800600" y="3453904"/>
            <a:ext cx="29565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
          <p:cNvSpPr>
            <a:spLocks noChangeArrowheads="1"/>
          </p:cNvSpPr>
          <p:nvPr/>
        </p:nvSpPr>
        <p:spPr bwMode="auto">
          <a:xfrm>
            <a:off x="1838936" y="3124201"/>
            <a:ext cx="2961663" cy="634504"/>
          </a:xfrm>
          <a:prstGeom prst="rect">
            <a:avLst/>
          </a:prstGeom>
          <a:solidFill>
            <a:srgbClr val="CEE496"/>
          </a:solidFill>
          <a:ln w="19050" cmpd="sng">
            <a:solidFill>
              <a:srgbClr val="000000"/>
            </a:solidFill>
            <a:miter lim="800000"/>
            <a:headEnd/>
            <a:tailEnd/>
          </a:ln>
          <a:effectLst/>
          <a:extLst/>
        </p:spPr>
        <p:txBody>
          <a:bodyPr wrap="square" anchor="ctr"/>
          <a:lstStyle/>
          <a:p>
            <a:pPr algn="ctr"/>
            <a:r>
              <a:rPr lang="en-US" sz="1600" b="1" dirty="0" smtClean="0">
                <a:solidFill>
                  <a:srgbClr val="000000"/>
                </a:solidFill>
                <a:latin typeface="Arial"/>
                <a:cs typeface="Arial"/>
              </a:rPr>
              <a:t>Sofosbuvir + Peginterferon + Ribavirin (n = 23)</a:t>
            </a:r>
            <a:endParaRPr lang="en-US" sz="1600" dirty="0">
              <a:solidFill>
                <a:srgbClr val="000000"/>
              </a:solidFill>
              <a:latin typeface="Arial"/>
              <a:cs typeface="Arial"/>
            </a:endParaRPr>
          </a:p>
        </p:txBody>
      </p:sp>
      <p:sp>
        <p:nvSpPr>
          <p:cNvPr id="34" name="Rectangle 33"/>
          <p:cNvSpPr/>
          <p:nvPr/>
        </p:nvSpPr>
        <p:spPr>
          <a:xfrm>
            <a:off x="266184" y="3124200"/>
            <a:ext cx="1511808" cy="633981"/>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1-4 </a:t>
            </a:r>
            <a:r>
              <a:rPr lang="en-US" sz="1600" b="1" dirty="0" smtClean="0">
                <a:latin typeface="Arial"/>
                <a:cs typeface="Arial"/>
              </a:rPr>
              <a:t/>
            </a:r>
            <a:br>
              <a:rPr lang="en-US" sz="1600" b="1" dirty="0" smtClean="0">
                <a:latin typeface="Arial"/>
                <a:cs typeface="Arial"/>
              </a:rPr>
            </a:br>
            <a:r>
              <a:rPr lang="en-US" sz="1600" b="1" dirty="0" smtClean="0">
                <a:latin typeface="Arial"/>
                <a:cs typeface="Arial"/>
              </a:rPr>
              <a:t>Naïve </a:t>
            </a:r>
            <a:endParaRPr lang="en-US" sz="1600" b="1" dirty="0">
              <a:latin typeface="Arial"/>
              <a:cs typeface="Arial"/>
            </a:endParaRPr>
          </a:p>
        </p:txBody>
      </p:sp>
      <p:sp>
        <p:nvSpPr>
          <p:cNvPr id="23" name="Rectangle 25"/>
          <p:cNvSpPr>
            <a:spLocks noChangeArrowheads="1"/>
          </p:cNvSpPr>
          <p:nvPr/>
        </p:nvSpPr>
        <p:spPr bwMode="auto">
          <a:xfrm>
            <a:off x="-12330" y="4800600"/>
            <a:ext cx="9180577" cy="112774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a:t>
            </a:r>
            <a:r>
              <a:rPr lang="en-US" sz="1400" dirty="0" smtClean="0">
                <a:solidFill>
                  <a:srgbClr val="000000"/>
                </a:solidFill>
                <a:latin typeface="Arial" pitchFamily="22" charset="0"/>
              </a:rPr>
              <a:t>daily</a:t>
            </a:r>
          </a:p>
          <a:p>
            <a:pPr defTabSz="935038">
              <a:lnSpc>
                <a:spcPts val="1800"/>
              </a:lnSpc>
              <a:spcBef>
                <a:spcPts val="0"/>
              </a:spcBef>
            </a:pPr>
            <a:r>
              <a:rPr lang="en-US" sz="1400" dirty="0" err="1" smtClean="0">
                <a:solidFill>
                  <a:srgbClr val="000000"/>
                </a:solidFill>
                <a:latin typeface="Arial" pitchFamily="22" charset="0"/>
              </a:rPr>
              <a:t>Peginterferon</a:t>
            </a:r>
            <a:r>
              <a:rPr lang="en-US" sz="1400" dirty="0" smtClean="0">
                <a:solidFill>
                  <a:srgbClr val="000000"/>
                </a:solidFill>
                <a:latin typeface="Arial" pitchFamily="22" charset="0"/>
              </a:rPr>
              <a:t> alfa-2a 180 mcg per week</a:t>
            </a:r>
          </a:p>
          <a:p>
            <a:pPr defTabSz="935038">
              <a:lnSpc>
                <a:spcPts val="1800"/>
              </a:lnSpc>
              <a:spcBef>
                <a:spcPts val="0"/>
              </a:spcBef>
            </a:pPr>
            <a:r>
              <a:rPr lang="en-US" sz="1400" dirty="0" smtClean="0">
                <a:solidFill>
                  <a:srgbClr val="000000"/>
                </a:solidFill>
                <a:latin typeface="Arial" pitchFamily="22" charset="0"/>
              </a:rPr>
              <a:t>Ribavirin </a:t>
            </a:r>
            <a:r>
              <a:rPr lang="en-US" sz="1400" dirty="0">
                <a:solidFill>
                  <a:srgbClr val="000000"/>
                </a:solidFill>
                <a:latin typeface="Arial" pitchFamily="22" charset="0"/>
              </a:rPr>
              <a:t>(weight-based and 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grpSp>
        <p:nvGrpSpPr>
          <p:cNvPr id="25" name="Group 24"/>
          <p:cNvGrpSpPr/>
          <p:nvPr/>
        </p:nvGrpSpPr>
        <p:grpSpPr>
          <a:xfrm>
            <a:off x="-6113" y="1371600"/>
            <a:ext cx="9162291" cy="515104"/>
            <a:chOff x="-6113" y="1371600"/>
            <a:chExt cx="9162291" cy="515104"/>
          </a:xfrm>
        </p:grpSpPr>
        <p:sp>
          <p:nvSpPr>
            <p:cNvPr id="26" name="Rectangle 25"/>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7" name="Rectangle 26"/>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8" name="Straight Connector 27"/>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554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1" name="Straight Connector 40"/>
            <p:cNvCxnSpPr/>
            <p:nvPr/>
          </p:nvCxnSpPr>
          <p:spPr>
            <a:xfrm flipV="1">
              <a:off x="77374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7" name="Rectangle 46"/>
            <p:cNvSpPr/>
            <p:nvPr/>
          </p:nvSpPr>
          <p:spPr>
            <a:xfrm>
              <a:off x="44836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47656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7362966" y="324425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32" name="Title 1"/>
          <p:cNvSpPr txBox="1">
            <a:spLocks/>
          </p:cNvSpPr>
          <p:nvPr/>
        </p:nvSpPr>
        <p:spPr>
          <a:xfrm>
            <a:off x="381000" y="304800"/>
            <a:ext cx="8515350" cy="990600"/>
          </a:xfrm>
          <a:prstGeom prst="rect">
            <a:avLst/>
          </a:prstGeom>
        </p:spPr>
        <p:txBody>
          <a:bodyPr anchor="ctr" anchorCtr="0">
            <a:normAutofit/>
          </a:bodyPr>
          <a:lstStyle>
            <a:lvl1pPr algn="ctr" defTabSz="914400" rtl="0" eaLnBrk="1" latinLnBrk="0" hangingPunct="1">
              <a:spcBef>
                <a:spcPct val="0"/>
              </a:spcBef>
              <a:buNone/>
              <a:defRPr sz="2600" kern="1200" baseline="0">
                <a:solidFill>
                  <a:schemeClr val="bg1"/>
                </a:solidFill>
                <a:latin typeface="+mj-lt"/>
                <a:ea typeface="+mj-ea"/>
                <a:cs typeface="+mj-cs"/>
              </a:defRPr>
            </a:lvl1pPr>
          </a:lstStyle>
          <a:p>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 PEG + RBV for HCV-HIV </a:t>
            </a:r>
            <a:r>
              <a:rPr lang="en-US" sz="2400" dirty="0" err="1" smtClean="0">
                <a:solidFill>
                  <a:schemeClr val="accent5">
                    <a:lumMod val="20000"/>
                    <a:lumOff val="80000"/>
                  </a:schemeClr>
                </a:solidFill>
              </a:rPr>
              <a:t>Coinfection</a:t>
            </a:r>
            <a:endParaRPr lang="en-US" sz="2400" dirty="0"/>
          </a:p>
        </p:txBody>
      </p:sp>
    </p:spTree>
    <p:extLst>
      <p:ext uri="{BB962C8B-B14F-4D97-AF65-F5344CB8AC3E}">
        <p14:creationId xmlns:p14="http://schemas.microsoft.com/office/powerpoint/2010/main" val="30869002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 PEG + RBV </a:t>
            </a:r>
            <a:r>
              <a:rPr lang="en-US" sz="2400" dirty="0">
                <a:solidFill>
                  <a:schemeClr val="accent5">
                    <a:lumMod val="20000"/>
                    <a:lumOff val="80000"/>
                  </a:schemeClr>
                </a:solidFill>
              </a:rPr>
              <a:t>for HCV-HIV Coinfection</a:t>
            </a:r>
            <a:r>
              <a:rPr lang="en-US" sz="2400" dirty="0"/>
              <a:t/>
            </a:r>
            <a:br>
              <a:rPr lang="en-US" sz="2400" dirty="0"/>
            </a:b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sp>
        <p:nvSpPr>
          <p:cNvPr id="23" name="Rectangle 22"/>
          <p:cNvSpPr/>
          <p:nvPr/>
        </p:nvSpPr>
        <p:spPr>
          <a:xfrm>
            <a:off x="1817041"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95/112</a:t>
            </a:r>
            <a:endParaRPr lang="en-US" sz="1400" dirty="0">
              <a:solidFill>
                <a:srgbClr val="FFFFFF"/>
              </a:solidFill>
            </a:endParaRPr>
          </a:p>
        </p:txBody>
      </p:sp>
      <p:sp>
        <p:nvSpPr>
          <p:cNvPr id="24" name="Rectangle 23"/>
          <p:cNvSpPr/>
          <p:nvPr/>
        </p:nvSpPr>
        <p:spPr>
          <a:xfrm>
            <a:off x="3640394"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22/25</a:t>
            </a:r>
            <a:endParaRPr lang="en-US" sz="1400" dirty="0">
              <a:solidFill>
                <a:srgbClr val="FFFFFF"/>
              </a:solidFill>
            </a:endParaRPr>
          </a:p>
        </p:txBody>
      </p:sp>
      <p:sp>
        <p:nvSpPr>
          <p:cNvPr id="25" name="Rectangle 24"/>
          <p:cNvSpPr/>
          <p:nvPr/>
        </p:nvSpPr>
        <p:spPr>
          <a:xfrm>
            <a:off x="5462882"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94/106</a:t>
            </a:r>
            <a:endParaRPr lang="en-US" sz="1400" dirty="0">
              <a:solidFill>
                <a:srgbClr val="FFFFFF"/>
              </a:solidFill>
            </a:endParaRPr>
          </a:p>
        </p:txBody>
      </p:sp>
      <p:sp>
        <p:nvSpPr>
          <p:cNvPr id="26" name="Rectangle 25"/>
          <p:cNvSpPr/>
          <p:nvPr/>
        </p:nvSpPr>
        <p:spPr>
          <a:xfrm>
            <a:off x="7280390"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26/31</a:t>
            </a:r>
            <a:endParaRPr lang="en-US" sz="1400" dirty="0">
              <a:solidFill>
                <a:srgbClr val="FFFFFF"/>
              </a:solidFill>
            </a:endParaRPr>
          </a:p>
        </p:txBody>
      </p:sp>
      <p:graphicFrame>
        <p:nvGraphicFramePr>
          <p:cNvPr id="10" name="Chart 9"/>
          <p:cNvGraphicFramePr>
            <a:graphicFrameLocks/>
          </p:cNvGraphicFramePr>
          <p:nvPr>
            <p:extLst>
              <p:ext uri="{D42A27DB-BD31-4B8C-83A1-F6EECF244321}">
                <p14:modId xmlns:p14="http://schemas.microsoft.com/office/powerpoint/2010/main" val="2369683449"/>
              </p:ext>
            </p:extLst>
          </p:nvPr>
        </p:nvGraphicFramePr>
        <p:xfrm>
          <a:off x="649288" y="19812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735510" y="4968712"/>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21/23</a:t>
            </a:r>
            <a:endParaRPr lang="en-US" sz="1400" dirty="0">
              <a:solidFill>
                <a:srgbClr val="FFFFFF"/>
              </a:solidFill>
            </a:endParaRPr>
          </a:p>
        </p:txBody>
      </p:sp>
      <p:sp>
        <p:nvSpPr>
          <p:cNvPr id="12" name="Rectangle 11"/>
          <p:cNvSpPr/>
          <p:nvPr/>
        </p:nvSpPr>
        <p:spPr>
          <a:xfrm>
            <a:off x="2886865"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13/15</a:t>
            </a:r>
            <a:endParaRPr lang="en-US" sz="1400" dirty="0">
              <a:solidFill>
                <a:srgbClr val="FFFFFF"/>
              </a:solidFill>
            </a:endParaRPr>
          </a:p>
        </p:txBody>
      </p:sp>
      <p:sp>
        <p:nvSpPr>
          <p:cNvPr id="13" name="Rectangle 12"/>
          <p:cNvSpPr/>
          <p:nvPr/>
        </p:nvSpPr>
        <p:spPr>
          <a:xfrm>
            <a:off x="4037755"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4</a:t>
            </a:r>
            <a:r>
              <a:rPr lang="en-US" sz="1400" dirty="0" smtClean="0">
                <a:solidFill>
                  <a:srgbClr val="FFFFFF"/>
                </a:solidFill>
              </a:rPr>
              <a:t>/4</a:t>
            </a:r>
            <a:endParaRPr lang="en-US" sz="1400" dirty="0">
              <a:solidFill>
                <a:srgbClr val="FFFFFF"/>
              </a:solidFill>
            </a:endParaRPr>
          </a:p>
        </p:txBody>
      </p:sp>
      <p:sp>
        <p:nvSpPr>
          <p:cNvPr id="14" name="Rectangle 13"/>
          <p:cNvSpPr/>
          <p:nvPr/>
        </p:nvSpPr>
        <p:spPr>
          <a:xfrm>
            <a:off x="7484310"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1</a:t>
            </a:r>
            <a:r>
              <a:rPr lang="en-US" sz="1400" dirty="0" smtClean="0">
                <a:solidFill>
                  <a:srgbClr val="FFFFFF"/>
                </a:solidFill>
              </a:rPr>
              <a:t>/</a:t>
            </a:r>
            <a:r>
              <a:rPr lang="en-US" sz="1400" dirty="0">
                <a:solidFill>
                  <a:srgbClr val="FFFFFF"/>
                </a:solidFill>
              </a:rPr>
              <a:t>1</a:t>
            </a:r>
          </a:p>
        </p:txBody>
      </p:sp>
      <p:sp>
        <p:nvSpPr>
          <p:cNvPr id="15" name="Rectangle 14"/>
          <p:cNvSpPr/>
          <p:nvPr/>
        </p:nvSpPr>
        <p:spPr>
          <a:xfrm>
            <a:off x="6324600"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a:t>
            </a:r>
            <a:r>
              <a:rPr lang="en-US" sz="1400" dirty="0" smtClean="0">
                <a:solidFill>
                  <a:srgbClr val="FFFFFF"/>
                </a:solidFill>
              </a:rPr>
              <a:t>/2</a:t>
            </a:r>
            <a:endParaRPr lang="en-US" sz="1400" dirty="0">
              <a:solidFill>
                <a:srgbClr val="FFFFFF"/>
              </a:solidFill>
            </a:endParaRPr>
          </a:p>
        </p:txBody>
      </p:sp>
      <p:sp>
        <p:nvSpPr>
          <p:cNvPr id="16" name="Rectangle 15"/>
          <p:cNvSpPr/>
          <p:nvPr/>
        </p:nvSpPr>
        <p:spPr>
          <a:xfrm>
            <a:off x="5172240"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a:t>
            </a:r>
            <a:endParaRPr lang="en-US" sz="1400" dirty="0">
              <a:solidFill>
                <a:srgbClr val="FFFFFF"/>
              </a:solidFill>
            </a:endParaRPr>
          </a:p>
        </p:txBody>
      </p:sp>
    </p:spTree>
    <p:extLst>
      <p:ext uri="{BB962C8B-B14F-4D97-AF65-F5344CB8AC3E}">
        <p14:creationId xmlns:p14="http://schemas.microsoft.com/office/powerpoint/2010/main" val="2738724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 PEG + RBV </a:t>
            </a:r>
            <a:r>
              <a:rPr lang="en-US" sz="2400" dirty="0">
                <a:solidFill>
                  <a:schemeClr val="accent5">
                    <a:lumMod val="20000"/>
                    <a:lumOff val="80000"/>
                  </a:schemeClr>
                </a:solidFill>
              </a:rPr>
              <a:t>for HCV-HIV Coinfection</a:t>
            </a:r>
            <a:r>
              <a:rPr lang="en-US" sz="2400" dirty="0"/>
              <a:t/>
            </a:r>
            <a:br>
              <a:rPr lang="en-US" sz="2400" dirty="0"/>
            </a:b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by Antiretroviral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sp>
        <p:nvSpPr>
          <p:cNvPr id="23" name="Rectangle 22"/>
          <p:cNvSpPr/>
          <p:nvPr/>
        </p:nvSpPr>
        <p:spPr>
          <a:xfrm>
            <a:off x="1817041"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95/112</a:t>
            </a:r>
            <a:endParaRPr lang="en-US" sz="1400" dirty="0">
              <a:solidFill>
                <a:srgbClr val="FFFFFF"/>
              </a:solidFill>
            </a:endParaRPr>
          </a:p>
        </p:txBody>
      </p:sp>
      <p:sp>
        <p:nvSpPr>
          <p:cNvPr id="24" name="Rectangle 23"/>
          <p:cNvSpPr/>
          <p:nvPr/>
        </p:nvSpPr>
        <p:spPr>
          <a:xfrm>
            <a:off x="3640394"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22/25</a:t>
            </a:r>
            <a:endParaRPr lang="en-US" sz="1400" dirty="0">
              <a:solidFill>
                <a:srgbClr val="FFFFFF"/>
              </a:solidFill>
            </a:endParaRPr>
          </a:p>
        </p:txBody>
      </p:sp>
      <p:sp>
        <p:nvSpPr>
          <p:cNvPr id="25" name="Rectangle 24"/>
          <p:cNvSpPr/>
          <p:nvPr/>
        </p:nvSpPr>
        <p:spPr>
          <a:xfrm>
            <a:off x="5462882"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94/106</a:t>
            </a:r>
            <a:endParaRPr lang="en-US" sz="1400" dirty="0">
              <a:solidFill>
                <a:srgbClr val="FFFFFF"/>
              </a:solidFill>
            </a:endParaRPr>
          </a:p>
        </p:txBody>
      </p:sp>
      <p:sp>
        <p:nvSpPr>
          <p:cNvPr id="26" name="Rectangle 25"/>
          <p:cNvSpPr/>
          <p:nvPr/>
        </p:nvSpPr>
        <p:spPr>
          <a:xfrm>
            <a:off x="7280390" y="530482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26/31</a:t>
            </a:r>
            <a:endParaRPr lang="en-US" sz="1400" dirty="0">
              <a:solidFill>
                <a:srgbClr val="FFFFFF"/>
              </a:solidFill>
            </a:endParaRPr>
          </a:p>
        </p:txBody>
      </p:sp>
      <p:graphicFrame>
        <p:nvGraphicFramePr>
          <p:cNvPr id="10" name="Chart 9"/>
          <p:cNvGraphicFramePr>
            <a:graphicFrameLocks/>
          </p:cNvGraphicFramePr>
          <p:nvPr>
            <p:extLst>
              <p:ext uri="{D42A27DB-BD31-4B8C-83A1-F6EECF244321}">
                <p14:modId xmlns:p14="http://schemas.microsoft.com/office/powerpoint/2010/main" val="3931594915"/>
              </p:ext>
            </p:extLst>
          </p:nvPr>
        </p:nvGraphicFramePr>
        <p:xfrm>
          <a:off x="649288" y="19812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11564" y="4968712"/>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21/23</a:t>
            </a:r>
            <a:endParaRPr lang="en-US" sz="1400" dirty="0">
              <a:solidFill>
                <a:srgbClr val="FFFFFF"/>
              </a:solidFill>
            </a:endParaRPr>
          </a:p>
        </p:txBody>
      </p:sp>
      <p:sp>
        <p:nvSpPr>
          <p:cNvPr id="12" name="Rectangle 11"/>
          <p:cNvSpPr/>
          <p:nvPr/>
        </p:nvSpPr>
        <p:spPr>
          <a:xfrm>
            <a:off x="3697248"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8</a:t>
            </a:r>
            <a:r>
              <a:rPr lang="en-US" sz="1400" dirty="0" smtClean="0">
                <a:solidFill>
                  <a:srgbClr val="FFFFFF"/>
                </a:solidFill>
              </a:rPr>
              <a:t>/9</a:t>
            </a:r>
            <a:endParaRPr lang="en-US" sz="1400" dirty="0">
              <a:solidFill>
                <a:srgbClr val="FFFFFF"/>
              </a:solidFill>
            </a:endParaRPr>
          </a:p>
        </p:txBody>
      </p:sp>
      <p:sp>
        <p:nvSpPr>
          <p:cNvPr id="13" name="Rectangle 12"/>
          <p:cNvSpPr/>
          <p:nvPr/>
        </p:nvSpPr>
        <p:spPr>
          <a:xfrm>
            <a:off x="5401000"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7</a:t>
            </a:r>
            <a:r>
              <a:rPr lang="en-US" sz="1400" dirty="0" smtClean="0">
                <a:solidFill>
                  <a:srgbClr val="FFFFFF"/>
                </a:solidFill>
              </a:rPr>
              <a:t>/8</a:t>
            </a:r>
            <a:endParaRPr lang="en-US" sz="1400" dirty="0">
              <a:solidFill>
                <a:srgbClr val="FFFFFF"/>
              </a:solidFill>
            </a:endParaRPr>
          </a:p>
        </p:txBody>
      </p:sp>
      <p:sp>
        <p:nvSpPr>
          <p:cNvPr id="17" name="Rectangle 16"/>
          <p:cNvSpPr/>
          <p:nvPr/>
        </p:nvSpPr>
        <p:spPr>
          <a:xfrm>
            <a:off x="7077400" y="4968716"/>
            <a:ext cx="771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6</a:t>
            </a:r>
            <a:r>
              <a:rPr lang="en-US" sz="1400" dirty="0" smtClean="0">
                <a:solidFill>
                  <a:srgbClr val="FFFFFF"/>
                </a:solidFill>
              </a:rPr>
              <a:t>/</a:t>
            </a:r>
            <a:r>
              <a:rPr lang="en-US" sz="1400" dirty="0">
                <a:solidFill>
                  <a:srgbClr val="FFFFFF"/>
                </a:solidFill>
              </a:rPr>
              <a:t>6</a:t>
            </a:r>
          </a:p>
        </p:txBody>
      </p:sp>
    </p:spTree>
    <p:extLst>
      <p:ext uri="{BB962C8B-B14F-4D97-AF65-F5344CB8AC3E}">
        <p14:creationId xmlns:p14="http://schemas.microsoft.com/office/powerpoint/2010/main" val="1618344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Rodriguez-Torres M, et al. J </a:t>
            </a:r>
            <a:r>
              <a:rPr lang="en-US" dirty="0" err="1"/>
              <a:t>Acquir</a:t>
            </a:r>
            <a:r>
              <a:rPr lang="en-US" dirty="0"/>
              <a:t> Immune </a:t>
            </a:r>
            <a:r>
              <a:rPr lang="en-US" dirty="0" err="1"/>
              <a:t>Defic</a:t>
            </a:r>
            <a:r>
              <a:rPr lang="en-US" dirty="0"/>
              <a:t> </a:t>
            </a:r>
            <a:r>
              <a:rPr lang="en-US" dirty="0" err="1"/>
              <a:t>Syndr</a:t>
            </a:r>
            <a:r>
              <a:rPr lang="en-US" dirty="0"/>
              <a:t>. 2015;68:543-9.</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 PEG + RBV for HCV-HIV Coinfection</a:t>
            </a:r>
            <a:r>
              <a:rPr lang="en-US" sz="2400" dirty="0"/>
              <a:t/>
            </a:r>
            <a:br>
              <a:rPr lang="en-US" sz="2400" dirty="0"/>
            </a:br>
            <a:r>
              <a:rPr lang="en-US" sz="2400" dirty="0" smtClean="0"/>
              <a:t>Results: Interpretation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3190269"/>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560"/>
                        </a:lnSpc>
                      </a:pPr>
                      <a:r>
                        <a:rPr lang="en-US" sz="1800" b="1" i="0" dirty="0" smtClean="0">
                          <a:solidFill>
                            <a:srgbClr val="800000"/>
                          </a:solidFill>
                          <a:latin typeface="Arial"/>
                          <a:cs typeface="Arial"/>
                        </a:rPr>
                        <a:t>Interpretation</a:t>
                      </a:r>
                      <a:r>
                        <a:rPr lang="en-US" sz="1800" b="0" i="0" dirty="0" smtClean="0">
                          <a:solidFill>
                            <a:schemeClr val="tx1"/>
                          </a:solidFill>
                          <a:latin typeface="Arial"/>
                          <a:cs typeface="Arial"/>
                        </a:rPr>
                        <a:t>: </a:t>
                      </a:r>
                      <a:r>
                        <a:rPr lang="en-US" sz="1800" b="0" i="0" dirty="0" smtClean="0">
                          <a:solidFill>
                            <a:srgbClr val="000000"/>
                          </a:solidFill>
                          <a:latin typeface="Arial"/>
                          <a:cs typeface="Arial"/>
                        </a:rPr>
                        <a:t>“</a:t>
                      </a:r>
                      <a:r>
                        <a:rPr lang="en-US" sz="1800" b="0" i="0" u="none" strike="noStrike" kern="1200" baseline="0" dirty="0" smtClean="0">
                          <a:solidFill>
                            <a:srgbClr val="000000"/>
                          </a:solidFill>
                          <a:latin typeface="Arial"/>
                          <a:ea typeface="+mn-ea"/>
                          <a:cs typeface="Arial"/>
                        </a:rPr>
                        <a:t>Sofosbuvir may be coadministered safely with many commonly used antiretrovirals. The addition of sofosbuvir to peginterferon–ribavirin was highly effective as assessed by SVR in HCV/HIV-coinfected patients</a:t>
                      </a:r>
                      <a:r>
                        <a:rPr lang="en-US" sz="1800" b="0" kern="1200" dirty="0" smtClean="0">
                          <a:solidFill>
                            <a:srgbClr val="000000"/>
                          </a:solidFill>
                          <a:latin typeface="Arial"/>
                          <a:ea typeface="+mn-ea"/>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0750136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in Patients with Renal Disease</a:t>
            </a:r>
            <a:endParaRPr lang="en-US" sz="2800" dirty="0"/>
          </a:p>
        </p:txBody>
      </p:sp>
      <p:sp>
        <p:nvSpPr>
          <p:cNvPr id="3" name="Text Placeholder 2"/>
          <p:cNvSpPr>
            <a:spLocks noGrp="1"/>
          </p:cNvSpPr>
          <p:nvPr>
            <p:ph type="body" idx="1"/>
          </p:nvPr>
        </p:nvSpPr>
        <p:spPr/>
        <p:txBody>
          <a:bodyPr/>
          <a:lstStyle/>
          <a:p>
            <a:endParaRPr lang="en-US"/>
          </a:p>
        </p:txBody>
      </p:sp>
      <p:sp>
        <p:nvSpPr>
          <p:cNvPr id="5" name="Rectangle 4"/>
          <p:cNvSpPr/>
          <p:nvPr/>
        </p:nvSpPr>
        <p:spPr>
          <a:xfrm>
            <a:off x="-13512" y="1828801"/>
            <a:ext cx="9180577" cy="371855"/>
          </a:xfrm>
          <a:prstGeom prst="rect">
            <a:avLst/>
          </a:prstGeom>
          <a:solidFill>
            <a:schemeClr val="accent1">
              <a:lumMod val="60000"/>
              <a:lumOff val="4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7" name="Rectangle 6"/>
          <p:cNvSpPr/>
          <p:nvPr/>
        </p:nvSpPr>
        <p:spPr>
          <a:xfrm>
            <a:off x="-13512" y="4659540"/>
            <a:ext cx="9180577" cy="371855"/>
          </a:xfrm>
          <a:prstGeom prst="rect">
            <a:avLst/>
          </a:prstGeom>
          <a:solidFill>
            <a:schemeClr val="accent1">
              <a:lumMod val="60000"/>
              <a:lumOff val="4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14814421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200" dirty="0" smtClean="0"/>
              <a:t>Sofosbuvir-Containing Regimens including Patients with Renal Disease </a:t>
            </a:r>
            <a:br>
              <a:rPr lang="en-US" sz="2200" dirty="0" smtClean="0"/>
            </a:br>
            <a:r>
              <a:rPr lang="en-US" dirty="0" smtClean="0"/>
              <a:t>HCV-TARGET (</a:t>
            </a:r>
            <a:r>
              <a:rPr lang="en-US" smtClean="0"/>
              <a:t>Renal Disease)</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Saxena</a:t>
            </a:r>
            <a:r>
              <a:rPr lang="en-US" sz="1400" dirty="0" smtClean="0">
                <a:latin typeface="Arial"/>
                <a:cs typeface="Arial"/>
              </a:rPr>
              <a:t> V, et al.  50</a:t>
            </a:r>
            <a:r>
              <a:rPr lang="en-US" sz="1400" baseline="30000" dirty="0" smtClean="0">
                <a:latin typeface="Arial"/>
                <a:cs typeface="Arial"/>
              </a:rPr>
              <a:t>th</a:t>
            </a:r>
            <a:r>
              <a:rPr lang="en-US" sz="1400" dirty="0" smtClean="0">
                <a:latin typeface="Arial"/>
                <a:cs typeface="Arial"/>
              </a:rPr>
              <a:t> EASL. 2015; </a:t>
            </a:r>
            <a:r>
              <a:rPr lang="en-US" sz="1400" dirty="0">
                <a:latin typeface="Arial"/>
                <a:cs typeface="Arial"/>
              </a:rPr>
              <a:t>Abstract </a:t>
            </a:r>
            <a:r>
              <a:rPr lang="en-US" sz="1400" dirty="0" smtClean="0">
                <a:latin typeface="Arial"/>
                <a:cs typeface="Arial"/>
              </a:rPr>
              <a:t>LP08.</a:t>
            </a:r>
            <a:endParaRPr lang="en-US" sz="1400" dirty="0">
              <a:latin typeface="Arial"/>
              <a:cs typeface="Arial"/>
            </a:endParaRPr>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2" name="Rectangle 1"/>
          <p:cNvSpPr/>
          <p:nvPr/>
        </p:nvSpPr>
        <p:spPr>
          <a:xfrm>
            <a:off x="7543800" y="1828800"/>
            <a:ext cx="1615438"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Renal Disease</a:t>
            </a:r>
            <a:endParaRPr lang="en-US" sz="1400" dirty="0"/>
          </a:p>
        </p:txBody>
      </p:sp>
    </p:spTree>
    <p:extLst>
      <p:ext uri="{BB962C8B-B14F-4D97-AF65-F5344CB8AC3E}">
        <p14:creationId xmlns:p14="http://schemas.microsoft.com/office/powerpoint/2010/main" val="32134954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br>
              <a:rPr lang="en-US" sz="2400" dirty="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NEUTRINO: SVR12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p>
        </p:txBody>
      </p:sp>
      <p:graphicFrame>
        <p:nvGraphicFramePr>
          <p:cNvPr id="30" name="Chart 29"/>
          <p:cNvGraphicFramePr>
            <a:graphicFrameLocks/>
          </p:cNvGraphicFramePr>
          <p:nvPr>
            <p:extLst>
              <p:ext uri="{D42A27DB-BD31-4B8C-83A1-F6EECF244321}">
                <p14:modId xmlns:p14="http://schemas.microsoft.com/office/powerpoint/2010/main" val="316938737"/>
              </p:ext>
            </p:extLst>
          </p:nvPr>
        </p:nvGraphicFramePr>
        <p:xfrm>
          <a:off x="457200"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099766"/>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GT = genotype</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8537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261/292</a:t>
            </a:r>
            <a:endParaRPr lang="en-US" sz="1400" dirty="0">
              <a:solidFill>
                <a:schemeClr val="bg1"/>
              </a:solidFill>
            </a:endParaRPr>
          </a:p>
        </p:txBody>
      </p:sp>
      <p:sp>
        <p:nvSpPr>
          <p:cNvPr id="10" name="Rectangle 9"/>
          <p:cNvSpPr/>
          <p:nvPr/>
        </p:nvSpPr>
        <p:spPr>
          <a:xfrm>
            <a:off x="3654730"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206/225</a:t>
            </a:r>
            <a:endParaRPr lang="en-US" sz="1400" dirty="0">
              <a:solidFill>
                <a:schemeClr val="bg1"/>
              </a:solidFill>
            </a:endParaRPr>
          </a:p>
        </p:txBody>
      </p:sp>
      <p:sp>
        <p:nvSpPr>
          <p:cNvPr id="11" name="Rectangle 10"/>
          <p:cNvSpPr/>
          <p:nvPr/>
        </p:nvSpPr>
        <p:spPr>
          <a:xfrm>
            <a:off x="5461498"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54/66</a:t>
            </a:r>
            <a:endParaRPr lang="en-US" sz="1400" dirty="0">
              <a:solidFill>
                <a:schemeClr val="bg1"/>
              </a:solidFill>
            </a:endParaRPr>
          </a:p>
        </p:txBody>
      </p:sp>
      <p:sp>
        <p:nvSpPr>
          <p:cNvPr id="12" name="Rectangle 11"/>
          <p:cNvSpPr/>
          <p:nvPr/>
        </p:nvSpPr>
        <p:spPr>
          <a:xfrm>
            <a:off x="72639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a:t>
            </a:r>
            <a:r>
              <a:rPr lang="en-US" sz="1400" dirty="0">
                <a:solidFill>
                  <a:schemeClr val="bg1"/>
                </a:solidFill>
              </a:rPr>
              <a:t>4</a:t>
            </a:r>
            <a:r>
              <a:rPr lang="en-US" sz="1400" dirty="0" smtClean="0">
                <a:solidFill>
                  <a:schemeClr val="bg1"/>
                </a:solidFill>
              </a:rPr>
              <a:t>/35</a:t>
            </a:r>
            <a:endParaRPr lang="en-US" sz="1400" dirty="0">
              <a:solidFill>
                <a:schemeClr val="bg1"/>
              </a:solidFill>
            </a:endParaRPr>
          </a:p>
        </p:txBody>
      </p:sp>
    </p:spTree>
    <p:extLst>
      <p:ext uri="{BB962C8B-B14F-4D97-AF65-F5344CB8AC3E}">
        <p14:creationId xmlns:p14="http://schemas.microsoft.com/office/powerpoint/2010/main" val="1773222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Saxena</a:t>
            </a:r>
            <a:r>
              <a:rPr lang="en-US" dirty="0"/>
              <a:t> V, et al.  50</a:t>
            </a:r>
            <a:r>
              <a:rPr lang="en-US" baseline="30000" dirty="0"/>
              <a:t>th</a:t>
            </a:r>
            <a:r>
              <a:rPr lang="en-US" dirty="0"/>
              <a:t> EASL. 2015; Abstract LP08.</a:t>
            </a:r>
          </a:p>
        </p:txBody>
      </p:sp>
      <p:sp>
        <p:nvSpPr>
          <p:cNvPr id="2" name="Title 1"/>
          <p:cNvSpPr>
            <a:spLocks noGrp="1"/>
          </p:cNvSpPr>
          <p:nvPr>
            <p:ph type="title"/>
          </p:nvPr>
        </p:nvSpPr>
        <p:spPr/>
        <p:txBody>
          <a:bodyPr>
            <a:noAutofit/>
          </a:bodyPr>
          <a:lstStyle/>
          <a:p>
            <a:r>
              <a:rPr lang="en-US" sz="2000" dirty="0">
                <a:solidFill>
                  <a:schemeClr val="accent5">
                    <a:lumMod val="20000"/>
                    <a:lumOff val="80000"/>
                  </a:schemeClr>
                </a:solidFill>
              </a:rPr>
              <a:t>Sofosbuvir-Containing Regimens </a:t>
            </a:r>
            <a:r>
              <a:rPr lang="en-US" sz="2000" dirty="0" smtClean="0">
                <a:solidFill>
                  <a:schemeClr val="accent5">
                    <a:lumMod val="20000"/>
                    <a:lumOff val="80000"/>
                  </a:schemeClr>
                </a:solidFill>
              </a:rPr>
              <a:t>including </a:t>
            </a:r>
            <a:r>
              <a:rPr lang="en-US" sz="2000" dirty="0">
                <a:solidFill>
                  <a:schemeClr val="accent5">
                    <a:lumMod val="20000"/>
                    <a:lumOff val="80000"/>
                  </a:schemeClr>
                </a:solidFill>
              </a:rPr>
              <a:t>Patients with Renal Disease </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smtClean="0"/>
              <a:t>HCV-TARGET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2370833338"/>
              </p:ext>
            </p:extLst>
          </p:nvPr>
        </p:nvGraphicFramePr>
        <p:xfrm>
          <a:off x="478632" y="1676400"/>
          <a:ext cx="8189912" cy="4114800"/>
        </p:xfrm>
        <a:graphic>
          <a:graphicData uri="http://schemas.openxmlformats.org/drawingml/2006/table">
            <a:tbl>
              <a:tblPr>
                <a:effectLst>
                  <a:outerShdw blurRad="38100" dist="38100" dir="2700000">
                    <a:srgbClr val="000000">
                      <a:alpha val="50000"/>
                    </a:srgbClr>
                  </a:outerShdw>
                </a:effectLst>
              </a:tblPr>
              <a:tblGrid>
                <a:gridCol w="8189912"/>
              </a:tblGrid>
              <a:tr h="277810">
                <a:tc>
                  <a:txBody>
                    <a:bodyPr/>
                    <a:lstStyle/>
                    <a:p>
                      <a:pPr marL="0" marR="0" lvl="0" indent="0" algn="l" defTabSz="457200" rtl="0" eaLnBrk="0" fontAlgn="base" latinLnBrk="0" hangingPunct="0">
                        <a:lnSpc>
                          <a:spcPts val="20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HCV-Target and Patients with Renal Disease: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3760790">
                <a:tc>
                  <a:txBody>
                    <a:bodyPr/>
                    <a:lstStyle/>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Longitudinal, cohort study with </a:t>
                      </a:r>
                      <a:r>
                        <a:rPr lang="en-US" sz="1800" baseline="0" dirty="0" smtClean="0">
                          <a:solidFill>
                            <a:srgbClr val="000000"/>
                          </a:solidFill>
                          <a:latin typeface="Arial" pitchFamily="22" charset="0"/>
                        </a:rPr>
                        <a:t>sofosbuvir-containing regimens, including patients with renal disease </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56 centers in US, Germany, and Canada</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treated with sofosbuvir-containing regimen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1-6</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 or older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and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Includes patients with baseline renal insufficiency</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Includes patients with cirrhosis</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Primary End-Points</a:t>
                      </a:r>
                      <a:r>
                        <a:rPr lang="en-US" sz="1800" b="0" baseline="0" dirty="0" smtClean="0">
                          <a:solidFill>
                            <a:schemeClr val="tx1"/>
                          </a:solidFill>
                          <a:latin typeface="Arial" pitchFamily="22" charset="0"/>
                        </a:rPr>
                        <a:t/>
                      </a:r>
                      <a:br>
                        <a:rPr lang="en-US" sz="1800" b="0" baseline="0" dirty="0" smtClean="0">
                          <a:solidFill>
                            <a:schemeClr val="tx1"/>
                          </a:solidFill>
                          <a:latin typeface="Arial" pitchFamily="22" charset="0"/>
                        </a:rPr>
                      </a:br>
                      <a:r>
                        <a:rPr lang="en-US" sz="1800" b="0" baseline="0" dirty="0" smtClean="0">
                          <a:solidFill>
                            <a:schemeClr val="tx1"/>
                          </a:solidFill>
                          <a:latin typeface="Arial" pitchFamily="22" charset="0"/>
                        </a:rPr>
                        <a:t>- </a:t>
                      </a:r>
                      <a:r>
                        <a:rPr lang="en-US" sz="1800" baseline="0" dirty="0" smtClean="0">
                          <a:solidFill>
                            <a:schemeClr val="tx1"/>
                          </a:solidFill>
                          <a:latin typeface="Arial" pitchFamily="22" charset="0"/>
                        </a:rPr>
                        <a:t>Efficacy (SVR12), safety</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7926187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Saxena</a:t>
            </a:r>
            <a:r>
              <a:rPr lang="en-US" dirty="0"/>
              <a:t> V, et al.  50</a:t>
            </a:r>
            <a:r>
              <a:rPr lang="en-US" baseline="30000" dirty="0"/>
              <a:t>th</a:t>
            </a:r>
            <a:r>
              <a:rPr lang="en-US" dirty="0"/>
              <a:t> EASL. 2015; Abstract LP08.</a:t>
            </a:r>
          </a:p>
        </p:txBody>
      </p:sp>
      <p:sp>
        <p:nvSpPr>
          <p:cNvPr id="2" name="Title 1"/>
          <p:cNvSpPr>
            <a:spLocks noGrp="1"/>
          </p:cNvSpPr>
          <p:nvPr>
            <p:ph type="title"/>
          </p:nvPr>
        </p:nvSpPr>
        <p:spPr/>
        <p:txBody>
          <a:bodyPr>
            <a:noAutofit/>
          </a:bodyPr>
          <a:lstStyle/>
          <a:p>
            <a:r>
              <a:rPr lang="en-US" sz="2000" dirty="0">
                <a:solidFill>
                  <a:schemeClr val="accent5">
                    <a:lumMod val="20000"/>
                    <a:lumOff val="80000"/>
                  </a:schemeClr>
                </a:solidFill>
              </a:rPr>
              <a:t>Sofosbuvir-Containing Regimens </a:t>
            </a:r>
            <a:r>
              <a:rPr lang="en-US" sz="2000" dirty="0" smtClean="0">
                <a:solidFill>
                  <a:schemeClr val="accent5">
                    <a:lumMod val="20000"/>
                    <a:lumOff val="80000"/>
                  </a:schemeClr>
                </a:solidFill>
              </a:rPr>
              <a:t>including </a:t>
            </a:r>
            <a:r>
              <a:rPr lang="en-US" sz="2000" dirty="0">
                <a:solidFill>
                  <a:schemeClr val="accent5">
                    <a:lumMod val="20000"/>
                    <a:lumOff val="80000"/>
                  </a:schemeClr>
                </a:solidFill>
              </a:rPr>
              <a:t>Patients with Renal Disease </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smtClean="0"/>
              <a:t>HCV-TARGET Trial: Baseline Characteristics</a:t>
            </a:r>
            <a:endParaRPr lang="en-US" sz="2400" dirty="0"/>
          </a:p>
        </p:txBody>
      </p:sp>
      <p:graphicFrame>
        <p:nvGraphicFramePr>
          <p:cNvPr id="5" name="Group 32"/>
          <p:cNvGraphicFramePr>
            <a:graphicFrameLocks noGrp="1"/>
          </p:cNvGraphicFramePr>
          <p:nvPr>
            <p:extLst>
              <p:ext uri="{D42A27DB-BD31-4B8C-83A1-F6EECF244321}">
                <p14:modId xmlns:p14="http://schemas.microsoft.com/office/powerpoint/2010/main" val="2985456557"/>
              </p:ext>
            </p:extLst>
          </p:nvPr>
        </p:nvGraphicFramePr>
        <p:xfrm>
          <a:off x="384175" y="1600200"/>
          <a:ext cx="8455025" cy="4590284"/>
        </p:xfrm>
        <a:graphic>
          <a:graphicData uri="http://schemas.openxmlformats.org/drawingml/2006/table">
            <a:tbl>
              <a:tblPr/>
              <a:tblGrid>
                <a:gridCol w="3044825"/>
                <a:gridCol w="1352550"/>
                <a:gridCol w="1352550"/>
                <a:gridCol w="1352550"/>
                <a:gridCol w="1352550"/>
              </a:tblGrid>
              <a:tr h="52757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Baseline Characteristic</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a:ln>
                            <a:noFill/>
                          </a:ln>
                          <a:solidFill>
                            <a:srgbClr val="FFFFFF"/>
                          </a:solidFill>
                          <a:effectLst/>
                          <a:latin typeface="Arial" charset="0"/>
                          <a:ea typeface="ＭＳ Ｐゴシック" charset="0"/>
                          <a:cs typeface="Times New Roman" charset="0"/>
                        </a:rPr>
                        <a:t>eGFR</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 30</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Times New Roman" charset="0"/>
                        </a:rPr>
                        <a:t>(n </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19)</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F565B"/>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a:ln>
                            <a:noFill/>
                          </a:ln>
                          <a:solidFill>
                            <a:srgbClr val="FFFFFF"/>
                          </a:solidFill>
                          <a:effectLst/>
                          <a:latin typeface="Arial" charset="0"/>
                          <a:ea typeface="ＭＳ Ｐゴシック" charset="0"/>
                          <a:cs typeface="Times New Roman" charset="0"/>
                        </a:rPr>
                        <a:t>eGFR</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31-45</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Times New Roman" charset="0"/>
                        </a:rPr>
                        <a:t>(n </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63)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F565B"/>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a:ln>
                            <a:noFill/>
                          </a:ln>
                          <a:solidFill>
                            <a:srgbClr val="FFFFFF"/>
                          </a:solidFill>
                          <a:effectLst/>
                          <a:latin typeface="Arial" charset="0"/>
                          <a:ea typeface="ＭＳ Ｐゴシック" charset="0"/>
                          <a:cs typeface="Times New Roman" charset="0"/>
                        </a:rPr>
                        <a:t>eGFR</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46-60</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Times New Roman" charset="0"/>
                        </a:rPr>
                        <a:t>(n </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168)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F565B"/>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a:ln>
                            <a:noFill/>
                          </a:ln>
                          <a:solidFill>
                            <a:srgbClr val="FFFFFF"/>
                          </a:solidFill>
                          <a:effectLst/>
                          <a:latin typeface="Arial" charset="0"/>
                          <a:ea typeface="ＭＳ Ｐゴシック" charset="0"/>
                          <a:cs typeface="Times New Roman" charset="0"/>
                        </a:rPr>
                        <a:t>eGFR</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 &gt; 60</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Times New Roman" charset="0"/>
                        </a:rPr>
                        <a:t>(n= </a:t>
                      </a:r>
                      <a:r>
                        <a:rPr kumimoji="0" lang="en-US" sz="1400" b="1" i="0" u="none" strike="noStrike" cap="none" normalizeH="0" baseline="0" dirty="0">
                          <a:ln>
                            <a:noFill/>
                          </a:ln>
                          <a:solidFill>
                            <a:srgbClr val="FFFFFF"/>
                          </a:solidFill>
                          <a:effectLst/>
                          <a:latin typeface="Arial" charset="0"/>
                          <a:ea typeface="ＭＳ Ｐゴシック" charset="0"/>
                          <a:cs typeface="Times New Roman" charset="0"/>
                        </a:rPr>
                        <a:t>1643)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F565B"/>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Female, n (%)</a:t>
                      </a:r>
                      <a:endParaRPr kumimoji="0" lang="en-US" sz="1400" b="0" i="0" u="none" strike="noStrike" cap="none" normalizeH="0" baseline="0" dirty="0">
                        <a:ln>
                          <a:noFill/>
                        </a:ln>
                        <a:solidFill>
                          <a:srgbClr val="141415"/>
                        </a:solidFill>
                        <a:effectLst/>
                        <a:latin typeface="Arial" charset="0"/>
                        <a:ea typeface="ＭＳ Ｐゴシック" charset="0"/>
                        <a:cs typeface="Times New Roman" charset="0"/>
                      </a:endParaRP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14 (74)</a:t>
                      </a:r>
                      <a:endParaRPr kumimoji="0" lang="en-US" sz="1400" b="0" i="0" u="none" strike="noStrike" cap="none" normalizeH="0" baseline="0" dirty="0">
                        <a:ln>
                          <a:noFill/>
                        </a:ln>
                        <a:solidFill>
                          <a:srgbClr val="141415"/>
                        </a:solidFill>
                        <a:effectLst/>
                        <a:latin typeface="Arial" charset="0"/>
                        <a:ea typeface="ＭＳ Ｐゴシック" charset="0"/>
                        <a:cs typeface="Times New Roman" charset="0"/>
                      </a:endParaRP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29 (46)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77 (46)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570 (35)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288826">
                <a:tc>
                  <a:txBody>
                    <a:bodyPr/>
                    <a:lstStyle/>
                    <a:p>
                      <a:pPr marL="0" marR="0" lvl="0" indent="0" algn="l"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Age ≥ 65, n (%)</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5 (26)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18 (29)</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55 (33)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292 (18)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White, n (%)</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15 (79)</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45 (71)</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140 (83)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1313 (80)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Cirrhosis</a:t>
                      </a: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 n (%)</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8 (42)</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43 (68)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95 (57)</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844 (51)</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112712" marR="0" lvl="0" indent="0" algn="l" defTabSz="914400" rtl="0" eaLnBrk="1" fontAlgn="base" latinLnBrk="0" hangingPunct="1">
                        <a:lnSpc>
                          <a:spcPct val="90000"/>
                        </a:lnSpc>
                        <a:spcBef>
                          <a:spcPts val="100"/>
                        </a:spcBef>
                        <a:spcAft>
                          <a:spcPts val="100"/>
                        </a:spcAft>
                        <a:buClrTx/>
                        <a:buSzTx/>
                        <a:buFont typeface="Wingdings" charset="0"/>
                        <a:buNone/>
                        <a:tabLst/>
                      </a:pPr>
                      <a:r>
                        <a:rPr kumimoji="0" lang="en-US" sz="1400" b="0" i="0" u="none" strike="noStrike" cap="none" normalizeH="0" baseline="0" dirty="0">
                          <a:ln>
                            <a:noFill/>
                          </a:ln>
                          <a:solidFill>
                            <a:srgbClr val="141415"/>
                          </a:solidFill>
                          <a:effectLst/>
                          <a:latin typeface="Arial" charset="0"/>
                          <a:ea typeface="Calibri" charset="0"/>
                          <a:cs typeface="Times New Roman" charset="0"/>
                        </a:rPr>
                        <a:t>History of </a:t>
                      </a:r>
                      <a:r>
                        <a:rPr kumimoji="0" lang="en-US" sz="1400" b="0" i="0" u="none" strike="noStrike" cap="none" normalizeH="0" baseline="0" dirty="0" err="1" smtClean="0">
                          <a:ln>
                            <a:noFill/>
                          </a:ln>
                          <a:solidFill>
                            <a:srgbClr val="141415"/>
                          </a:solidFill>
                          <a:effectLst/>
                          <a:latin typeface="Arial" charset="0"/>
                          <a:ea typeface="Calibri" charset="0"/>
                          <a:cs typeface="Times New Roman" charset="0"/>
                        </a:rPr>
                        <a:t>decompensation</a:t>
                      </a:r>
                      <a:r>
                        <a:rPr kumimoji="0" lang="en-US" sz="1400" b="0" i="0" u="none" strike="noStrike" cap="none" normalizeH="0" baseline="0" dirty="0" smtClean="0">
                          <a:ln>
                            <a:noFill/>
                          </a:ln>
                          <a:solidFill>
                            <a:srgbClr val="141415"/>
                          </a:solidFill>
                          <a:effectLst/>
                          <a:latin typeface="Arial" charset="0"/>
                          <a:ea typeface="Calibri" charset="0"/>
                          <a:cs typeface="Times New Roman" charset="0"/>
                        </a:rPr>
                        <a:t>, </a:t>
                      </a: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n (%)</a:t>
                      </a:r>
                      <a:endParaRPr kumimoji="0" lang="en-US" sz="1400" b="0" i="0" u="none" strike="noStrike" cap="none" normalizeH="0" baseline="0" dirty="0">
                        <a:ln>
                          <a:noFill/>
                        </a:ln>
                        <a:solidFill>
                          <a:srgbClr val="141415"/>
                        </a:solidFill>
                        <a:effectLst/>
                        <a:latin typeface="Arial" charset="0"/>
                        <a:ea typeface="Calibri" charset="0"/>
                        <a:cs typeface="Times New Roman" charset="0"/>
                      </a:endParaRP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6 (32)</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30 (48)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55 (33)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380 (23)</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314490">
                <a:tc>
                  <a:txBody>
                    <a:bodyPr/>
                    <a:lstStyle/>
                    <a:p>
                      <a:pPr marL="112712" marR="0" lvl="0" indent="0" algn="l" defTabSz="914400" rtl="0" eaLnBrk="1" fontAlgn="base" latinLnBrk="0" hangingPunct="1">
                        <a:lnSpc>
                          <a:spcPct val="90000"/>
                        </a:lnSpc>
                        <a:spcBef>
                          <a:spcPts val="100"/>
                        </a:spcBef>
                        <a:spcAft>
                          <a:spcPts val="100"/>
                        </a:spcAft>
                        <a:buClrTx/>
                        <a:buSzTx/>
                        <a:buFont typeface="Wingdings" charset="0"/>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MELD ≥ </a:t>
                      </a: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10, n (%)</a:t>
                      </a:r>
                      <a:endParaRPr kumimoji="0" lang="en-US" sz="1400" b="0" i="0" u="none" strike="noStrike" cap="none" normalizeH="0" baseline="0" dirty="0">
                        <a:ln>
                          <a:noFill/>
                        </a:ln>
                        <a:solidFill>
                          <a:srgbClr val="141415"/>
                        </a:solidFill>
                        <a:effectLst/>
                        <a:latin typeface="Arial" charset="0"/>
                        <a:ea typeface="ＭＳ Ｐゴシック" charset="0"/>
                        <a:cs typeface="Times New Roman" charset="0"/>
                      </a:endParaRP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5 (26)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26 (41)</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33 (20)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227 (14)</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Liver transplant</a:t>
                      </a:r>
                      <a:endParaRPr kumimoji="0" lang="en-US" sz="1400" b="0" i="0" u="none" strike="noStrike" cap="none" normalizeH="0" baseline="0" dirty="0">
                        <a:ln>
                          <a:noFill/>
                        </a:ln>
                        <a:solidFill>
                          <a:srgbClr val="141415"/>
                        </a:solidFill>
                        <a:effectLst/>
                        <a:latin typeface="Arial" charset="0"/>
                        <a:ea typeface="ＭＳ Ｐゴシック" charset="0"/>
                        <a:cs typeface="Times New Roman" charset="0"/>
                      </a:endParaRP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7 (37)</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34 (54)</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57 (34)</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136 (8)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Kidney transplant</a:t>
                      </a:r>
                      <a:endParaRPr kumimoji="0" lang="en-US" sz="1400" b="0" i="0" u="none" strike="noStrike" cap="none" normalizeH="0" baseline="0" dirty="0">
                        <a:ln>
                          <a:noFill/>
                        </a:ln>
                        <a:solidFill>
                          <a:srgbClr val="141415"/>
                        </a:solidFill>
                        <a:effectLst/>
                        <a:latin typeface="Arial" charset="0"/>
                        <a:ea typeface="ＭＳ Ｐゴシック" charset="0"/>
                        <a:cs typeface="Times New Roman" charset="0"/>
                      </a:endParaRP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3 (16)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5 (8)</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9 (5)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defRPr/>
                      </a:pPr>
                      <a:r>
                        <a:rPr kumimoji="0" lang="en-US" sz="1400" b="0" i="0" u="none" strike="noStrike" cap="none" normalizeH="0" baseline="0" dirty="0" smtClean="0">
                          <a:ln>
                            <a:noFill/>
                          </a:ln>
                          <a:solidFill>
                            <a:srgbClr val="141415"/>
                          </a:solidFill>
                          <a:effectLst/>
                          <a:latin typeface="Arial" charset="0"/>
                          <a:ea typeface="ＭＳ Ｐゴシック" charset="0"/>
                          <a:cs typeface="Times New Roman" charset="0"/>
                        </a:rPr>
                        <a:t>12 (1)</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HCC, n (%)</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 (5)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16 (25)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34 (20)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160 (10)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Mean total bilirubin, mg/dL (range)</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2.1 (0.2-21)</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1.6 (0.2-22)</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1.0 (0.1-8.0)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 (0.1-15)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Mean albumin, g/dL (range)</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3.6 (2.5-5.0)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3.7 (1.8-5.0)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3.8 (2.0-5)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3.9 (1.2-5)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2F2F2"/>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 typeface="Symbol" charset="0"/>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Mean platelets x 10³/</a:t>
                      </a:r>
                      <a:r>
                        <a:rPr kumimoji="0" lang="el-GR" sz="1400" b="0" i="0" u="none" strike="noStrike" cap="none" normalizeH="0" baseline="0">
                          <a:ln>
                            <a:noFill/>
                          </a:ln>
                          <a:solidFill>
                            <a:srgbClr val="141415"/>
                          </a:solidFill>
                          <a:effectLst/>
                          <a:latin typeface="Arial" charset="0"/>
                          <a:ea typeface="ＭＳ Ｐゴシック" charset="0"/>
                          <a:cs typeface="Times New Roman" charset="0"/>
                        </a:rPr>
                        <a:t>μ</a:t>
                      </a:r>
                      <a:r>
                        <a:rPr kumimoji="0" lang="en-US" sz="1400" b="0" i="0" u="none" strike="noStrike" cap="none" normalizeH="0" baseline="0">
                          <a:ln>
                            <a:noFill/>
                          </a:ln>
                          <a:solidFill>
                            <a:srgbClr val="141415"/>
                          </a:solidFill>
                          <a:effectLst/>
                          <a:latin typeface="Arial" charset="0"/>
                          <a:ea typeface="ＭＳ Ｐゴシック" charset="0"/>
                          <a:cs typeface="Times New Roman" charset="0"/>
                        </a:rPr>
                        <a:t>L (range)</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145 (38-267)</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142 (37-306)</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162 (42-595)</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155 (14-567)</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DCDCF"/>
                    </a:solidFill>
                  </a:tcPr>
                </a:tc>
              </a:tr>
              <a:tr h="314490">
                <a:tc>
                  <a:txBody>
                    <a:bodyPr/>
                    <a:lstStyle/>
                    <a:p>
                      <a:pPr marL="0" marR="0" lvl="0" indent="0" algn="l"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Mean INR (range)</a:t>
                      </a:r>
                    </a:p>
                  </a:txBody>
                  <a:tcPr marT="45713" marB="45713" anchor="ctr" horzOverflow="overflow">
                    <a:lnL w="127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a:ln>
                            <a:noFill/>
                          </a:ln>
                          <a:solidFill>
                            <a:srgbClr val="141415"/>
                          </a:solidFill>
                          <a:effectLst/>
                          <a:latin typeface="Arial" charset="0"/>
                          <a:ea typeface="ＭＳ Ｐゴシック" charset="0"/>
                          <a:cs typeface="Times New Roman" charset="0"/>
                        </a:rPr>
                        <a:t>1.1 (0.9-1.4)</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1.2 (0.9-4.0)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1.2 (0.9-3.0)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100"/>
                        </a:spcBef>
                        <a:spcAft>
                          <a:spcPts val="100"/>
                        </a:spcAft>
                        <a:buClrTx/>
                        <a:buSzTx/>
                        <a:buFontTx/>
                        <a:buNone/>
                        <a:tabLst/>
                      </a:pPr>
                      <a:r>
                        <a:rPr kumimoji="0" lang="en-US" sz="1400" b="0" i="0" u="none" strike="noStrike" cap="none" normalizeH="0" baseline="0" dirty="0">
                          <a:ln>
                            <a:noFill/>
                          </a:ln>
                          <a:solidFill>
                            <a:srgbClr val="141415"/>
                          </a:solidFill>
                          <a:effectLst/>
                          <a:latin typeface="Arial" charset="0"/>
                          <a:ea typeface="ＭＳ Ｐゴシック" charset="0"/>
                          <a:cs typeface="Times New Roman" charset="0"/>
                        </a:rPr>
                        <a:t>1.1 (0.7-4.0)</a:t>
                      </a:r>
                    </a:p>
                  </a:txBody>
                  <a:tcPr marT="45713" marB="45713" anchor="ctr" horzOverflow="overflow">
                    <a:lnL w="12700" cap="flat" cmpd="sng" algn="ctr">
                      <a:solidFill>
                        <a:prstClr val="white"/>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6065217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Sofosbuvir-Containing Regimens in Patients with Renal </a:t>
            </a:r>
            <a:r>
              <a:rPr lang="en-US" sz="2400" dirty="0"/>
              <a:t>Disease HCV -TARGET</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HCV TARGET: SVR12, by Baseline </a:t>
            </a:r>
            <a:r>
              <a:rPr lang="en-US" dirty="0" err="1" smtClean="0">
                <a:solidFill>
                  <a:schemeClr val="bg1"/>
                </a:solidFill>
                <a:latin typeface="Arial" pitchFamily="-110" charset="0"/>
                <a:ea typeface="ＭＳ Ｐゴシック" pitchFamily="-110" charset="-128"/>
                <a:cs typeface="ＭＳ Ｐゴシック" pitchFamily="-110" charset="-128"/>
              </a:rPr>
              <a:t>eGFR</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Saxena</a:t>
            </a:r>
            <a:r>
              <a:rPr lang="en-US" dirty="0"/>
              <a:t> V, et al.  50</a:t>
            </a:r>
            <a:r>
              <a:rPr lang="en-US" baseline="30000" dirty="0"/>
              <a:t>th</a:t>
            </a:r>
            <a:r>
              <a:rPr lang="en-US" dirty="0"/>
              <a:t> EASL. 2015; Abstract LP08.</a:t>
            </a:r>
          </a:p>
        </p:txBody>
      </p:sp>
      <p:graphicFrame>
        <p:nvGraphicFramePr>
          <p:cNvPr id="22" name="Chart 21"/>
          <p:cNvGraphicFramePr>
            <a:graphicFrameLocks/>
          </p:cNvGraphicFramePr>
          <p:nvPr>
            <p:extLst>
              <p:ext uri="{D42A27DB-BD31-4B8C-83A1-F6EECF244321}">
                <p14:modId xmlns:p14="http://schemas.microsoft.com/office/powerpoint/2010/main" val="77190890"/>
              </p:ext>
            </p:extLst>
          </p:nvPr>
        </p:nvGraphicFramePr>
        <p:xfrm>
          <a:off x="382588" y="19050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817041" y="50292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15/17</a:t>
            </a:r>
            <a:endParaRPr lang="en-US" sz="1400" dirty="0">
              <a:solidFill>
                <a:srgbClr val="FFFFFF"/>
              </a:solidFill>
            </a:endParaRPr>
          </a:p>
        </p:txBody>
      </p:sp>
      <p:sp>
        <p:nvSpPr>
          <p:cNvPr id="24" name="Rectangle 23"/>
          <p:cNvSpPr/>
          <p:nvPr/>
        </p:nvSpPr>
        <p:spPr>
          <a:xfrm>
            <a:off x="3640394" y="50292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39/48</a:t>
            </a:r>
            <a:endParaRPr lang="en-US" sz="1400" dirty="0">
              <a:solidFill>
                <a:srgbClr val="FFFFFF"/>
              </a:solidFill>
            </a:endParaRPr>
          </a:p>
        </p:txBody>
      </p:sp>
      <p:sp>
        <p:nvSpPr>
          <p:cNvPr id="25" name="Rectangle 24"/>
          <p:cNvSpPr/>
          <p:nvPr/>
        </p:nvSpPr>
        <p:spPr>
          <a:xfrm>
            <a:off x="5462882" y="50292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125/140</a:t>
            </a:r>
            <a:endParaRPr lang="en-US" sz="1400" dirty="0">
              <a:solidFill>
                <a:srgbClr val="FFFFFF"/>
              </a:solidFill>
            </a:endParaRPr>
          </a:p>
        </p:txBody>
      </p:sp>
      <p:sp>
        <p:nvSpPr>
          <p:cNvPr id="26" name="Rectangle 25"/>
          <p:cNvSpPr/>
          <p:nvPr/>
        </p:nvSpPr>
        <p:spPr>
          <a:xfrm>
            <a:off x="7133990" y="5029200"/>
            <a:ext cx="11430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1128/1393</a:t>
            </a:r>
            <a:endParaRPr lang="en-US" sz="1400" dirty="0">
              <a:solidFill>
                <a:srgbClr val="FFFFFF"/>
              </a:solidFill>
            </a:endParaRPr>
          </a:p>
        </p:txBody>
      </p:sp>
    </p:spTree>
    <p:extLst>
      <p:ext uri="{BB962C8B-B14F-4D97-AF65-F5344CB8AC3E}">
        <p14:creationId xmlns:p14="http://schemas.microsoft.com/office/powerpoint/2010/main" val="20274168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Sofosbuvir-Containing Regimens including Patients with Renal Disease </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HCV-TARGET Trial: </a:t>
            </a:r>
            <a:r>
              <a:rPr lang="en-US" sz="2400" dirty="0" smtClean="0"/>
              <a:t>Result</a:t>
            </a:r>
            <a:endParaRPr lang="en-US" sz="2400" dirty="0"/>
          </a:p>
        </p:txBody>
      </p:sp>
      <p:sp>
        <p:nvSpPr>
          <p:cNvPr id="9" name="Text Placeholder 8"/>
          <p:cNvSpPr>
            <a:spLocks noGrp="1"/>
          </p:cNvSpPr>
          <p:nvPr>
            <p:ph type="body" idx="10"/>
          </p:nvPr>
        </p:nvSpPr>
        <p:spPr/>
        <p:txBody>
          <a:bodyPr/>
          <a:lstStyle/>
          <a:p>
            <a:r>
              <a:rPr lang="en-US" dirty="0"/>
              <a:t>HCV-TARGET Trial: </a:t>
            </a:r>
            <a:r>
              <a:rPr lang="en-US" dirty="0" smtClean="0"/>
              <a:t>SVR12 Results by Baseline </a:t>
            </a:r>
            <a:r>
              <a:rPr lang="en-US" dirty="0" err="1" smtClean="0"/>
              <a:t>eGFR</a:t>
            </a:r>
            <a:r>
              <a:rPr lang="en-US" dirty="0" smtClean="0"/>
              <a:t> and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Saxena</a:t>
            </a:r>
            <a:r>
              <a:rPr lang="en-US" dirty="0"/>
              <a:t> V, et al.  50</a:t>
            </a:r>
            <a:r>
              <a:rPr lang="en-US" baseline="30000" dirty="0"/>
              <a:t>th</a:t>
            </a:r>
            <a:r>
              <a:rPr lang="en-US" dirty="0"/>
              <a:t> EASL. 2015; Abstract LP08.</a:t>
            </a:r>
          </a:p>
        </p:txBody>
      </p:sp>
      <p:graphicFrame>
        <p:nvGraphicFramePr>
          <p:cNvPr id="21" name="Chart 20"/>
          <p:cNvGraphicFramePr>
            <a:graphicFrameLocks/>
          </p:cNvGraphicFramePr>
          <p:nvPr>
            <p:extLst>
              <p:ext uri="{D42A27DB-BD31-4B8C-83A1-F6EECF244321}">
                <p14:modId xmlns:p14="http://schemas.microsoft.com/office/powerpoint/2010/main" val="2234601362"/>
              </p:ext>
            </p:extLst>
          </p:nvPr>
        </p:nvGraphicFramePr>
        <p:xfrm>
          <a:off x="254359" y="1828800"/>
          <a:ext cx="8610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143000"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1/1</a:t>
            </a:r>
            <a:endParaRPr lang="en-US" sz="1000" dirty="0">
              <a:solidFill>
                <a:schemeClr val="bg1"/>
              </a:solidFill>
            </a:endParaRPr>
          </a:p>
        </p:txBody>
      </p:sp>
      <p:sp>
        <p:nvSpPr>
          <p:cNvPr id="24" name="Rectangle 23"/>
          <p:cNvSpPr/>
          <p:nvPr/>
        </p:nvSpPr>
        <p:spPr>
          <a:xfrm>
            <a:off x="2362200"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2/2</a:t>
            </a:r>
            <a:endParaRPr lang="en-US" sz="1000" dirty="0">
              <a:solidFill>
                <a:schemeClr val="bg1"/>
              </a:solidFill>
            </a:endParaRPr>
          </a:p>
        </p:txBody>
      </p:sp>
      <p:sp>
        <p:nvSpPr>
          <p:cNvPr id="27" name="Rectangle 26"/>
          <p:cNvSpPr/>
          <p:nvPr/>
        </p:nvSpPr>
        <p:spPr>
          <a:xfrm>
            <a:off x="1533854"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rPr>
              <a:t>4</a:t>
            </a:r>
            <a:r>
              <a:rPr lang="en-US" sz="1000" dirty="0" smtClean="0">
                <a:solidFill>
                  <a:schemeClr val="bg1"/>
                </a:solidFill>
              </a:rPr>
              <a:t>/4</a:t>
            </a:r>
            <a:endParaRPr lang="en-US" sz="1000" dirty="0">
              <a:solidFill>
                <a:schemeClr val="bg1"/>
              </a:solidFill>
            </a:endParaRPr>
          </a:p>
        </p:txBody>
      </p:sp>
      <p:sp>
        <p:nvSpPr>
          <p:cNvPr id="34" name="Rectangle 33"/>
          <p:cNvSpPr/>
          <p:nvPr/>
        </p:nvSpPr>
        <p:spPr>
          <a:xfrm>
            <a:off x="1943288"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8/10</a:t>
            </a:r>
            <a:endParaRPr lang="en-US" sz="1000" dirty="0">
              <a:solidFill>
                <a:schemeClr val="bg1"/>
              </a:solidFill>
            </a:endParaRPr>
          </a:p>
        </p:txBody>
      </p:sp>
      <p:sp>
        <p:nvSpPr>
          <p:cNvPr id="36" name="Rectangle 35"/>
          <p:cNvSpPr/>
          <p:nvPr/>
        </p:nvSpPr>
        <p:spPr>
          <a:xfrm>
            <a:off x="3038663"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1/3</a:t>
            </a:r>
            <a:endParaRPr lang="en-US" sz="1000" dirty="0">
              <a:solidFill>
                <a:schemeClr val="bg1"/>
              </a:solidFill>
            </a:endParaRPr>
          </a:p>
        </p:txBody>
      </p:sp>
      <p:sp>
        <p:nvSpPr>
          <p:cNvPr id="37" name="Rectangle 36"/>
          <p:cNvSpPr/>
          <p:nvPr/>
        </p:nvSpPr>
        <p:spPr>
          <a:xfrm>
            <a:off x="4318235"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9/9</a:t>
            </a:r>
            <a:endParaRPr lang="en-US" sz="1000" dirty="0">
              <a:solidFill>
                <a:schemeClr val="bg1"/>
              </a:solidFill>
            </a:endParaRPr>
          </a:p>
        </p:txBody>
      </p:sp>
      <p:sp>
        <p:nvSpPr>
          <p:cNvPr id="38" name="Rectangle 37"/>
          <p:cNvSpPr/>
          <p:nvPr/>
        </p:nvSpPr>
        <p:spPr>
          <a:xfrm>
            <a:off x="3477048"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8/10</a:t>
            </a:r>
            <a:endParaRPr lang="en-US" sz="1000" dirty="0">
              <a:solidFill>
                <a:schemeClr val="bg1"/>
              </a:solidFill>
            </a:endParaRPr>
          </a:p>
        </p:txBody>
      </p:sp>
      <p:sp>
        <p:nvSpPr>
          <p:cNvPr id="39" name="Rectangle 38"/>
          <p:cNvSpPr/>
          <p:nvPr/>
        </p:nvSpPr>
        <p:spPr>
          <a:xfrm>
            <a:off x="3889798"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20/25</a:t>
            </a:r>
            <a:endParaRPr lang="en-US" sz="1000" dirty="0">
              <a:solidFill>
                <a:schemeClr val="bg1"/>
              </a:solidFill>
            </a:endParaRPr>
          </a:p>
        </p:txBody>
      </p:sp>
      <p:sp>
        <p:nvSpPr>
          <p:cNvPr id="40" name="Rectangle 39"/>
          <p:cNvSpPr/>
          <p:nvPr/>
        </p:nvSpPr>
        <p:spPr>
          <a:xfrm>
            <a:off x="4966452"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13/14</a:t>
            </a:r>
            <a:endParaRPr lang="en-US" sz="1000" dirty="0">
              <a:solidFill>
                <a:schemeClr val="bg1"/>
              </a:solidFill>
            </a:endParaRPr>
          </a:p>
        </p:txBody>
      </p:sp>
      <p:sp>
        <p:nvSpPr>
          <p:cNvPr id="41" name="Rectangle 40"/>
          <p:cNvSpPr/>
          <p:nvPr/>
        </p:nvSpPr>
        <p:spPr>
          <a:xfrm>
            <a:off x="6227022"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12/13</a:t>
            </a:r>
            <a:endParaRPr lang="en-US" sz="1000" dirty="0">
              <a:solidFill>
                <a:schemeClr val="bg1"/>
              </a:solidFill>
            </a:endParaRPr>
          </a:p>
        </p:txBody>
      </p:sp>
      <p:sp>
        <p:nvSpPr>
          <p:cNvPr id="42" name="Rectangle 41"/>
          <p:cNvSpPr/>
          <p:nvPr/>
        </p:nvSpPr>
        <p:spPr>
          <a:xfrm>
            <a:off x="5404555"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38/45</a:t>
            </a:r>
            <a:endParaRPr lang="en-US" sz="1000" dirty="0">
              <a:solidFill>
                <a:schemeClr val="bg1"/>
              </a:solidFill>
            </a:endParaRPr>
          </a:p>
        </p:txBody>
      </p:sp>
      <p:sp>
        <p:nvSpPr>
          <p:cNvPr id="43" name="Rectangle 42"/>
          <p:cNvSpPr/>
          <p:nvPr/>
        </p:nvSpPr>
        <p:spPr>
          <a:xfrm>
            <a:off x="5820386" y="4876800"/>
            <a:ext cx="50290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62/68</a:t>
            </a:r>
            <a:endParaRPr lang="en-US" sz="1000" dirty="0">
              <a:solidFill>
                <a:schemeClr val="bg1"/>
              </a:solidFill>
            </a:endParaRPr>
          </a:p>
        </p:txBody>
      </p:sp>
      <p:sp>
        <p:nvSpPr>
          <p:cNvPr id="44" name="Rectangle 43"/>
          <p:cNvSpPr/>
          <p:nvPr/>
        </p:nvSpPr>
        <p:spPr>
          <a:xfrm>
            <a:off x="6819994" y="4876800"/>
            <a:ext cx="658348"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188/</a:t>
            </a:r>
            <a:br>
              <a:rPr lang="en-US" sz="1000" dirty="0" smtClean="0">
                <a:solidFill>
                  <a:schemeClr val="bg1"/>
                </a:solidFill>
              </a:rPr>
            </a:br>
            <a:r>
              <a:rPr lang="en-US" sz="1000" dirty="0" smtClean="0">
                <a:solidFill>
                  <a:schemeClr val="bg1"/>
                </a:solidFill>
              </a:rPr>
              <a:t>232</a:t>
            </a:r>
            <a:endParaRPr lang="en-US" sz="1000" dirty="0">
              <a:solidFill>
                <a:schemeClr val="bg1"/>
              </a:solidFill>
            </a:endParaRPr>
          </a:p>
        </p:txBody>
      </p:sp>
      <p:sp>
        <p:nvSpPr>
          <p:cNvPr id="45" name="Rectangle 44"/>
          <p:cNvSpPr/>
          <p:nvPr/>
        </p:nvSpPr>
        <p:spPr>
          <a:xfrm>
            <a:off x="8066320" y="4876800"/>
            <a:ext cx="658348"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135/</a:t>
            </a:r>
            <a:br>
              <a:rPr lang="en-US" sz="1000" dirty="0" smtClean="0">
                <a:solidFill>
                  <a:schemeClr val="bg1"/>
                </a:solidFill>
              </a:rPr>
            </a:br>
            <a:r>
              <a:rPr lang="en-US" sz="1000" dirty="0" smtClean="0">
                <a:solidFill>
                  <a:schemeClr val="bg1"/>
                </a:solidFill>
              </a:rPr>
              <a:t>171</a:t>
            </a:r>
            <a:endParaRPr lang="en-US" sz="1000" dirty="0">
              <a:solidFill>
                <a:schemeClr val="bg1"/>
              </a:solidFill>
            </a:endParaRPr>
          </a:p>
        </p:txBody>
      </p:sp>
      <p:sp>
        <p:nvSpPr>
          <p:cNvPr id="46" name="Rectangle 45"/>
          <p:cNvSpPr/>
          <p:nvPr/>
        </p:nvSpPr>
        <p:spPr>
          <a:xfrm>
            <a:off x="7262163" y="4876800"/>
            <a:ext cx="658348"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292/</a:t>
            </a:r>
            <a:br>
              <a:rPr lang="en-US" sz="1000" dirty="0" smtClean="0">
                <a:solidFill>
                  <a:schemeClr val="bg1"/>
                </a:solidFill>
              </a:rPr>
            </a:br>
            <a:r>
              <a:rPr lang="en-US" sz="1000" dirty="0" smtClean="0">
                <a:solidFill>
                  <a:schemeClr val="bg1"/>
                </a:solidFill>
              </a:rPr>
              <a:t>400</a:t>
            </a:r>
            <a:endParaRPr lang="en-US" sz="1000" dirty="0">
              <a:solidFill>
                <a:schemeClr val="bg1"/>
              </a:solidFill>
            </a:endParaRPr>
          </a:p>
        </p:txBody>
      </p:sp>
      <p:sp>
        <p:nvSpPr>
          <p:cNvPr id="47" name="Rectangle 46"/>
          <p:cNvSpPr/>
          <p:nvPr/>
        </p:nvSpPr>
        <p:spPr>
          <a:xfrm>
            <a:off x="7659720" y="4876800"/>
            <a:ext cx="658348"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smtClean="0">
                <a:solidFill>
                  <a:schemeClr val="bg1"/>
                </a:solidFill>
              </a:rPr>
              <a:t>480/</a:t>
            </a:r>
            <a:br>
              <a:rPr lang="en-US" sz="1000" dirty="0" smtClean="0">
                <a:solidFill>
                  <a:schemeClr val="bg1"/>
                </a:solidFill>
              </a:rPr>
            </a:br>
            <a:r>
              <a:rPr lang="en-US" sz="1000" dirty="0" smtClean="0">
                <a:solidFill>
                  <a:schemeClr val="bg1"/>
                </a:solidFill>
              </a:rPr>
              <a:t>552</a:t>
            </a:r>
            <a:endParaRPr lang="en-US" sz="1000" dirty="0">
              <a:solidFill>
                <a:schemeClr val="bg1"/>
              </a:solidFill>
            </a:endParaRPr>
          </a:p>
        </p:txBody>
      </p:sp>
      <p:sp>
        <p:nvSpPr>
          <p:cNvPr id="19" name="Rectangle 25"/>
          <p:cNvSpPr>
            <a:spLocks noChangeArrowheads="1"/>
          </p:cNvSpPr>
          <p:nvPr/>
        </p:nvSpPr>
        <p:spPr bwMode="auto">
          <a:xfrm>
            <a:off x="0" y="6104274"/>
            <a:ext cx="9162288" cy="271268"/>
          </a:xfrm>
          <a:prstGeom prst="rect">
            <a:avLst/>
          </a:prstGeom>
          <a:solidFill>
            <a:schemeClr val="bg1">
              <a:lumMod val="85000"/>
            </a:schemeClr>
          </a:solidFill>
          <a:ln w="12700">
            <a:noFill/>
            <a:miter lim="800000"/>
            <a:headEnd/>
            <a:tailEnd/>
          </a:ln>
        </p:spPr>
        <p:txBody>
          <a:bodyPr lIns="365760" tIns="45431" rIns="0" bIns="45431" anchor="ctr">
            <a:prstTxWarp prst="textNoShape">
              <a:avLst/>
            </a:prstTxWarp>
          </a:bodyPr>
          <a:lstStyle/>
          <a:p>
            <a:pPr defTabSz="935038">
              <a:spcBef>
                <a:spcPct val="50000"/>
              </a:spcBef>
            </a:pPr>
            <a:r>
              <a:rPr lang="en-US" sz="1300" dirty="0" smtClean="0">
                <a:solidFill>
                  <a:srgbClr val="000000"/>
                </a:solidFill>
                <a:latin typeface="Arial" pitchFamily="22" charset="0"/>
              </a:rPr>
              <a:t>Abbreviations: SOF = sofosbuvir; PEG = peginterferon; RBV = ribavirin; SMV = </a:t>
            </a:r>
            <a:r>
              <a:rPr lang="en-US" sz="1300" dirty="0" err="1" smtClean="0">
                <a:solidFill>
                  <a:srgbClr val="000000"/>
                </a:solidFill>
                <a:latin typeface="Arial" pitchFamily="22" charset="0"/>
              </a:rPr>
              <a:t>simeprevir</a:t>
            </a:r>
            <a:endParaRPr lang="en-US" sz="1300" dirty="0">
              <a:solidFill>
                <a:srgbClr val="000000"/>
              </a:solidFill>
              <a:latin typeface="Arial" pitchFamily="22" charset="0"/>
            </a:endParaRPr>
          </a:p>
        </p:txBody>
      </p:sp>
    </p:spTree>
    <p:extLst>
      <p:ext uri="{BB962C8B-B14F-4D97-AF65-F5344CB8AC3E}">
        <p14:creationId xmlns:p14="http://schemas.microsoft.com/office/powerpoint/2010/main" val="32850277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Sofosbuvir in Patients Pre and Post Liver Transplant</a:t>
            </a:r>
            <a:endParaRPr lang="en-US" sz="2400"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512" y="1828801"/>
            <a:ext cx="9180577" cy="371855"/>
          </a:xfrm>
          <a:prstGeom prst="rect">
            <a:avLst/>
          </a:prstGeom>
          <a:solidFill>
            <a:srgbClr val="672323"/>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chemeClr val="accent6">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4413765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200" dirty="0" err="1" smtClean="0"/>
              <a:t>Sofosbuvir</a:t>
            </a:r>
            <a:r>
              <a:rPr lang="en-US" sz="2200" dirty="0" smtClean="0"/>
              <a:t> + Ribavirin to Prevent Post-Transplant HCV Recurrence </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2</a:t>
            </a: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t>Curry </a:t>
            </a:r>
            <a:r>
              <a:rPr lang="en-US" sz="1400" dirty="0"/>
              <a:t>MP, et al. </a:t>
            </a:r>
            <a:r>
              <a:rPr lang="en-US" sz="1400" dirty="0" smtClean="0"/>
              <a:t>Gastroenterology</a:t>
            </a:r>
            <a:r>
              <a:rPr lang="en-US" sz="1400" dirty="0"/>
              <a:t>. </a:t>
            </a:r>
            <a:r>
              <a:rPr lang="en-US" sz="1400" dirty="0" smtClean="0"/>
              <a:t>2015;148:100-7.</a:t>
            </a:r>
            <a:endParaRPr lang="en-US" sz="1400" dirty="0"/>
          </a:p>
        </p:txBody>
      </p:sp>
      <p:sp>
        <p:nvSpPr>
          <p:cNvPr id="10" name="Rectangle 9"/>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7" name="Rectangle 6"/>
          <p:cNvSpPr/>
          <p:nvPr/>
        </p:nvSpPr>
        <p:spPr>
          <a:xfrm>
            <a:off x="7162801" y="1828800"/>
            <a:ext cx="1987293"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Liver Transplantation</a:t>
            </a:r>
            <a:endParaRPr lang="en-US" sz="1400" dirty="0"/>
          </a:p>
        </p:txBody>
      </p:sp>
    </p:spTree>
    <p:extLst>
      <p:ext uri="{BB962C8B-B14F-4D97-AF65-F5344CB8AC3E}">
        <p14:creationId xmlns:p14="http://schemas.microsoft.com/office/powerpoint/2010/main" val="18288996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Curry MP, et </a:t>
            </a:r>
            <a:r>
              <a:rPr lang="en-US" dirty="0" smtClean="0"/>
              <a:t>al. Gastroenterology</a:t>
            </a:r>
            <a:r>
              <a:rPr lang="en-US" dirty="0"/>
              <a:t>. 2015;148:100-7.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to Prevent Post-Transplant HCV Recurrence</a:t>
            </a:r>
          </a:p>
        </p:txBody>
      </p:sp>
      <p:graphicFrame>
        <p:nvGraphicFramePr>
          <p:cNvPr id="5" name="Table 4"/>
          <p:cNvGraphicFramePr>
            <a:graphicFrameLocks noGrp="1"/>
          </p:cNvGraphicFramePr>
          <p:nvPr>
            <p:extLst>
              <p:ext uri="{D42A27DB-BD31-4B8C-83A1-F6EECF244321}">
                <p14:modId xmlns:p14="http://schemas.microsoft.com/office/powerpoint/2010/main" val="54644059"/>
              </p:ext>
            </p:extLst>
          </p:nvPr>
        </p:nvGraphicFramePr>
        <p:xfrm>
          <a:off x="344488" y="1447800"/>
          <a:ext cx="8458200" cy="4876800"/>
        </p:xfrm>
        <a:graphic>
          <a:graphicData uri="http://schemas.openxmlformats.org/drawingml/2006/table">
            <a:tbl>
              <a:tblPr>
                <a:effectLst>
                  <a:outerShdw blurRad="38100" dist="38100" dir="2700000">
                    <a:srgbClr val="000000">
                      <a:alpha val="50000"/>
                    </a:srgbClr>
                  </a:outerShdw>
                </a:effectLst>
              </a:tblPr>
              <a:tblGrid>
                <a:gridCol w="8458200"/>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Sofosbuvir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Ribavirin to Prevent Post-Transplant HCV Recurrence</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10090">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Open-label,</a:t>
                      </a:r>
                      <a:r>
                        <a:rPr lang="en-US" sz="1800" baseline="0" dirty="0" smtClean="0">
                          <a:solidFill>
                            <a:srgbClr val="000000"/>
                          </a:solidFill>
                          <a:latin typeface="Arial" pitchFamily="22" charset="0"/>
                          <a:cs typeface="+mn-cs"/>
                        </a:rPr>
                        <a:t> pilot, </a:t>
                      </a:r>
                      <a:r>
                        <a:rPr lang="en-US" sz="1800" baseline="0" dirty="0" smtClean="0">
                          <a:solidFill>
                            <a:srgbClr val="000000"/>
                          </a:solidFill>
                          <a:latin typeface="Arial" pitchFamily="22" charset="0"/>
                        </a:rPr>
                        <a:t>phase 2 trial of up to 48 weeks of sofosbuvir + ribavirin in patients with HCV of any genotype and cirrhosis awaiting liver transplantation for hepatocellular cancer</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International Study in United States, New Zealand, and Spain</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61 patients with chronic hepatitis C and cirrhosis and any genotype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 18</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10</a:t>
                      </a:r>
                      <a:r>
                        <a:rPr lang="en-US" sz="1800" baseline="30000" dirty="0" smtClean="0">
                          <a:solidFill>
                            <a:srgbClr val="000000"/>
                          </a:solidFill>
                          <a:latin typeface="Arial" pitchFamily="22" charset="0"/>
                        </a:rPr>
                        <a:t>4</a:t>
                      </a:r>
                      <a:r>
                        <a:rPr lang="en-US" sz="1800" baseline="0" dirty="0" smtClean="0">
                          <a:solidFill>
                            <a:srgbClr val="000000"/>
                          </a:solidFill>
                          <a:latin typeface="Arial" pitchFamily="22" charset="0"/>
                        </a:rPr>
                        <a:t>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and treatment experience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CTP score ≤ 7 and MELD score ≤ 17</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Excluded if decompensated liver disease</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Regimen Given Prior to Transplant (up to 48 weeks of therapy</a:t>
                      </a:r>
                      <a:r>
                        <a:rPr lang="en-US" sz="1800" baseline="0" dirty="0" smtClean="0">
                          <a:solidFill>
                            <a:srgbClr val="000000"/>
                          </a:solidFill>
                          <a:latin typeface="Arial" pitchFamily="22" charset="0"/>
                        </a:rPr>
                        <a:t>)</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(weight based)</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 12 weeks post transplant</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8659765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4581360" y="1524007"/>
            <a:ext cx="0" cy="4032490"/>
          </a:xfrm>
          <a:prstGeom prst="straightConnector1">
            <a:avLst/>
          </a:prstGeom>
          <a:ln>
            <a:solidFill>
              <a:schemeClr val="tx1">
                <a:lumMod val="65000"/>
                <a:lumOff val="35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Curry MP, et al. Gastroenterology. 2015;148:100-7.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to Prevent Post-Transplant HCV </a:t>
            </a:r>
            <a:r>
              <a:rPr lang="en-US" sz="2200" dirty="0" smtClean="0">
                <a:solidFill>
                  <a:schemeClr val="accent5">
                    <a:lumMod val="20000"/>
                    <a:lumOff val="80000"/>
                  </a:schemeClr>
                </a:solidFill>
              </a:rPr>
              <a:t>Recurrence</a:t>
            </a:r>
            <a:br>
              <a:rPr lang="en-US" sz="2200" dirty="0" smtClean="0">
                <a:solidFill>
                  <a:schemeClr val="accent5">
                    <a:lumMod val="20000"/>
                    <a:lumOff val="80000"/>
                  </a:schemeClr>
                </a:solidFill>
              </a:rPr>
            </a:br>
            <a:r>
              <a:rPr lang="en-US" sz="2400" dirty="0"/>
              <a:t>Study Design</a:t>
            </a:r>
            <a:endParaRPr lang="en-US" sz="2400" dirty="0">
              <a:solidFill>
                <a:schemeClr val="accent5">
                  <a:lumMod val="20000"/>
                  <a:lumOff val="80000"/>
                </a:schemeClr>
              </a:solidFill>
            </a:endParaRPr>
          </a:p>
        </p:txBody>
      </p:sp>
      <p:sp>
        <p:nvSpPr>
          <p:cNvPr id="8" name="Rectangle 5"/>
          <p:cNvSpPr>
            <a:spLocks noChangeArrowheads="1"/>
          </p:cNvSpPr>
          <p:nvPr/>
        </p:nvSpPr>
        <p:spPr bwMode="auto">
          <a:xfrm>
            <a:off x="2022643" y="1524000"/>
            <a:ext cx="5140157" cy="540449"/>
          </a:xfrm>
          <a:prstGeom prst="rect">
            <a:avLst/>
          </a:prstGeom>
          <a:solidFill>
            <a:srgbClr val="C2D9E1"/>
          </a:solidFill>
          <a:ln w="19050" cmpd="sng">
            <a:solidFill>
              <a:schemeClr val="bg1">
                <a:lumMod val="65000"/>
              </a:schemeClr>
            </a:solidFill>
            <a:miter lim="800000"/>
            <a:headEnd/>
            <a:tailEnd/>
          </a:ln>
          <a:effectLst/>
          <a:extLst/>
        </p:spPr>
        <p:txBody>
          <a:bodyPr wrap="square" anchor="ctr"/>
          <a:lstStyle/>
          <a:p>
            <a:pPr algn="ctr">
              <a:lnSpc>
                <a:spcPts val="1900"/>
              </a:lnSpc>
            </a:pPr>
            <a:r>
              <a:rPr lang="en-US" sz="1800" dirty="0" smtClean="0">
                <a:solidFill>
                  <a:srgbClr val="000000"/>
                </a:solidFill>
                <a:latin typeface="Arial"/>
                <a:cs typeface="Arial"/>
              </a:rPr>
              <a:t>92 screened</a:t>
            </a:r>
            <a:endParaRPr lang="en-US" sz="1800" dirty="0">
              <a:solidFill>
                <a:srgbClr val="000000"/>
              </a:solidFill>
              <a:latin typeface="Arial"/>
              <a:cs typeface="Arial"/>
            </a:endParaRPr>
          </a:p>
        </p:txBody>
      </p:sp>
      <p:sp>
        <p:nvSpPr>
          <p:cNvPr id="9" name="Rectangle 5"/>
          <p:cNvSpPr>
            <a:spLocks noChangeArrowheads="1"/>
          </p:cNvSpPr>
          <p:nvPr/>
        </p:nvSpPr>
        <p:spPr bwMode="auto">
          <a:xfrm>
            <a:off x="2022643" y="2398538"/>
            <a:ext cx="5140157" cy="540449"/>
          </a:xfrm>
          <a:prstGeom prst="rect">
            <a:avLst/>
          </a:prstGeom>
          <a:solidFill>
            <a:srgbClr val="C2D9E1"/>
          </a:solidFill>
          <a:ln w="19050" cmpd="sng">
            <a:solidFill>
              <a:schemeClr val="bg1">
                <a:lumMod val="65000"/>
              </a:schemeClr>
            </a:solidFill>
            <a:miter lim="800000"/>
            <a:headEnd/>
            <a:tailEnd/>
          </a:ln>
          <a:effectLst/>
          <a:extLst/>
        </p:spPr>
        <p:txBody>
          <a:bodyPr wrap="square" anchor="ctr"/>
          <a:lstStyle/>
          <a:p>
            <a:pPr algn="ctr">
              <a:lnSpc>
                <a:spcPts val="1900"/>
              </a:lnSpc>
            </a:pPr>
            <a:r>
              <a:rPr lang="en-US" sz="1800" dirty="0" smtClean="0">
                <a:solidFill>
                  <a:srgbClr val="000000"/>
                </a:solidFill>
                <a:latin typeface="Arial"/>
                <a:cs typeface="Arial"/>
              </a:rPr>
              <a:t>63 enrolled</a:t>
            </a:r>
            <a:endParaRPr lang="en-US" sz="1800" dirty="0">
              <a:solidFill>
                <a:srgbClr val="000000"/>
              </a:solidFill>
              <a:latin typeface="Arial"/>
              <a:cs typeface="Arial"/>
            </a:endParaRPr>
          </a:p>
        </p:txBody>
      </p:sp>
      <p:sp>
        <p:nvSpPr>
          <p:cNvPr id="10" name="Rectangle 5"/>
          <p:cNvSpPr>
            <a:spLocks noChangeArrowheads="1"/>
          </p:cNvSpPr>
          <p:nvPr/>
        </p:nvSpPr>
        <p:spPr bwMode="auto">
          <a:xfrm>
            <a:off x="2022643" y="3273076"/>
            <a:ext cx="5140157" cy="540449"/>
          </a:xfrm>
          <a:prstGeom prst="rect">
            <a:avLst/>
          </a:prstGeom>
          <a:solidFill>
            <a:srgbClr val="C2D9E1"/>
          </a:solidFill>
          <a:ln w="19050" cmpd="sng">
            <a:solidFill>
              <a:schemeClr val="bg1">
                <a:lumMod val="65000"/>
              </a:schemeClr>
            </a:solidFill>
            <a:miter lim="800000"/>
            <a:headEnd/>
            <a:tailEnd/>
          </a:ln>
          <a:effectLst/>
          <a:extLst/>
        </p:spPr>
        <p:txBody>
          <a:bodyPr wrap="square" anchor="ctr"/>
          <a:lstStyle/>
          <a:p>
            <a:pPr algn="ctr">
              <a:lnSpc>
                <a:spcPts val="1900"/>
              </a:lnSpc>
            </a:pPr>
            <a:r>
              <a:rPr lang="en-US" sz="1800" dirty="0" smtClean="0">
                <a:solidFill>
                  <a:srgbClr val="000000"/>
                </a:solidFill>
                <a:latin typeface="Arial"/>
                <a:cs typeface="Arial"/>
              </a:rPr>
              <a:t>61 dosed</a:t>
            </a:r>
            <a:endParaRPr lang="en-US" sz="1800" dirty="0">
              <a:solidFill>
                <a:srgbClr val="000000"/>
              </a:solidFill>
              <a:latin typeface="Arial"/>
              <a:cs typeface="Arial"/>
            </a:endParaRPr>
          </a:p>
        </p:txBody>
      </p:sp>
      <p:sp>
        <p:nvSpPr>
          <p:cNvPr id="11" name="Rectangle 5"/>
          <p:cNvSpPr>
            <a:spLocks noChangeArrowheads="1"/>
          </p:cNvSpPr>
          <p:nvPr/>
        </p:nvSpPr>
        <p:spPr bwMode="auto">
          <a:xfrm>
            <a:off x="2022643" y="4147614"/>
            <a:ext cx="5140157" cy="540449"/>
          </a:xfrm>
          <a:prstGeom prst="rect">
            <a:avLst/>
          </a:prstGeom>
          <a:solidFill>
            <a:srgbClr val="C2D9E1"/>
          </a:solidFill>
          <a:ln w="19050" cmpd="sng">
            <a:solidFill>
              <a:schemeClr val="bg1">
                <a:lumMod val="65000"/>
              </a:schemeClr>
            </a:solidFill>
            <a:miter lim="800000"/>
            <a:headEnd/>
            <a:tailEnd/>
          </a:ln>
          <a:effectLst/>
          <a:extLst/>
        </p:spPr>
        <p:txBody>
          <a:bodyPr wrap="square" anchor="ctr"/>
          <a:lstStyle/>
          <a:p>
            <a:pPr algn="ctr">
              <a:lnSpc>
                <a:spcPts val="1900"/>
              </a:lnSpc>
            </a:pPr>
            <a:r>
              <a:rPr lang="en-US" sz="1800" dirty="0" smtClean="0">
                <a:solidFill>
                  <a:srgbClr val="000000"/>
                </a:solidFill>
                <a:latin typeface="Arial"/>
                <a:cs typeface="Arial"/>
              </a:rPr>
              <a:t>46 underwent liver transplantation</a:t>
            </a:r>
            <a:endParaRPr lang="en-US" sz="1800" dirty="0">
              <a:solidFill>
                <a:srgbClr val="000000"/>
              </a:solidFill>
              <a:latin typeface="Arial"/>
              <a:cs typeface="Arial"/>
            </a:endParaRPr>
          </a:p>
        </p:txBody>
      </p:sp>
      <p:sp>
        <p:nvSpPr>
          <p:cNvPr id="16" name="Rectangle 5"/>
          <p:cNvSpPr>
            <a:spLocks noChangeArrowheads="1"/>
          </p:cNvSpPr>
          <p:nvPr/>
        </p:nvSpPr>
        <p:spPr bwMode="auto">
          <a:xfrm>
            <a:off x="1966658" y="5022151"/>
            <a:ext cx="5140157" cy="540449"/>
          </a:xfrm>
          <a:prstGeom prst="rect">
            <a:avLst/>
          </a:prstGeom>
          <a:solidFill>
            <a:srgbClr val="C2D9E1"/>
          </a:solidFill>
          <a:ln w="19050" cmpd="sng">
            <a:solidFill>
              <a:schemeClr val="bg1">
                <a:lumMod val="65000"/>
              </a:schemeClr>
            </a:solidFill>
            <a:miter lim="800000"/>
            <a:headEnd/>
            <a:tailEnd/>
          </a:ln>
          <a:effectLst/>
          <a:extLst/>
        </p:spPr>
        <p:txBody>
          <a:bodyPr wrap="square" anchor="ctr"/>
          <a:lstStyle/>
          <a:p>
            <a:pPr algn="ctr">
              <a:lnSpc>
                <a:spcPts val="1900"/>
              </a:lnSpc>
            </a:pPr>
            <a:r>
              <a:rPr lang="en-US" sz="1800" dirty="0" smtClean="0">
                <a:solidFill>
                  <a:srgbClr val="000000"/>
                </a:solidFill>
                <a:latin typeface="Arial"/>
                <a:cs typeface="Arial"/>
              </a:rPr>
              <a:t>43 with HCV RNA &lt;LLOQ at transplantation</a:t>
            </a:r>
            <a:endParaRPr lang="en-US" sz="1800" dirty="0">
              <a:solidFill>
                <a:srgbClr val="000000"/>
              </a:solidFill>
              <a:latin typeface="Arial"/>
              <a:cs typeface="Arial"/>
            </a:endParaRPr>
          </a:p>
        </p:txBody>
      </p:sp>
      <p:sp>
        <p:nvSpPr>
          <p:cNvPr id="19" name="Rectangle 18"/>
          <p:cNvSpPr/>
          <p:nvPr/>
        </p:nvSpPr>
        <p:spPr>
          <a:xfrm>
            <a:off x="1965824" y="5562598"/>
            <a:ext cx="5142533" cy="588255"/>
          </a:xfrm>
          <a:prstGeom prst="rect">
            <a:avLst/>
          </a:prstGeom>
          <a:solidFill>
            <a:schemeClr val="bg1">
              <a:lumMod val="95000"/>
            </a:schemeClr>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These 43 patients analyzed for post-transplant SVR</a:t>
            </a:r>
            <a:endParaRPr lang="en-US" sz="1600" dirty="0">
              <a:solidFill>
                <a:srgbClr val="000000"/>
              </a:solidFill>
              <a:latin typeface="Arial"/>
              <a:cs typeface="Arial"/>
            </a:endParaRPr>
          </a:p>
        </p:txBody>
      </p:sp>
    </p:spTree>
    <p:extLst>
      <p:ext uri="{BB962C8B-B14F-4D97-AF65-F5344CB8AC3E}">
        <p14:creationId xmlns:p14="http://schemas.microsoft.com/office/powerpoint/2010/main" val="12877791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2413335" y="1853869"/>
            <a:ext cx="0" cy="1901951"/>
          </a:xfrm>
          <a:prstGeom prst="line">
            <a:avLst/>
          </a:prstGeom>
          <a:ln w="19050" cmpd="sng">
            <a:solidFill>
              <a:schemeClr val="accent3">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Curry MP, et al. Gastroenterology. 2015;148:100-7.</a:t>
            </a:r>
          </a:p>
        </p:txBody>
      </p:sp>
      <p:sp>
        <p:nvSpPr>
          <p:cNvPr id="49" name="Title 1"/>
          <p:cNvSpPr>
            <a:spLocks noGrp="1"/>
          </p:cNvSpPr>
          <p:nvPr>
            <p:ph type="title"/>
          </p:nvPr>
        </p:nvSpPr>
        <p:spPr>
          <a:xfrm>
            <a:off x="323850" y="304800"/>
            <a:ext cx="8515350" cy="990600"/>
          </a:xfrm>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to Prevent Post-Transplant HCV Recurrence</a:t>
            </a:r>
            <a:r>
              <a:rPr lang="en-US" sz="2200" dirty="0" smtClean="0">
                <a:solidFill>
                  <a:schemeClr val="accent5">
                    <a:lumMod val="20000"/>
                    <a:lumOff val="80000"/>
                  </a:schemeClr>
                </a:solidFill>
              </a:rPr>
              <a:t/>
            </a:r>
            <a:br>
              <a:rPr lang="en-US" sz="2200" dirty="0" smtClean="0">
                <a:solidFill>
                  <a:schemeClr val="accent5">
                    <a:lumMod val="20000"/>
                    <a:lumOff val="80000"/>
                  </a:schemeClr>
                </a:solidFill>
              </a:rPr>
            </a:br>
            <a:r>
              <a:rPr lang="en-US" sz="2400" dirty="0" smtClean="0"/>
              <a:t>Study Design</a:t>
            </a:r>
            <a:endParaRPr lang="en-US" sz="2400" dirty="0"/>
          </a:p>
        </p:txBody>
      </p:sp>
      <p:sp>
        <p:nvSpPr>
          <p:cNvPr id="23" name="Rectangle 25"/>
          <p:cNvSpPr>
            <a:spLocks noChangeArrowheads="1"/>
          </p:cNvSpPr>
          <p:nvPr/>
        </p:nvSpPr>
        <p:spPr bwMode="auto">
          <a:xfrm>
            <a:off x="-12330" y="4876800"/>
            <a:ext cx="9180577" cy="941814"/>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(weight-based and divided bid): 1000 mg/day if &lt; 75 kg or 1200 mg/day if ≥ 75 </a:t>
            </a:r>
            <a:r>
              <a:rPr lang="en-US" sz="1400" dirty="0" smtClean="0">
                <a:solidFill>
                  <a:srgbClr val="000000"/>
                </a:solidFill>
                <a:latin typeface="Arial" pitchFamily="22" charset="0"/>
              </a:rPr>
              <a:t>kg</a:t>
            </a:r>
            <a:endParaRPr lang="en-US" sz="1400" dirty="0">
              <a:solidFill>
                <a:srgbClr val="000000"/>
              </a:solidFill>
              <a:latin typeface="Arial" pitchFamily="22" charset="0"/>
            </a:endParaRPr>
          </a:p>
        </p:txBody>
      </p:sp>
      <p:sp>
        <p:nvSpPr>
          <p:cNvPr id="62" name="Rectangle 5"/>
          <p:cNvSpPr>
            <a:spLocks noChangeArrowheads="1"/>
          </p:cNvSpPr>
          <p:nvPr/>
        </p:nvSpPr>
        <p:spPr bwMode="auto">
          <a:xfrm>
            <a:off x="929794" y="2971800"/>
            <a:ext cx="5852160" cy="769049"/>
          </a:xfrm>
          <a:prstGeom prst="rect">
            <a:avLst/>
          </a:prstGeom>
          <a:solidFill>
            <a:schemeClr val="accent1">
              <a:lumMod val="20000"/>
              <a:lumOff val="80000"/>
            </a:schemeClr>
          </a:solidFill>
          <a:ln w="19050" cmpd="sng">
            <a:solidFill>
              <a:schemeClr val="bg1">
                <a:lumMod val="65000"/>
              </a:schemeClr>
            </a:solidFill>
            <a:miter lim="800000"/>
            <a:headEnd/>
            <a:tailEnd/>
          </a:ln>
          <a:effectLst/>
          <a:extLst/>
        </p:spPr>
        <p:txBody>
          <a:bodyPr wrap="square" anchor="ctr"/>
          <a:lstStyle/>
          <a:p>
            <a:pPr>
              <a:lnSpc>
                <a:spcPts val="1600"/>
              </a:lnSpc>
            </a:pPr>
            <a:r>
              <a:rPr lang="en-US" sz="1600" b="1" dirty="0" err="1">
                <a:solidFill>
                  <a:srgbClr val="000000"/>
                </a:solidFill>
                <a:latin typeface="Arial"/>
                <a:cs typeface="Arial"/>
              </a:rPr>
              <a:t>Sofosbuvir</a:t>
            </a:r>
            <a:r>
              <a:rPr lang="en-US" sz="1600" b="1" dirty="0">
                <a:solidFill>
                  <a:srgbClr val="000000"/>
                </a:solidFill>
                <a:latin typeface="Arial"/>
                <a:cs typeface="Arial"/>
              </a:rPr>
              <a:t> + </a:t>
            </a:r>
            <a:r>
              <a:rPr lang="en-US" sz="1600" b="1" dirty="0" smtClean="0">
                <a:solidFill>
                  <a:srgbClr val="000000"/>
                </a:solidFill>
                <a:latin typeface="Arial"/>
                <a:cs typeface="Arial"/>
              </a:rPr>
              <a:t>Ribavirin </a:t>
            </a:r>
            <a:endParaRPr lang="en-US" sz="1600" dirty="0">
              <a:solidFill>
                <a:srgbClr val="000000"/>
              </a:solidFill>
              <a:latin typeface="Arial"/>
              <a:cs typeface="Arial"/>
            </a:endParaRPr>
          </a:p>
        </p:txBody>
      </p:sp>
      <p:sp>
        <p:nvSpPr>
          <p:cNvPr id="63" name="Rectangle 62"/>
          <p:cNvSpPr/>
          <p:nvPr/>
        </p:nvSpPr>
        <p:spPr>
          <a:xfrm>
            <a:off x="137776" y="3132138"/>
            <a:ext cx="1104411"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 = 61</a:t>
            </a:r>
            <a:endParaRPr lang="en-US" sz="1600" dirty="0">
              <a:solidFill>
                <a:srgbClr val="000000"/>
              </a:solidFill>
            </a:endParaRPr>
          </a:p>
        </p:txBody>
      </p:sp>
      <p:cxnSp>
        <p:nvCxnSpPr>
          <p:cNvPr id="65" name="Straight Connector 64"/>
          <p:cNvCxnSpPr/>
          <p:nvPr/>
        </p:nvCxnSpPr>
        <p:spPr>
          <a:xfrm>
            <a:off x="6791160" y="3367677"/>
            <a:ext cx="14630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818855" y="3164555"/>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grpSp>
        <p:nvGrpSpPr>
          <p:cNvPr id="18" name="Group 17"/>
          <p:cNvGrpSpPr/>
          <p:nvPr/>
        </p:nvGrpSpPr>
        <p:grpSpPr>
          <a:xfrm>
            <a:off x="-6113" y="1371600"/>
            <a:ext cx="9162291" cy="515104"/>
            <a:chOff x="-6113" y="1362488"/>
            <a:chExt cx="9162291" cy="515104"/>
          </a:xfrm>
        </p:grpSpPr>
        <p:sp>
          <p:nvSpPr>
            <p:cNvPr id="19" name="Rectangle 18"/>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1" name="Rectangle 20"/>
            <p:cNvSpPr/>
            <p:nvPr/>
          </p:nvSpPr>
          <p:spPr>
            <a:xfrm>
              <a:off x="65821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2" name="Rectangle 21"/>
            <p:cNvSpPr/>
            <p:nvPr/>
          </p:nvSpPr>
          <p:spPr>
            <a:xfrm>
              <a:off x="7705560" y="1362488"/>
              <a:ext cx="1143000"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Post-12</a:t>
              </a:r>
              <a:endParaRPr lang="en-US" sz="1400" dirty="0">
                <a:solidFill>
                  <a:srgbClr val="000000"/>
                </a:solidFill>
                <a:latin typeface="Arial"/>
                <a:cs typeface="Arial"/>
              </a:endParaRPr>
            </a:p>
          </p:txBody>
        </p:sp>
        <p:cxnSp>
          <p:nvCxnSpPr>
            <p:cNvPr id="24" name="Straight Connector 2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29475"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262804"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8975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8" name="Straight Connector 27"/>
            <p:cNvCxnSpPr/>
            <p:nvPr/>
          </p:nvCxnSpPr>
          <p:spPr>
            <a:xfrm flipV="1">
              <a:off x="387177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336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2" name="Straight Connector 31"/>
            <p:cNvCxnSpPr/>
            <p:nvPr/>
          </p:nvCxnSpPr>
          <p:spPr>
            <a:xfrm flipV="1">
              <a:off x="24156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50206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cxnSp>
          <p:nvCxnSpPr>
            <p:cNvPr id="34" name="Straight Connector 33"/>
            <p:cNvCxnSpPr/>
            <p:nvPr/>
          </p:nvCxnSpPr>
          <p:spPr>
            <a:xfrm flipV="1">
              <a:off x="678408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cxnSpLocks noChangeAspect="1"/>
          </p:cNvCxnSpPr>
          <p:nvPr/>
        </p:nvCxnSpPr>
        <p:spPr>
          <a:xfrm flipH="1">
            <a:off x="2989276" y="1447797"/>
            <a:ext cx="199306" cy="44099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noChangeAspect="1"/>
          </p:cNvCxnSpPr>
          <p:nvPr/>
        </p:nvCxnSpPr>
        <p:spPr>
          <a:xfrm flipH="1">
            <a:off x="3134326" y="1447797"/>
            <a:ext cx="199306" cy="44099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931123" y="3861818"/>
            <a:ext cx="5867375" cy="53339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latin typeface="Arial"/>
                <a:cs typeface="Arial"/>
              </a:rPr>
              <a:t>Treatment for 12 to 48 weeks while awaiting liver transplant</a:t>
            </a:r>
            <a:br>
              <a:rPr lang="en-US" sz="1600" dirty="0" smtClean="0">
                <a:solidFill>
                  <a:srgbClr val="000000"/>
                </a:solidFill>
                <a:latin typeface="Arial"/>
                <a:cs typeface="Arial"/>
              </a:rPr>
            </a:br>
            <a:r>
              <a:rPr lang="en-US" sz="1600" dirty="0" smtClean="0">
                <a:solidFill>
                  <a:srgbClr val="000000"/>
                </a:solidFill>
                <a:latin typeface="Arial"/>
                <a:cs typeface="Arial"/>
              </a:rPr>
              <a:t>Dosing discontinued within 24 hours before transplantation</a:t>
            </a:r>
            <a:endParaRPr lang="en-US" sz="1600" dirty="0">
              <a:solidFill>
                <a:srgbClr val="000000"/>
              </a:solidFill>
              <a:latin typeface="Arial"/>
              <a:cs typeface="Arial"/>
            </a:endParaRPr>
          </a:p>
        </p:txBody>
      </p:sp>
      <p:cxnSp>
        <p:nvCxnSpPr>
          <p:cNvPr id="42" name="Straight Connector 41"/>
          <p:cNvCxnSpPr/>
          <p:nvPr/>
        </p:nvCxnSpPr>
        <p:spPr>
          <a:xfrm>
            <a:off x="6781800" y="1853869"/>
            <a:ext cx="0" cy="1901951"/>
          </a:xfrm>
          <a:prstGeom prst="line">
            <a:avLst/>
          </a:prstGeom>
          <a:ln w="19050" cmpd="sng">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900820" y="2191096"/>
            <a:ext cx="17526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solidFill>
                <a:latin typeface="Arial"/>
                <a:cs typeface="Arial"/>
              </a:rPr>
              <a:t>Liver Transplant</a:t>
            </a:r>
            <a:endParaRPr lang="en-US" sz="1600" b="1" dirty="0">
              <a:solidFill>
                <a:schemeClr val="accent6"/>
              </a:solidFill>
              <a:latin typeface="Arial"/>
              <a:cs typeface="Arial"/>
            </a:endParaRPr>
          </a:p>
        </p:txBody>
      </p:sp>
      <p:sp>
        <p:nvSpPr>
          <p:cNvPr id="46" name="Rectangle 45"/>
          <p:cNvSpPr/>
          <p:nvPr/>
        </p:nvSpPr>
        <p:spPr>
          <a:xfrm>
            <a:off x="924765" y="2191096"/>
            <a:ext cx="183615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lumMod val="75000"/>
                    <a:lumOff val="25000"/>
                  </a:schemeClr>
                </a:solidFill>
                <a:latin typeface="Arial"/>
                <a:cs typeface="Arial"/>
              </a:rPr>
              <a:t>Required Duration</a:t>
            </a:r>
            <a:endParaRPr lang="en-US" sz="1300" dirty="0">
              <a:solidFill>
                <a:schemeClr val="tx1">
                  <a:lumMod val="75000"/>
                  <a:lumOff val="25000"/>
                </a:schemeClr>
              </a:solidFill>
              <a:latin typeface="Arial"/>
              <a:cs typeface="Arial"/>
            </a:endParaRPr>
          </a:p>
        </p:txBody>
      </p:sp>
      <p:cxnSp>
        <p:nvCxnSpPr>
          <p:cNvPr id="47" name="Straight Connector 46"/>
          <p:cNvCxnSpPr/>
          <p:nvPr/>
        </p:nvCxnSpPr>
        <p:spPr>
          <a:xfrm>
            <a:off x="931110" y="1853869"/>
            <a:ext cx="0" cy="1901951"/>
          </a:xfrm>
          <a:prstGeom prst="line">
            <a:avLst/>
          </a:prstGeom>
          <a:ln w="19050" cmpd="sng">
            <a:solidFill>
              <a:schemeClr val="accent3">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2430045" y="2337132"/>
            <a:ext cx="3511296" cy="152400"/>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7462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Curry MP, et al. Gastroenterology. 2015;148:100-7.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to Prevent Post-Transplant HCV Recurrence</a:t>
            </a:r>
            <a:endParaRPr lang="en-US" sz="2200" dirty="0"/>
          </a:p>
        </p:txBody>
      </p:sp>
      <p:graphicFrame>
        <p:nvGraphicFramePr>
          <p:cNvPr id="8" name="Content Placeholder 5"/>
          <p:cNvGraphicFramePr>
            <a:graphicFrameLocks/>
          </p:cNvGraphicFramePr>
          <p:nvPr>
            <p:extLst>
              <p:ext uri="{D42A27DB-BD31-4B8C-83A1-F6EECF244321}">
                <p14:modId xmlns:p14="http://schemas.microsoft.com/office/powerpoint/2010/main" val="1697231368"/>
              </p:ext>
            </p:extLst>
          </p:nvPr>
        </p:nvGraphicFramePr>
        <p:xfrm>
          <a:off x="226513" y="1447800"/>
          <a:ext cx="8686800" cy="4617722"/>
        </p:xfrm>
        <a:graphic>
          <a:graphicData uri="http://schemas.openxmlformats.org/drawingml/2006/table">
            <a:tbl>
              <a:tblPr firstRow="1" bandRow="1">
                <a:tableStyleId>{5C22544A-7EE6-4342-B048-85BDC9FD1C3A}</a:tableStyleId>
              </a:tblPr>
              <a:tblGrid>
                <a:gridCol w="3583487"/>
                <a:gridCol w="1905000"/>
                <a:gridCol w="3198313"/>
              </a:tblGrid>
              <a:tr h="989402">
                <a:tc>
                  <a:txBody>
                    <a:bodyPr/>
                    <a:lstStyle/>
                    <a:p>
                      <a:r>
                        <a:rPr lang="en-US" sz="1600" b="0" dirty="0" smtClean="0"/>
                        <a:t>Baseline</a:t>
                      </a:r>
                      <a:r>
                        <a:rPr lang="en-US" sz="1600" b="0" baseline="0" dirty="0" smtClean="0"/>
                        <a:t> </a:t>
                      </a:r>
                      <a:r>
                        <a:rPr lang="en-US" sz="1600" b="0" dirty="0" smtClean="0"/>
                        <a:t>Characteristic (n = 40)</a:t>
                      </a:r>
                      <a:endParaRPr lang="en-US" sz="1600" b="0" dirty="0"/>
                    </a:p>
                  </a:txBody>
                  <a:tcPr marT="91440" marB="91440" anchor="ctr">
                    <a:solidFill>
                      <a:srgbClr val="0B3F5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t>All patients</a:t>
                      </a:r>
                      <a:r>
                        <a:rPr lang="en-US" sz="1600" b="0" baseline="0" dirty="0" smtClean="0"/>
                        <a:t> dosed</a:t>
                      </a:r>
                      <a:br>
                        <a:rPr lang="en-US" sz="1600" b="0" baseline="0" dirty="0" smtClean="0"/>
                      </a:br>
                      <a:r>
                        <a:rPr lang="en-US" sz="1600" b="0" baseline="0" dirty="0" smtClean="0"/>
                        <a:t>(N=61)</a:t>
                      </a:r>
                      <a:endParaRPr lang="en-US" sz="1600" b="0" dirty="0" smtClean="0"/>
                    </a:p>
                  </a:txBody>
                  <a:tcPr marT="91440" marB="91440" anchor="ctr">
                    <a:solidFill>
                      <a:srgbClr val="0B3F5A"/>
                    </a:solidFill>
                  </a:tcPr>
                </a:tc>
                <a:tc>
                  <a:txBody>
                    <a:bodyPr/>
                    <a:lstStyle/>
                    <a:p>
                      <a:pPr algn="ctr"/>
                      <a:r>
                        <a:rPr lang="en-US" sz="1600" b="0" dirty="0" smtClean="0"/>
                        <a:t>Patients</a:t>
                      </a:r>
                      <a:r>
                        <a:rPr lang="en-US" sz="1600" b="0" baseline="0" dirty="0" smtClean="0"/>
                        <a:t> with HCV RNA &lt;25 IU/mL at time of transplant (N=43)</a:t>
                      </a:r>
                      <a:endParaRPr lang="en-US" sz="1600" b="0" dirty="0"/>
                    </a:p>
                  </a:txBody>
                  <a:tcPr marT="91440" marB="91440" anchor="ctr">
                    <a:solidFill>
                      <a:srgbClr val="0B3F5A"/>
                    </a:solidFill>
                  </a:tcPr>
                </a:tc>
              </a:tr>
              <a:tr h="453540">
                <a:tc>
                  <a:txBody>
                    <a:bodyPr/>
                    <a:lstStyle/>
                    <a:p>
                      <a:r>
                        <a:rPr lang="en-US" sz="1600" dirty="0" smtClean="0"/>
                        <a:t>Median Age</a:t>
                      </a:r>
                      <a:r>
                        <a:rPr lang="en-US" sz="1600" baseline="0" dirty="0" smtClean="0"/>
                        <a:t>, years</a:t>
                      </a:r>
                      <a:endParaRPr lang="en-US" sz="1600" dirty="0"/>
                    </a:p>
                  </a:txBody>
                  <a:tcPr marT="91440" marB="91440"/>
                </a:tc>
                <a:tc>
                  <a:txBody>
                    <a:bodyPr/>
                    <a:lstStyle/>
                    <a:p>
                      <a:pPr algn="ctr"/>
                      <a:r>
                        <a:rPr lang="en-US" sz="1600" dirty="0" smtClean="0"/>
                        <a:t>59</a:t>
                      </a:r>
                      <a:endParaRPr lang="en-US" sz="1600" dirty="0"/>
                    </a:p>
                  </a:txBody>
                  <a:tcPr marT="91440" marB="91440"/>
                </a:tc>
                <a:tc>
                  <a:txBody>
                    <a:bodyPr/>
                    <a:lstStyle/>
                    <a:p>
                      <a:pPr algn="ctr"/>
                      <a:r>
                        <a:rPr lang="en-US" sz="1600" dirty="0" smtClean="0"/>
                        <a:t>59</a:t>
                      </a:r>
                      <a:endParaRPr lang="en-US" sz="1600" dirty="0"/>
                    </a:p>
                  </a:txBody>
                  <a:tcPr marT="91440" marB="91440"/>
                </a:tc>
              </a:tr>
              <a:tr h="453540">
                <a:tc>
                  <a:txBody>
                    <a:bodyPr/>
                    <a:lstStyle/>
                    <a:p>
                      <a:r>
                        <a:rPr lang="en-US" sz="1600" dirty="0" smtClean="0"/>
                        <a:t>Male sex,</a:t>
                      </a:r>
                      <a:r>
                        <a:rPr lang="en-US" sz="1600" baseline="0" dirty="0" smtClean="0"/>
                        <a:t> %</a:t>
                      </a:r>
                      <a:endParaRPr lang="en-US" sz="1600" dirty="0"/>
                    </a:p>
                  </a:txBody>
                  <a:tcPr marT="91440" marB="91440"/>
                </a:tc>
                <a:tc>
                  <a:txBody>
                    <a:bodyPr/>
                    <a:lstStyle/>
                    <a:p>
                      <a:pPr algn="ctr"/>
                      <a:r>
                        <a:rPr lang="en-US" sz="1600" dirty="0" smtClean="0"/>
                        <a:t>80</a:t>
                      </a:r>
                      <a:endParaRPr lang="en-US" sz="1600" dirty="0"/>
                    </a:p>
                  </a:txBody>
                  <a:tcPr marT="91440" marB="91440"/>
                </a:tc>
                <a:tc>
                  <a:txBody>
                    <a:bodyPr/>
                    <a:lstStyle/>
                    <a:p>
                      <a:pPr algn="ctr"/>
                      <a:r>
                        <a:rPr lang="en-US" sz="1600" dirty="0" smtClean="0"/>
                        <a:t>74</a:t>
                      </a:r>
                      <a:endParaRPr lang="en-US" sz="1600" dirty="0"/>
                    </a:p>
                  </a:txBody>
                  <a:tcPr marT="91440" marB="91440"/>
                </a:tc>
              </a:tr>
              <a:tr h="453540">
                <a:tc>
                  <a:txBody>
                    <a:bodyPr/>
                    <a:lstStyle/>
                    <a:p>
                      <a:r>
                        <a:rPr lang="en-US" sz="1600" dirty="0" smtClean="0"/>
                        <a:t>White,</a:t>
                      </a:r>
                      <a:r>
                        <a:rPr lang="en-US" sz="1600" baseline="0" dirty="0" smtClean="0"/>
                        <a:t> </a:t>
                      </a:r>
                      <a:r>
                        <a:rPr lang="en-US" sz="1600" dirty="0" smtClean="0"/>
                        <a:t>%</a:t>
                      </a:r>
                      <a:endParaRPr lang="en-US" sz="1600" dirty="0"/>
                    </a:p>
                  </a:txBody>
                  <a:tcPr marT="91440" marB="91440"/>
                </a:tc>
                <a:tc>
                  <a:txBody>
                    <a:bodyPr/>
                    <a:lstStyle/>
                    <a:p>
                      <a:pPr algn="ctr"/>
                      <a:r>
                        <a:rPr lang="en-US" sz="1600" dirty="0" smtClean="0"/>
                        <a:t>90</a:t>
                      </a:r>
                      <a:endParaRPr lang="en-US" sz="1600" dirty="0"/>
                    </a:p>
                  </a:txBody>
                  <a:tcPr marT="91440" marB="91440"/>
                </a:tc>
                <a:tc>
                  <a:txBody>
                    <a:bodyPr/>
                    <a:lstStyle/>
                    <a:p>
                      <a:pPr algn="ctr"/>
                      <a:r>
                        <a:rPr lang="en-US" sz="1600" dirty="0" smtClean="0"/>
                        <a:t>93</a:t>
                      </a:r>
                      <a:endParaRPr lang="en-US" sz="1600" dirty="0"/>
                    </a:p>
                  </a:txBody>
                  <a:tcPr marT="91440" marB="91440"/>
                </a:tc>
              </a:tr>
              <a:tr h="453540">
                <a:tc>
                  <a:txBody>
                    <a:bodyPr/>
                    <a:lstStyle/>
                    <a:p>
                      <a:r>
                        <a:rPr lang="en-US" sz="1600" dirty="0" smtClean="0"/>
                        <a:t>Median Body</a:t>
                      </a:r>
                      <a:r>
                        <a:rPr lang="en-US" sz="1600" baseline="0" dirty="0" smtClean="0"/>
                        <a:t> Mass Index (BMI) kg/m</a:t>
                      </a:r>
                      <a:r>
                        <a:rPr lang="en-US" sz="1600" baseline="30000" dirty="0" smtClean="0"/>
                        <a:t>2</a:t>
                      </a:r>
                      <a:endParaRPr lang="en-US" sz="1600" dirty="0"/>
                    </a:p>
                  </a:txBody>
                  <a:tcPr marT="91440" marB="91440"/>
                </a:tc>
                <a:tc>
                  <a:txBody>
                    <a:bodyPr/>
                    <a:lstStyle/>
                    <a:p>
                      <a:pPr algn="ctr"/>
                      <a:r>
                        <a:rPr lang="en-US" sz="1600" dirty="0" smtClean="0"/>
                        <a:t>27.4</a:t>
                      </a:r>
                      <a:endParaRPr lang="en-US" sz="1600" dirty="0"/>
                    </a:p>
                  </a:txBody>
                  <a:tcPr marT="91440" marB="91440"/>
                </a:tc>
                <a:tc>
                  <a:txBody>
                    <a:bodyPr/>
                    <a:lstStyle/>
                    <a:p>
                      <a:pPr algn="ctr"/>
                      <a:r>
                        <a:rPr lang="en-US" sz="1600" dirty="0" smtClean="0"/>
                        <a:t>27.1</a:t>
                      </a:r>
                      <a:endParaRPr lang="en-US" sz="1600" dirty="0"/>
                    </a:p>
                  </a:txBody>
                  <a:tcPr marT="91440" marB="91440"/>
                </a:tc>
              </a:tr>
              <a:tr h="453540">
                <a:tc>
                  <a:txBody>
                    <a:bodyPr/>
                    <a:lstStyle/>
                    <a:p>
                      <a:r>
                        <a:rPr lang="en-US" sz="1600" dirty="0" smtClean="0"/>
                        <a:t>HCV genotype 1 (%)</a:t>
                      </a:r>
                      <a:endParaRPr lang="en-US" sz="1600" dirty="0"/>
                    </a:p>
                  </a:txBody>
                  <a:tcPr marT="91440" marB="91440"/>
                </a:tc>
                <a:tc>
                  <a:txBody>
                    <a:bodyPr/>
                    <a:lstStyle/>
                    <a:p>
                      <a:pPr algn="ctr"/>
                      <a:r>
                        <a:rPr lang="en-US" sz="1600" dirty="0" smtClean="0"/>
                        <a:t>73</a:t>
                      </a:r>
                      <a:endParaRPr lang="en-US" sz="1600" dirty="0"/>
                    </a:p>
                  </a:txBody>
                  <a:tcPr marT="91440" marB="91440"/>
                </a:tc>
                <a:tc>
                  <a:txBody>
                    <a:bodyPr/>
                    <a:lstStyle/>
                    <a:p>
                      <a:pPr algn="ctr"/>
                      <a:r>
                        <a:rPr lang="en-US" sz="1600" dirty="0" smtClean="0"/>
                        <a:t>72</a:t>
                      </a:r>
                      <a:endParaRPr lang="en-US" sz="1600" dirty="0"/>
                    </a:p>
                  </a:txBody>
                  <a:tcPr marT="91440" marB="91440"/>
                </a:tc>
              </a:tr>
              <a:tr h="453540">
                <a:tc>
                  <a:txBody>
                    <a:bodyPr/>
                    <a:lstStyle/>
                    <a:p>
                      <a:r>
                        <a:rPr lang="en-US" sz="1600" dirty="0" smtClean="0"/>
                        <a:t>IL28B genotype CC, (%)</a:t>
                      </a:r>
                      <a:endParaRPr lang="en-US" sz="1600" dirty="0"/>
                    </a:p>
                  </a:txBody>
                  <a:tcPr marT="91440" marB="91440"/>
                </a:tc>
                <a:tc>
                  <a:txBody>
                    <a:bodyPr/>
                    <a:lstStyle/>
                    <a:p>
                      <a:pPr algn="ctr"/>
                      <a:r>
                        <a:rPr lang="en-US" sz="1600" dirty="0" smtClean="0"/>
                        <a:t>22</a:t>
                      </a:r>
                      <a:endParaRPr lang="en-US" sz="1600" dirty="0"/>
                    </a:p>
                  </a:txBody>
                  <a:tcPr marT="91440" marB="91440"/>
                </a:tc>
                <a:tc>
                  <a:txBody>
                    <a:bodyPr/>
                    <a:lstStyle/>
                    <a:p>
                      <a:pPr algn="ctr"/>
                      <a:r>
                        <a:rPr lang="en-US" sz="1600" dirty="0" smtClean="0"/>
                        <a:t>23</a:t>
                      </a:r>
                      <a:endParaRPr lang="en-US" sz="1600" dirty="0"/>
                    </a:p>
                  </a:txBody>
                  <a:tcPr marT="91440" marB="91440"/>
                </a:tc>
              </a:tr>
              <a:tr h="453540">
                <a:tc>
                  <a:txBody>
                    <a:bodyPr/>
                    <a:lstStyle/>
                    <a:p>
                      <a:r>
                        <a:rPr lang="en-US" sz="1600" dirty="0" smtClean="0"/>
                        <a:t>Median baseline HCV RNA, </a:t>
                      </a:r>
                      <a:r>
                        <a:rPr lang="en-US" sz="1400" dirty="0" smtClean="0"/>
                        <a:t>log</a:t>
                      </a:r>
                      <a:r>
                        <a:rPr lang="en-US" sz="1400" baseline="-25000" dirty="0" smtClean="0"/>
                        <a:t>10</a:t>
                      </a:r>
                      <a:r>
                        <a:rPr lang="en-US" sz="1400" dirty="0" smtClean="0"/>
                        <a:t> IU/ml</a:t>
                      </a:r>
                      <a:endParaRPr lang="en-US" sz="1400" dirty="0"/>
                    </a:p>
                  </a:txBody>
                  <a:tcPr marT="91440" marB="91440"/>
                </a:tc>
                <a:tc>
                  <a:txBody>
                    <a:bodyPr/>
                    <a:lstStyle/>
                    <a:p>
                      <a:pPr algn="ctr"/>
                      <a:r>
                        <a:rPr lang="en-US" sz="1600" dirty="0" smtClean="0"/>
                        <a:t>6.2</a:t>
                      </a:r>
                      <a:endParaRPr lang="en-US" sz="1600" dirty="0"/>
                    </a:p>
                  </a:txBody>
                  <a:tcPr marT="91440" marB="91440"/>
                </a:tc>
                <a:tc>
                  <a:txBody>
                    <a:bodyPr/>
                    <a:lstStyle/>
                    <a:p>
                      <a:pPr algn="ctr"/>
                      <a:r>
                        <a:rPr lang="en-US" sz="1600" dirty="0" smtClean="0"/>
                        <a:t>6.3</a:t>
                      </a:r>
                      <a:endParaRPr lang="en-US" sz="1600" dirty="0"/>
                    </a:p>
                  </a:txBody>
                  <a:tcPr marT="91440" marB="91440"/>
                </a:tc>
              </a:tr>
              <a:tr h="453540">
                <a:tc>
                  <a:txBody>
                    <a:bodyPr/>
                    <a:lstStyle/>
                    <a:p>
                      <a:r>
                        <a:rPr lang="en-US" sz="1600" dirty="0" smtClean="0"/>
                        <a:t>Previous</a:t>
                      </a:r>
                      <a:r>
                        <a:rPr lang="en-US" sz="1600" baseline="0" dirty="0" smtClean="0"/>
                        <a:t> HCV treatment, %</a:t>
                      </a:r>
                      <a:endParaRPr lang="en-US" sz="1600" dirty="0"/>
                    </a:p>
                  </a:txBody>
                  <a:tcPr marT="91440" marB="91440"/>
                </a:tc>
                <a:tc>
                  <a:txBody>
                    <a:bodyPr/>
                    <a:lstStyle/>
                    <a:p>
                      <a:pPr algn="ctr"/>
                      <a:r>
                        <a:rPr lang="en-US" sz="1600" dirty="0" smtClean="0"/>
                        <a:t>75</a:t>
                      </a:r>
                      <a:endParaRPr lang="en-US" sz="1600" dirty="0"/>
                    </a:p>
                  </a:txBody>
                  <a:tcPr marT="91440" marB="91440"/>
                </a:tc>
                <a:tc>
                  <a:txBody>
                    <a:bodyPr/>
                    <a:lstStyle/>
                    <a:p>
                      <a:pPr algn="ctr"/>
                      <a:r>
                        <a:rPr lang="en-US" sz="1600" dirty="0" smtClean="0"/>
                        <a:t>79</a:t>
                      </a:r>
                      <a:endParaRPr lang="en-US" sz="1600" dirty="0"/>
                    </a:p>
                  </a:txBody>
                  <a:tcPr marT="91440" marB="91440"/>
                </a:tc>
              </a:tr>
            </a:tbl>
          </a:graphicData>
        </a:graphic>
      </p:graphicFrame>
    </p:spTree>
    <p:extLst>
      <p:ext uri="{BB962C8B-B14F-4D97-AF65-F5344CB8AC3E}">
        <p14:creationId xmlns:p14="http://schemas.microsoft.com/office/powerpoint/2010/main" val="26999829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br>
              <a:rPr lang="en-US" sz="2400" dirty="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NEUTRINO: SVR12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p>
        </p:txBody>
      </p:sp>
      <p:graphicFrame>
        <p:nvGraphicFramePr>
          <p:cNvPr id="30" name="Chart 29"/>
          <p:cNvGraphicFramePr>
            <a:graphicFrameLocks/>
          </p:cNvGraphicFramePr>
          <p:nvPr>
            <p:extLst>
              <p:ext uri="{D42A27DB-BD31-4B8C-83A1-F6EECF244321}">
                <p14:modId xmlns:p14="http://schemas.microsoft.com/office/powerpoint/2010/main" val="3926703864"/>
              </p:ext>
            </p:extLst>
          </p:nvPr>
        </p:nvGraphicFramePr>
        <p:xfrm>
          <a:off x="457200"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146798"/>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GT = genotype</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2143181"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261/292</a:t>
            </a:r>
            <a:endParaRPr lang="en-US" sz="1400" dirty="0">
              <a:solidFill>
                <a:schemeClr val="bg1"/>
              </a:solidFill>
            </a:endParaRPr>
          </a:p>
        </p:txBody>
      </p:sp>
      <p:sp>
        <p:nvSpPr>
          <p:cNvPr id="10" name="Rectangle 9"/>
          <p:cNvSpPr/>
          <p:nvPr/>
        </p:nvSpPr>
        <p:spPr>
          <a:xfrm>
            <a:off x="4603613"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27/28</a:t>
            </a:r>
            <a:endParaRPr lang="en-US" sz="1400" dirty="0">
              <a:solidFill>
                <a:schemeClr val="bg1"/>
              </a:solidFill>
            </a:endParaRPr>
          </a:p>
        </p:txBody>
      </p:sp>
      <p:sp>
        <p:nvSpPr>
          <p:cNvPr id="11" name="Rectangle 10"/>
          <p:cNvSpPr/>
          <p:nvPr/>
        </p:nvSpPr>
        <p:spPr>
          <a:xfrm>
            <a:off x="6979058"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7/7</a:t>
            </a:r>
            <a:endParaRPr lang="en-US" sz="1400" dirty="0">
              <a:solidFill>
                <a:schemeClr val="bg1"/>
              </a:solidFill>
            </a:endParaRPr>
          </a:p>
        </p:txBody>
      </p:sp>
    </p:spTree>
    <p:extLst>
      <p:ext uri="{BB962C8B-B14F-4D97-AF65-F5344CB8AC3E}">
        <p14:creationId xmlns:p14="http://schemas.microsoft.com/office/powerpoint/2010/main" val="15260361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a:t>
            </a:r>
            <a:r>
              <a:rPr lang="en-US" sz="2200" dirty="0" smtClean="0">
                <a:solidFill>
                  <a:schemeClr val="accent5">
                    <a:lumMod val="20000"/>
                    <a:lumOff val="80000"/>
                  </a:schemeClr>
                </a:solidFill>
              </a:rPr>
              <a:t>to Prevent Post-</a:t>
            </a:r>
            <a:r>
              <a:rPr lang="en-US" sz="2200" dirty="0">
                <a:solidFill>
                  <a:schemeClr val="accent5">
                    <a:lumMod val="20000"/>
                    <a:lumOff val="80000"/>
                  </a:schemeClr>
                </a:solidFill>
              </a:rPr>
              <a:t>T</a:t>
            </a:r>
            <a:r>
              <a:rPr lang="en-US" sz="2200" dirty="0" smtClean="0">
                <a:solidFill>
                  <a:schemeClr val="accent5">
                    <a:lumMod val="20000"/>
                    <a:lumOff val="80000"/>
                  </a:schemeClr>
                </a:solidFill>
              </a:rPr>
              <a:t>ransplant HCV Recurrence</a:t>
            </a:r>
            <a:endParaRPr lang="en-US" sz="2200" dirty="0">
              <a:solidFill>
                <a:schemeClr val="accent5">
                  <a:lumMod val="20000"/>
                  <a:lumOff val="80000"/>
                </a:schemeClr>
              </a:solidFill>
            </a:endParaRPr>
          </a:p>
        </p:txBody>
      </p:sp>
      <p:sp>
        <p:nvSpPr>
          <p:cNvPr id="4" name="Text Placeholder 3"/>
          <p:cNvSpPr>
            <a:spLocks noGrp="1"/>
          </p:cNvSpPr>
          <p:nvPr>
            <p:ph type="body" idx="10"/>
          </p:nvPr>
        </p:nvSpPr>
        <p:spPr/>
        <p:txBody>
          <a:bodyPr/>
          <a:lstStyle/>
          <a:p>
            <a:r>
              <a:rPr lang="en-US" dirty="0" err="1"/>
              <a:t>Virologic</a:t>
            </a:r>
            <a:r>
              <a:rPr lang="en-US" dirty="0"/>
              <a:t> Response at Transplant and Post-Transplant</a:t>
            </a:r>
          </a:p>
        </p:txBody>
      </p:sp>
      <p:sp>
        <p:nvSpPr>
          <p:cNvPr id="2" name="Content Placeholder 1"/>
          <p:cNvSpPr>
            <a:spLocks noGrp="1"/>
          </p:cNvSpPr>
          <p:nvPr>
            <p:ph sz="quarter" idx="13"/>
          </p:nvPr>
        </p:nvSpPr>
        <p:spPr/>
        <p:txBody>
          <a:bodyPr/>
          <a:lstStyle/>
          <a:p>
            <a:r>
              <a:rPr lang="en-US" dirty="0"/>
              <a:t>Source: Curry MP, et al. Gastroenterology. 2015;148:100-7.</a:t>
            </a:r>
          </a:p>
        </p:txBody>
      </p:sp>
      <p:graphicFrame>
        <p:nvGraphicFramePr>
          <p:cNvPr id="5" name="Object 2"/>
          <p:cNvGraphicFramePr>
            <a:graphicFrameLocks/>
          </p:cNvGraphicFramePr>
          <p:nvPr>
            <p:extLst>
              <p:ext uri="{D42A27DB-BD31-4B8C-83A1-F6EECF244321}">
                <p14:modId xmlns:p14="http://schemas.microsoft.com/office/powerpoint/2010/main" val="1367339432"/>
              </p:ext>
            </p:extLst>
          </p:nvPr>
        </p:nvGraphicFramePr>
        <p:xfrm>
          <a:off x="444450" y="1981200"/>
          <a:ext cx="8318549"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723317" y="5308599"/>
            <a:ext cx="9139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43/46</a:t>
            </a:r>
            <a:endParaRPr lang="en-US" sz="1600" dirty="0">
              <a:solidFill>
                <a:schemeClr val="bg1"/>
              </a:solidFill>
            </a:endParaRPr>
          </a:p>
        </p:txBody>
      </p:sp>
      <p:sp>
        <p:nvSpPr>
          <p:cNvPr id="9" name="Rectangle 8"/>
          <p:cNvSpPr/>
          <p:nvPr/>
        </p:nvSpPr>
        <p:spPr>
          <a:xfrm>
            <a:off x="6331133" y="5308599"/>
            <a:ext cx="9139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30/43</a:t>
            </a:r>
          </a:p>
        </p:txBody>
      </p:sp>
    </p:spTree>
    <p:extLst>
      <p:ext uri="{BB962C8B-B14F-4D97-AF65-F5344CB8AC3E}">
        <p14:creationId xmlns:p14="http://schemas.microsoft.com/office/powerpoint/2010/main" val="12145474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a:t>
            </a:r>
            <a:r>
              <a:rPr lang="en-US" sz="2200" dirty="0" smtClean="0">
                <a:solidFill>
                  <a:schemeClr val="accent5">
                    <a:lumMod val="20000"/>
                    <a:lumOff val="80000"/>
                  </a:schemeClr>
                </a:solidFill>
              </a:rPr>
              <a:t>to Prevent Post-</a:t>
            </a:r>
            <a:r>
              <a:rPr lang="en-US" sz="2200" dirty="0">
                <a:solidFill>
                  <a:schemeClr val="accent5">
                    <a:lumMod val="20000"/>
                    <a:lumOff val="80000"/>
                  </a:schemeClr>
                </a:solidFill>
              </a:rPr>
              <a:t>T</a:t>
            </a:r>
            <a:r>
              <a:rPr lang="en-US" sz="2200" dirty="0" smtClean="0">
                <a:solidFill>
                  <a:schemeClr val="accent5">
                    <a:lumMod val="20000"/>
                    <a:lumOff val="80000"/>
                  </a:schemeClr>
                </a:solidFill>
              </a:rPr>
              <a:t>ransplant HCV Recurrence</a:t>
            </a:r>
            <a:endParaRPr lang="en-US" sz="2200" dirty="0">
              <a:solidFill>
                <a:schemeClr val="accent5">
                  <a:lumMod val="20000"/>
                  <a:lumOff val="80000"/>
                </a:schemeClr>
              </a:solidFill>
            </a:endParaRPr>
          </a:p>
        </p:txBody>
      </p:sp>
      <p:sp>
        <p:nvSpPr>
          <p:cNvPr id="4" name="Text Placeholder 3"/>
          <p:cNvSpPr>
            <a:spLocks noGrp="1"/>
          </p:cNvSpPr>
          <p:nvPr>
            <p:ph type="body" idx="10"/>
          </p:nvPr>
        </p:nvSpPr>
        <p:spPr/>
        <p:txBody>
          <a:bodyPr/>
          <a:lstStyle/>
          <a:p>
            <a:r>
              <a:rPr lang="en-US" dirty="0" err="1" smtClean="0"/>
              <a:t>Virologic</a:t>
            </a:r>
            <a:r>
              <a:rPr lang="en-US" dirty="0" smtClean="0"/>
              <a:t> Response at Transplant and Post-Transplant</a:t>
            </a:r>
            <a:endParaRPr lang="en-US" dirty="0"/>
          </a:p>
        </p:txBody>
      </p:sp>
      <p:sp>
        <p:nvSpPr>
          <p:cNvPr id="2" name="Content Placeholder 1"/>
          <p:cNvSpPr>
            <a:spLocks noGrp="1"/>
          </p:cNvSpPr>
          <p:nvPr>
            <p:ph sz="quarter" idx="13"/>
          </p:nvPr>
        </p:nvSpPr>
        <p:spPr/>
        <p:txBody>
          <a:bodyPr/>
          <a:lstStyle/>
          <a:p>
            <a:r>
              <a:rPr lang="en-US" dirty="0"/>
              <a:t>Source: Curry MP, et al. Gastroenterology. 2015;148:100-7.</a:t>
            </a:r>
          </a:p>
        </p:txBody>
      </p:sp>
      <p:graphicFrame>
        <p:nvGraphicFramePr>
          <p:cNvPr id="5" name="Object 2"/>
          <p:cNvGraphicFramePr>
            <a:graphicFrameLocks/>
          </p:cNvGraphicFramePr>
          <p:nvPr>
            <p:extLst>
              <p:ext uri="{D42A27DB-BD31-4B8C-83A1-F6EECF244321}">
                <p14:modId xmlns:p14="http://schemas.microsoft.com/office/powerpoint/2010/main" val="3570129217"/>
              </p:ext>
            </p:extLst>
          </p:nvPr>
        </p:nvGraphicFramePr>
        <p:xfrm>
          <a:off x="444450" y="1770308"/>
          <a:ext cx="8318549" cy="406907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93353" y="4894504"/>
            <a:ext cx="74022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43/46</a:t>
            </a:r>
            <a:endParaRPr lang="en-US" sz="1400" dirty="0">
              <a:solidFill>
                <a:schemeClr val="bg1"/>
              </a:solidFill>
            </a:endParaRPr>
          </a:p>
        </p:txBody>
      </p:sp>
      <p:sp>
        <p:nvSpPr>
          <p:cNvPr id="9" name="Rectangle 8"/>
          <p:cNvSpPr/>
          <p:nvPr/>
        </p:nvSpPr>
        <p:spPr>
          <a:xfrm>
            <a:off x="5519252" y="4894504"/>
            <a:ext cx="74022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31/43</a:t>
            </a:r>
          </a:p>
        </p:txBody>
      </p:sp>
      <p:sp>
        <p:nvSpPr>
          <p:cNvPr id="8" name="Rectangle 7"/>
          <p:cNvSpPr/>
          <p:nvPr/>
        </p:nvSpPr>
        <p:spPr>
          <a:xfrm>
            <a:off x="7325565" y="4894504"/>
            <a:ext cx="74022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30/43</a:t>
            </a:r>
          </a:p>
        </p:txBody>
      </p:sp>
      <p:sp>
        <p:nvSpPr>
          <p:cNvPr id="10" name="Rectangle 9"/>
          <p:cNvSpPr/>
          <p:nvPr/>
        </p:nvSpPr>
        <p:spPr>
          <a:xfrm>
            <a:off x="3712793" y="4894504"/>
            <a:ext cx="74022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31/43</a:t>
            </a:r>
          </a:p>
        </p:txBody>
      </p:sp>
      <p:sp>
        <p:nvSpPr>
          <p:cNvPr id="11" name="Rectangle 5"/>
          <p:cNvSpPr>
            <a:spLocks noChangeArrowheads="1"/>
          </p:cNvSpPr>
          <p:nvPr/>
        </p:nvSpPr>
        <p:spPr bwMode="auto">
          <a:xfrm>
            <a:off x="3200400" y="5892468"/>
            <a:ext cx="5410200" cy="311846"/>
          </a:xfrm>
          <a:prstGeom prst="rect">
            <a:avLst/>
          </a:prstGeom>
          <a:solidFill>
            <a:schemeClr val="accent4">
              <a:lumMod val="20000"/>
              <a:lumOff val="80000"/>
            </a:schemeClr>
          </a:solidFill>
          <a:ln w="19050" cmpd="sng">
            <a:noFill/>
            <a:miter lim="800000"/>
            <a:headEnd/>
            <a:tailEnd/>
          </a:ln>
          <a:effectLst/>
          <a:extLst/>
        </p:spPr>
        <p:txBody>
          <a:bodyPr wrap="square" anchor="ctr"/>
          <a:lstStyle/>
          <a:p>
            <a:pPr algn="ctr">
              <a:lnSpc>
                <a:spcPts val="1400"/>
              </a:lnSpc>
            </a:pPr>
            <a:r>
              <a:rPr lang="en-US" sz="1200" dirty="0" smtClean="0">
                <a:solidFill>
                  <a:srgbClr val="000000"/>
                </a:solidFill>
                <a:latin typeface="Arial"/>
                <a:cs typeface="Arial"/>
              </a:rPr>
              <a:t>Data for the 43 patients</a:t>
            </a:r>
            <a:r>
              <a:rPr lang="en-US" sz="1200" dirty="0" smtClean="0">
                <a:latin typeface="Arial"/>
                <a:cs typeface="Arial"/>
              </a:rPr>
              <a:t> </a:t>
            </a:r>
            <a:r>
              <a:rPr lang="en-US" sz="1200" dirty="0">
                <a:latin typeface="Arial"/>
                <a:cs typeface="Arial"/>
              </a:rPr>
              <a:t>with HCV RNA &lt;25 IU/mL at time of </a:t>
            </a:r>
            <a:r>
              <a:rPr lang="en-US" sz="1200" dirty="0" smtClean="0">
                <a:latin typeface="Arial"/>
                <a:cs typeface="Arial"/>
              </a:rPr>
              <a:t>transplant</a:t>
            </a:r>
            <a:endParaRPr lang="en-US" sz="1200" dirty="0">
              <a:solidFill>
                <a:srgbClr val="000000"/>
              </a:solidFill>
              <a:latin typeface="Arial"/>
              <a:cs typeface="Arial"/>
            </a:endParaRPr>
          </a:p>
        </p:txBody>
      </p:sp>
    </p:spTree>
    <p:extLst>
      <p:ext uri="{BB962C8B-B14F-4D97-AF65-F5344CB8AC3E}">
        <p14:creationId xmlns:p14="http://schemas.microsoft.com/office/powerpoint/2010/main" val="26725842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509059" y="1503078"/>
            <a:ext cx="6687310" cy="3998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3"/>
          </p:nvPr>
        </p:nvSpPr>
        <p:spPr/>
        <p:txBody>
          <a:bodyPr/>
          <a:lstStyle/>
          <a:p>
            <a:r>
              <a:rPr lang="en-US" dirty="0"/>
              <a:t>Source: Curry MP, et al. Gastroenterology. 2015;148:100-7.</a:t>
            </a:r>
          </a:p>
        </p:txBody>
      </p:sp>
      <p:sp>
        <p:nvSpPr>
          <p:cNvPr id="3" name="Title 2"/>
          <p:cNvSpPr>
            <a:spLocks noGrp="1"/>
          </p:cNvSpPr>
          <p:nvPr>
            <p:ph type="title"/>
          </p:nvPr>
        </p:nvSpPr>
        <p:spPr/>
        <p:txBody>
          <a:bodyPr>
            <a:normAutofit/>
          </a:bodyPr>
          <a:lstStyle/>
          <a:p>
            <a:r>
              <a:rPr lang="en-US" sz="2000" dirty="0">
                <a:solidFill>
                  <a:schemeClr val="accent5">
                    <a:lumMod val="20000"/>
                    <a:lumOff val="80000"/>
                  </a:schemeClr>
                </a:solidFill>
              </a:rPr>
              <a:t>Sofosbuvir + Ribavirin to Prevent Post-Transplant HCV </a:t>
            </a:r>
            <a:r>
              <a:rPr lang="en-US" sz="2000" dirty="0" smtClean="0">
                <a:solidFill>
                  <a:schemeClr val="accent5">
                    <a:lumMod val="20000"/>
                    <a:lumOff val="80000"/>
                  </a:schemeClr>
                </a:solidFill>
              </a:rPr>
              <a:t>Recurrence</a:t>
            </a:r>
            <a:r>
              <a:rPr lang="en-US" sz="2200" dirty="0" smtClean="0">
                <a:solidFill>
                  <a:schemeClr val="accent5">
                    <a:lumMod val="20000"/>
                    <a:lumOff val="80000"/>
                  </a:schemeClr>
                </a:solidFill>
              </a:rPr>
              <a:t/>
            </a:r>
            <a:br>
              <a:rPr lang="en-US" sz="2200" dirty="0" smtClean="0">
                <a:solidFill>
                  <a:schemeClr val="accent5">
                    <a:lumMod val="20000"/>
                    <a:lumOff val="80000"/>
                  </a:schemeClr>
                </a:solidFill>
              </a:rPr>
            </a:br>
            <a:r>
              <a:rPr lang="en-US" sz="2400" dirty="0" smtClean="0"/>
              <a:t>Duration of Undetectable HCV RNA and Risk of Recurrence</a:t>
            </a:r>
            <a:endParaRPr lang="en-US" sz="2400" dirty="0"/>
          </a:p>
        </p:txBody>
      </p:sp>
      <p:sp>
        <p:nvSpPr>
          <p:cNvPr id="9" name="Rectangle 5"/>
          <p:cNvSpPr>
            <a:spLocks noChangeArrowheads="1"/>
          </p:cNvSpPr>
          <p:nvPr/>
        </p:nvSpPr>
        <p:spPr bwMode="auto">
          <a:xfrm>
            <a:off x="7853520"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500</a:t>
            </a:r>
            <a:endParaRPr lang="en-US" sz="1300" b="1" dirty="0">
              <a:latin typeface="Arial"/>
              <a:cs typeface="Arial"/>
            </a:endParaRPr>
          </a:p>
        </p:txBody>
      </p:sp>
      <p:grpSp>
        <p:nvGrpSpPr>
          <p:cNvPr id="24" name="Group 23"/>
          <p:cNvGrpSpPr/>
          <p:nvPr/>
        </p:nvGrpSpPr>
        <p:grpSpPr>
          <a:xfrm>
            <a:off x="1408377" y="1513934"/>
            <a:ext cx="6792255" cy="4063103"/>
            <a:chOff x="1423319" y="1611057"/>
            <a:chExt cx="6792255" cy="4063103"/>
          </a:xfrm>
        </p:grpSpPr>
        <p:cxnSp>
          <p:nvCxnSpPr>
            <p:cNvPr id="14" name="Straight Connector 13"/>
            <p:cNvCxnSpPr/>
            <p:nvPr/>
          </p:nvCxnSpPr>
          <p:spPr>
            <a:xfrm>
              <a:off x="1519916"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1423319" y="1611057"/>
              <a:ext cx="6792255" cy="4063103"/>
              <a:chOff x="1423319" y="1611057"/>
              <a:chExt cx="6792255" cy="4063103"/>
            </a:xfrm>
          </p:grpSpPr>
          <p:grpSp>
            <p:nvGrpSpPr>
              <p:cNvPr id="22" name="Group 21"/>
              <p:cNvGrpSpPr/>
              <p:nvPr/>
            </p:nvGrpSpPr>
            <p:grpSpPr>
              <a:xfrm>
                <a:off x="1423319" y="1611057"/>
                <a:ext cx="6792255" cy="4063103"/>
                <a:chOff x="1423319" y="1611057"/>
                <a:chExt cx="6792255" cy="4063103"/>
              </a:xfrm>
            </p:grpSpPr>
            <p:cxnSp>
              <p:nvCxnSpPr>
                <p:cNvPr id="6" name="Straight Connector 5"/>
                <p:cNvCxnSpPr/>
                <p:nvPr/>
              </p:nvCxnSpPr>
              <p:spPr>
                <a:xfrm>
                  <a:off x="8201012"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06969" y="5591768"/>
                  <a:ext cx="67086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62084"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23156"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91000"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847988" y="5582723"/>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9916" y="1611057"/>
                  <a:ext cx="0" cy="398678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23319" y="4644116"/>
                  <a:ext cx="91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23319" y="3705212"/>
                  <a:ext cx="91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23319" y="2771788"/>
                  <a:ext cx="91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23319" y="1824716"/>
                  <a:ext cx="91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a:off x="1423319" y="5591768"/>
                <a:ext cx="91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5" name="Rectangle 5"/>
          <p:cNvSpPr>
            <a:spLocks noChangeArrowheads="1"/>
          </p:cNvSpPr>
          <p:nvPr/>
        </p:nvSpPr>
        <p:spPr bwMode="auto">
          <a:xfrm>
            <a:off x="6528489"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a:latin typeface="Arial"/>
                <a:cs typeface="Arial"/>
              </a:rPr>
              <a:t>4</a:t>
            </a:r>
            <a:r>
              <a:rPr lang="en-US" sz="1300" b="1" dirty="0" smtClean="0">
                <a:latin typeface="Arial"/>
                <a:cs typeface="Arial"/>
              </a:rPr>
              <a:t>00</a:t>
            </a:r>
            <a:endParaRPr lang="en-US" sz="1300" b="1" dirty="0">
              <a:latin typeface="Arial"/>
              <a:cs typeface="Arial"/>
            </a:endParaRPr>
          </a:p>
        </p:txBody>
      </p:sp>
      <p:sp>
        <p:nvSpPr>
          <p:cNvPr id="26" name="Rectangle 5"/>
          <p:cNvSpPr>
            <a:spLocks noChangeArrowheads="1"/>
          </p:cNvSpPr>
          <p:nvPr/>
        </p:nvSpPr>
        <p:spPr bwMode="auto">
          <a:xfrm>
            <a:off x="5194013"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300</a:t>
            </a:r>
            <a:endParaRPr lang="en-US" sz="1300" b="1" dirty="0">
              <a:latin typeface="Arial"/>
              <a:cs typeface="Arial"/>
            </a:endParaRPr>
          </a:p>
        </p:txBody>
      </p:sp>
      <p:sp>
        <p:nvSpPr>
          <p:cNvPr id="27" name="Rectangle 5"/>
          <p:cNvSpPr>
            <a:spLocks noChangeArrowheads="1"/>
          </p:cNvSpPr>
          <p:nvPr/>
        </p:nvSpPr>
        <p:spPr bwMode="auto">
          <a:xfrm>
            <a:off x="2511527"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100</a:t>
            </a:r>
            <a:endParaRPr lang="en-US" sz="1300" b="1" dirty="0">
              <a:latin typeface="Arial"/>
              <a:cs typeface="Arial"/>
            </a:endParaRPr>
          </a:p>
        </p:txBody>
      </p:sp>
      <p:sp>
        <p:nvSpPr>
          <p:cNvPr id="28" name="Rectangle 5"/>
          <p:cNvSpPr>
            <a:spLocks noChangeArrowheads="1"/>
          </p:cNvSpPr>
          <p:nvPr/>
        </p:nvSpPr>
        <p:spPr bwMode="auto">
          <a:xfrm>
            <a:off x="3851720"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a:latin typeface="Arial"/>
                <a:cs typeface="Arial"/>
              </a:rPr>
              <a:t>2</a:t>
            </a:r>
            <a:r>
              <a:rPr lang="en-US" sz="1300" b="1" dirty="0" smtClean="0">
                <a:latin typeface="Arial"/>
                <a:cs typeface="Arial"/>
              </a:rPr>
              <a:t>00</a:t>
            </a:r>
            <a:endParaRPr lang="en-US" sz="1300" b="1" dirty="0">
              <a:latin typeface="Arial"/>
              <a:cs typeface="Arial"/>
            </a:endParaRPr>
          </a:p>
        </p:txBody>
      </p:sp>
      <p:sp>
        <p:nvSpPr>
          <p:cNvPr id="29" name="Rectangle 5"/>
          <p:cNvSpPr>
            <a:spLocks noChangeArrowheads="1"/>
          </p:cNvSpPr>
          <p:nvPr/>
        </p:nvSpPr>
        <p:spPr bwMode="auto">
          <a:xfrm>
            <a:off x="1184720" y="5522139"/>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0</a:t>
            </a:r>
            <a:endParaRPr lang="en-US" sz="1300" b="1" dirty="0">
              <a:latin typeface="Arial"/>
              <a:cs typeface="Arial"/>
            </a:endParaRPr>
          </a:p>
        </p:txBody>
      </p:sp>
      <p:sp>
        <p:nvSpPr>
          <p:cNvPr id="30" name="Rectangle 5"/>
          <p:cNvSpPr>
            <a:spLocks noChangeArrowheads="1"/>
          </p:cNvSpPr>
          <p:nvPr/>
        </p:nvSpPr>
        <p:spPr bwMode="auto">
          <a:xfrm>
            <a:off x="907418" y="1579277"/>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1.00</a:t>
            </a:r>
            <a:endParaRPr lang="en-US" sz="1300" b="1" dirty="0">
              <a:latin typeface="Arial"/>
              <a:cs typeface="Arial"/>
            </a:endParaRPr>
          </a:p>
        </p:txBody>
      </p:sp>
      <p:sp>
        <p:nvSpPr>
          <p:cNvPr id="31" name="Rectangle 5"/>
          <p:cNvSpPr>
            <a:spLocks noChangeArrowheads="1"/>
          </p:cNvSpPr>
          <p:nvPr/>
        </p:nvSpPr>
        <p:spPr bwMode="auto">
          <a:xfrm>
            <a:off x="907418" y="2513215"/>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0.75</a:t>
            </a:r>
            <a:endParaRPr lang="en-US" sz="1300" b="1" dirty="0">
              <a:latin typeface="Arial"/>
              <a:cs typeface="Arial"/>
            </a:endParaRPr>
          </a:p>
        </p:txBody>
      </p:sp>
      <p:sp>
        <p:nvSpPr>
          <p:cNvPr id="32" name="Rectangle 5"/>
          <p:cNvSpPr>
            <a:spLocks noChangeArrowheads="1"/>
          </p:cNvSpPr>
          <p:nvPr/>
        </p:nvSpPr>
        <p:spPr bwMode="auto">
          <a:xfrm>
            <a:off x="907418" y="3456922"/>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0.50</a:t>
            </a:r>
            <a:endParaRPr lang="en-US" sz="1300" b="1" dirty="0">
              <a:latin typeface="Arial"/>
              <a:cs typeface="Arial"/>
            </a:endParaRPr>
          </a:p>
        </p:txBody>
      </p:sp>
      <p:sp>
        <p:nvSpPr>
          <p:cNvPr id="33" name="Rectangle 5"/>
          <p:cNvSpPr>
            <a:spLocks noChangeArrowheads="1"/>
          </p:cNvSpPr>
          <p:nvPr/>
        </p:nvSpPr>
        <p:spPr bwMode="auto">
          <a:xfrm>
            <a:off x="907418" y="4388908"/>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smtClean="0">
                <a:latin typeface="Arial"/>
                <a:cs typeface="Arial"/>
              </a:rPr>
              <a:t>0.25</a:t>
            </a:r>
            <a:endParaRPr lang="en-US" sz="1300" b="1" dirty="0">
              <a:latin typeface="Arial"/>
              <a:cs typeface="Arial"/>
            </a:endParaRPr>
          </a:p>
        </p:txBody>
      </p:sp>
      <p:sp>
        <p:nvSpPr>
          <p:cNvPr id="34" name="Rectangle 5"/>
          <p:cNvSpPr>
            <a:spLocks noChangeArrowheads="1"/>
          </p:cNvSpPr>
          <p:nvPr/>
        </p:nvSpPr>
        <p:spPr bwMode="auto">
          <a:xfrm>
            <a:off x="907418" y="5313077"/>
            <a:ext cx="638764" cy="311846"/>
          </a:xfrm>
          <a:prstGeom prst="rect">
            <a:avLst/>
          </a:prstGeom>
          <a:noFill/>
          <a:ln w="19050" cmpd="sng">
            <a:noFill/>
            <a:miter lim="800000"/>
            <a:headEnd/>
            <a:tailEnd/>
          </a:ln>
          <a:effectLst/>
          <a:extLst/>
        </p:spPr>
        <p:txBody>
          <a:bodyPr wrap="square" anchor="ctr"/>
          <a:lstStyle/>
          <a:p>
            <a:pPr algn="ctr">
              <a:lnSpc>
                <a:spcPts val="1400"/>
              </a:lnSpc>
            </a:pPr>
            <a:r>
              <a:rPr lang="en-US" sz="1300" b="1" dirty="0">
                <a:latin typeface="Arial"/>
                <a:cs typeface="Arial"/>
              </a:rPr>
              <a:t>0</a:t>
            </a:r>
            <a:r>
              <a:rPr lang="en-US" sz="1300" b="1" dirty="0" smtClean="0">
                <a:latin typeface="Arial"/>
                <a:cs typeface="Arial"/>
              </a:rPr>
              <a:t>.00</a:t>
            </a:r>
            <a:endParaRPr lang="en-US" sz="1300" b="1" dirty="0">
              <a:latin typeface="Arial"/>
              <a:cs typeface="Arial"/>
            </a:endParaRPr>
          </a:p>
        </p:txBody>
      </p:sp>
      <p:sp>
        <p:nvSpPr>
          <p:cNvPr id="35" name="Rectangle 5"/>
          <p:cNvSpPr>
            <a:spLocks noChangeArrowheads="1"/>
          </p:cNvSpPr>
          <p:nvPr/>
        </p:nvSpPr>
        <p:spPr bwMode="auto">
          <a:xfrm>
            <a:off x="1899827" y="5875784"/>
            <a:ext cx="5943600" cy="311846"/>
          </a:xfrm>
          <a:prstGeom prst="rect">
            <a:avLst/>
          </a:prstGeom>
          <a:noFill/>
          <a:ln w="19050" cmpd="sng">
            <a:noFill/>
            <a:miter lim="800000"/>
            <a:headEnd/>
            <a:tailEnd/>
          </a:ln>
          <a:effectLst/>
          <a:extLst/>
        </p:spPr>
        <p:txBody>
          <a:bodyPr wrap="square" anchor="ctr"/>
          <a:lstStyle/>
          <a:p>
            <a:pPr algn="ctr">
              <a:lnSpc>
                <a:spcPts val="1400"/>
              </a:lnSpc>
            </a:pPr>
            <a:r>
              <a:rPr lang="en-US" sz="1800" b="1" dirty="0" smtClean="0">
                <a:latin typeface="Arial"/>
                <a:cs typeface="Arial"/>
              </a:rPr>
              <a:t>Days Continuously Target Not Detected </a:t>
            </a:r>
            <a:endParaRPr lang="en-US" sz="1800" b="1" dirty="0">
              <a:latin typeface="Arial"/>
              <a:cs typeface="Arial"/>
            </a:endParaRPr>
          </a:p>
        </p:txBody>
      </p:sp>
      <p:sp>
        <p:nvSpPr>
          <p:cNvPr id="36" name="Rectangle 5"/>
          <p:cNvSpPr>
            <a:spLocks noChangeArrowheads="1"/>
          </p:cNvSpPr>
          <p:nvPr/>
        </p:nvSpPr>
        <p:spPr bwMode="auto">
          <a:xfrm rot="16200000">
            <a:off x="-1031325" y="3258019"/>
            <a:ext cx="3657600" cy="311846"/>
          </a:xfrm>
          <a:prstGeom prst="rect">
            <a:avLst/>
          </a:prstGeom>
          <a:noFill/>
          <a:ln w="19050" cmpd="sng">
            <a:noFill/>
            <a:miter lim="800000"/>
            <a:headEnd/>
            <a:tailEnd/>
          </a:ln>
          <a:effectLst/>
          <a:extLst/>
        </p:spPr>
        <p:txBody>
          <a:bodyPr wrap="square" anchor="ctr"/>
          <a:lstStyle/>
          <a:p>
            <a:pPr algn="ctr">
              <a:lnSpc>
                <a:spcPts val="1400"/>
              </a:lnSpc>
            </a:pPr>
            <a:r>
              <a:rPr lang="en-US" sz="1800" b="1" dirty="0" smtClean="0">
                <a:latin typeface="Arial"/>
                <a:cs typeface="Arial"/>
              </a:rPr>
              <a:t>Probability of No Recurrence</a:t>
            </a:r>
            <a:endParaRPr lang="en-US" sz="1800" b="1" dirty="0">
              <a:latin typeface="Arial"/>
              <a:cs typeface="Arial"/>
            </a:endParaRPr>
          </a:p>
        </p:txBody>
      </p:sp>
      <p:sp>
        <p:nvSpPr>
          <p:cNvPr id="69" name="Oval 68"/>
          <p:cNvSpPr/>
          <p:nvPr/>
        </p:nvSpPr>
        <p:spPr>
          <a:xfrm>
            <a:off x="1468558" y="4268502"/>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1478083" y="1690402"/>
            <a:ext cx="6390230" cy="2616200"/>
            <a:chOff x="1493025" y="1787525"/>
            <a:chExt cx="6390230" cy="2616200"/>
          </a:xfrm>
        </p:grpSpPr>
        <p:sp>
          <p:nvSpPr>
            <p:cNvPr id="37" name="Oval 36"/>
            <p:cNvSpPr/>
            <p:nvPr/>
          </p:nvSpPr>
          <p:spPr>
            <a:xfrm>
              <a:off x="6610350" y="1787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807055" y="1787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568950" y="1787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318125" y="1787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235575" y="179070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038600" y="179070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990975" y="17938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844925" y="17938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749675" y="179705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3787775" y="17938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416300" y="180975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095625" y="18383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041650" y="18510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949575" y="18700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825750" y="19081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794000" y="19208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644775" y="199390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695575" y="19653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457450" y="213360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489200" y="210820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428875" y="2168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311400" y="23145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282825" y="23590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095500" y="27019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025650" y="28543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841500" y="33496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1692275" y="37750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600200" y="40481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666875" y="38512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654175" y="3892550"/>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512075" y="428307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493025" y="4327525"/>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530350" y="4243388"/>
              <a:ext cx="76200" cy="76200"/>
            </a:xfrm>
            <a:prstGeom prst="ellipse">
              <a:avLst/>
            </a:prstGeom>
            <a:solidFill>
              <a:srgbClr val="0F6A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Rectangle 5"/>
          <p:cNvSpPr>
            <a:spLocks noChangeArrowheads="1"/>
          </p:cNvSpPr>
          <p:nvPr/>
        </p:nvSpPr>
        <p:spPr bwMode="auto">
          <a:xfrm>
            <a:off x="3177317" y="3408077"/>
            <a:ext cx="5020056" cy="838200"/>
          </a:xfrm>
          <a:prstGeom prst="rect">
            <a:avLst/>
          </a:prstGeom>
          <a:solidFill>
            <a:schemeClr val="bg1">
              <a:lumMod val="85000"/>
            </a:schemeClr>
          </a:solidFill>
          <a:ln w="19050" cmpd="sng">
            <a:noFill/>
            <a:miter lim="800000"/>
            <a:headEnd/>
            <a:tailEnd/>
          </a:ln>
          <a:effectLst/>
          <a:extLst/>
        </p:spPr>
        <p:txBody>
          <a:bodyPr wrap="square" anchor="ctr"/>
          <a:lstStyle/>
          <a:p>
            <a:pPr>
              <a:lnSpc>
                <a:spcPts val="1800"/>
              </a:lnSpc>
            </a:pPr>
            <a:r>
              <a:rPr lang="en-US" sz="1400" u="sng" dirty="0">
                <a:latin typeface="Arial"/>
                <a:cs typeface="Arial"/>
              </a:rPr>
              <a:t>Median duration of undetectable HCV RNA </a:t>
            </a:r>
            <a:r>
              <a:rPr lang="en-US" sz="1400" u="sng" dirty="0" smtClean="0">
                <a:latin typeface="Arial"/>
                <a:cs typeface="Arial"/>
              </a:rPr>
              <a:t>prior </a:t>
            </a:r>
            <a:r>
              <a:rPr lang="en-US" sz="1400" u="sng" dirty="0">
                <a:latin typeface="Arial"/>
                <a:cs typeface="Arial"/>
              </a:rPr>
              <a:t>to transplant</a:t>
            </a:r>
            <a:br>
              <a:rPr lang="en-US" sz="1400" u="sng" dirty="0">
                <a:latin typeface="Arial"/>
                <a:cs typeface="Arial"/>
              </a:rPr>
            </a:br>
            <a:r>
              <a:rPr lang="en-US" sz="1400" dirty="0">
                <a:latin typeface="Arial"/>
                <a:cs typeface="Arial"/>
              </a:rPr>
              <a:t>- Patients with recurrent </a:t>
            </a:r>
            <a:r>
              <a:rPr lang="en-US" sz="1400" dirty="0" smtClean="0">
                <a:latin typeface="Arial"/>
                <a:cs typeface="Arial"/>
              </a:rPr>
              <a:t>HCV = </a:t>
            </a:r>
            <a:r>
              <a:rPr lang="en-US" sz="1400" dirty="0">
                <a:latin typeface="Arial"/>
                <a:cs typeface="Arial"/>
              </a:rPr>
              <a:t>5.5 days</a:t>
            </a:r>
            <a:br>
              <a:rPr lang="en-US" sz="1400" dirty="0">
                <a:latin typeface="Arial"/>
                <a:cs typeface="Arial"/>
              </a:rPr>
            </a:br>
            <a:r>
              <a:rPr lang="en-US" sz="1400" dirty="0">
                <a:latin typeface="Arial"/>
                <a:cs typeface="Arial"/>
              </a:rPr>
              <a:t>- Patients without recurrent </a:t>
            </a:r>
            <a:r>
              <a:rPr lang="en-US" sz="1400" dirty="0" smtClean="0">
                <a:latin typeface="Arial"/>
                <a:cs typeface="Arial"/>
              </a:rPr>
              <a:t>HCV = </a:t>
            </a:r>
            <a:r>
              <a:rPr lang="en-US" sz="1400" dirty="0">
                <a:latin typeface="Arial"/>
                <a:cs typeface="Arial"/>
              </a:rPr>
              <a:t>99.5 days</a:t>
            </a:r>
          </a:p>
        </p:txBody>
      </p:sp>
    </p:spTree>
    <p:extLst>
      <p:ext uri="{BB962C8B-B14F-4D97-AF65-F5344CB8AC3E}">
        <p14:creationId xmlns:p14="http://schemas.microsoft.com/office/powerpoint/2010/main" val="20820757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Curry MP, et al. Gastroenterology. 2015;148:100-7.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to Prevent Post-Transplant HCV Recurrence</a:t>
            </a:r>
            <a:endParaRPr lang="en-US" sz="2200" dirty="0"/>
          </a:p>
        </p:txBody>
      </p:sp>
      <p:graphicFrame>
        <p:nvGraphicFramePr>
          <p:cNvPr id="5" name="Content Placeholder 6"/>
          <p:cNvGraphicFramePr>
            <a:graphicFrameLocks/>
          </p:cNvGraphicFramePr>
          <p:nvPr>
            <p:extLst>
              <p:ext uri="{D42A27DB-BD31-4B8C-83A1-F6EECF244321}">
                <p14:modId xmlns:p14="http://schemas.microsoft.com/office/powerpoint/2010/main" val="429100748"/>
              </p:ext>
            </p:extLst>
          </p:nvPr>
        </p:nvGraphicFramePr>
        <p:xfrm>
          <a:off x="615950" y="1371600"/>
          <a:ext cx="8229600" cy="4800601"/>
        </p:xfrm>
        <a:graphic>
          <a:graphicData uri="http://schemas.openxmlformats.org/drawingml/2006/table">
            <a:tbl>
              <a:tblPr firstRow="1" bandRow="1">
                <a:tableStyleId>{5C22544A-7EE6-4342-B048-85BDC9FD1C3A}</a:tableStyleId>
              </a:tblPr>
              <a:tblGrid>
                <a:gridCol w="4743657"/>
                <a:gridCol w="3485943"/>
              </a:tblGrid>
              <a:tr h="369277">
                <a:tc>
                  <a:txBody>
                    <a:bodyPr/>
                    <a:lstStyle/>
                    <a:p>
                      <a:pPr>
                        <a:lnSpc>
                          <a:spcPts val="2000"/>
                        </a:lnSpc>
                      </a:pPr>
                      <a:r>
                        <a:rPr lang="en-US" sz="1600" dirty="0" smtClean="0"/>
                        <a:t>Event</a:t>
                      </a:r>
                      <a:endParaRPr lang="en-US" sz="1600" dirty="0"/>
                    </a:p>
                  </a:txBody>
                  <a:tcPr>
                    <a:solidFill>
                      <a:srgbClr val="0B3F5A"/>
                    </a:solidFill>
                  </a:tcPr>
                </a:tc>
                <a:tc>
                  <a:txBody>
                    <a:bodyPr/>
                    <a:lstStyle/>
                    <a:p>
                      <a:pPr algn="ctr">
                        <a:lnSpc>
                          <a:spcPts val="2000"/>
                        </a:lnSpc>
                      </a:pPr>
                      <a:r>
                        <a:rPr lang="en-US" sz="1600" dirty="0" err="1" smtClean="0"/>
                        <a:t>Sofosbuvir</a:t>
                      </a:r>
                      <a:r>
                        <a:rPr lang="en-US" sz="1600" dirty="0" smtClean="0"/>
                        <a:t> + Ribavirin</a:t>
                      </a:r>
                      <a:r>
                        <a:rPr lang="en-US" sz="1600" b="0" dirty="0" smtClean="0"/>
                        <a:t> (N=61)</a:t>
                      </a:r>
                      <a:endParaRPr lang="en-US" sz="1600" dirty="0"/>
                    </a:p>
                  </a:txBody>
                  <a:tcPr>
                    <a:solidFill>
                      <a:srgbClr val="0B3F5A"/>
                    </a:solidFill>
                  </a:tcPr>
                </a:tc>
              </a:tr>
              <a:tr h="369277">
                <a:tc>
                  <a:txBody>
                    <a:bodyPr/>
                    <a:lstStyle/>
                    <a:p>
                      <a:pPr>
                        <a:lnSpc>
                          <a:spcPts val="2000"/>
                        </a:lnSpc>
                      </a:pPr>
                      <a:r>
                        <a:rPr lang="en-US" sz="1600" dirty="0" smtClean="0"/>
                        <a:t>Any </a:t>
                      </a:r>
                      <a:r>
                        <a:rPr lang="en-US" sz="1600" baseline="0" dirty="0" smtClean="0"/>
                        <a:t>adverse event (%)</a:t>
                      </a:r>
                      <a:endParaRPr lang="en-US" sz="1600" dirty="0"/>
                    </a:p>
                  </a:txBody>
                  <a:tcPr anchor="ctr"/>
                </a:tc>
                <a:tc>
                  <a:txBody>
                    <a:bodyPr/>
                    <a:lstStyle/>
                    <a:p>
                      <a:pPr algn="ctr">
                        <a:lnSpc>
                          <a:spcPts val="2000"/>
                        </a:lnSpc>
                      </a:pPr>
                      <a:r>
                        <a:rPr lang="en-US" sz="1600" dirty="0" smtClean="0"/>
                        <a:t>54 (8%)</a:t>
                      </a:r>
                      <a:endParaRPr lang="en-US" sz="1600" dirty="0"/>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Any serious</a:t>
                      </a:r>
                      <a:r>
                        <a:rPr lang="en-US" sz="1600" baseline="0" dirty="0" smtClean="0"/>
                        <a:t> adverse event</a:t>
                      </a:r>
                      <a:endParaRPr lang="en-US" sz="1600" dirty="0" smtClean="0"/>
                    </a:p>
                  </a:txBody>
                  <a:tcPr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aseline="0" dirty="0" smtClean="0"/>
                        <a:t>11 (18%)</a:t>
                      </a:r>
                      <a:endParaRPr lang="en-US" sz="1600" dirty="0" smtClean="0"/>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baseline="0" dirty="0" smtClean="0"/>
                        <a:t>Hemoglobin decrease to &lt;10 g/</a:t>
                      </a:r>
                      <a:r>
                        <a:rPr lang="en-US" sz="1600" baseline="0" dirty="0" err="1" smtClean="0"/>
                        <a:t>dL</a:t>
                      </a:r>
                      <a:endParaRPr lang="en-US" sz="1600" dirty="0" smtClean="0"/>
                    </a:p>
                  </a:txBody>
                  <a:tcPr anchor="ctr"/>
                </a:tc>
                <a:tc>
                  <a:txBody>
                    <a:bodyPr/>
                    <a:lstStyle/>
                    <a:p>
                      <a:pPr algn="ctr">
                        <a:lnSpc>
                          <a:spcPts val="2000"/>
                        </a:lnSpc>
                      </a:pPr>
                      <a:r>
                        <a:rPr lang="en-US" sz="1600" dirty="0" smtClean="0"/>
                        <a:t>18 (30%)</a:t>
                      </a:r>
                      <a:endParaRPr lang="en-US" sz="1600" dirty="0"/>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baseline="0" dirty="0" smtClean="0"/>
                        <a:t>Hemoglobin decrease to &lt;8.5 g/</a:t>
                      </a:r>
                      <a:r>
                        <a:rPr lang="en-US" sz="1600" baseline="0" dirty="0" err="1" smtClean="0"/>
                        <a:t>dL</a:t>
                      </a:r>
                      <a:endParaRPr lang="en-US" sz="1600" dirty="0" smtClean="0"/>
                    </a:p>
                  </a:txBody>
                  <a:tcPr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dirty="0" smtClean="0"/>
                        <a:t>3 (5%)</a:t>
                      </a:r>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Adverse</a:t>
                      </a:r>
                      <a:r>
                        <a:rPr lang="en-US" sz="1600" baseline="0" dirty="0" smtClean="0"/>
                        <a:t> event occurring in &gt;10% of patients</a:t>
                      </a:r>
                      <a:endParaRPr lang="en-US" sz="1600" dirty="0" smtClean="0"/>
                    </a:p>
                  </a:txBody>
                  <a:tcPr anchor="ctr"/>
                </a:tc>
                <a:tc>
                  <a:txBody>
                    <a:bodyPr/>
                    <a:lstStyle/>
                    <a:p>
                      <a:pPr algn="ctr">
                        <a:lnSpc>
                          <a:spcPts val="2000"/>
                        </a:lnSpc>
                      </a:pPr>
                      <a:endParaRPr lang="en-US" sz="1600" dirty="0"/>
                    </a:p>
                  </a:txBody>
                  <a:tcPr anchor="ctr"/>
                </a:tc>
              </a:tr>
              <a:tr h="369277">
                <a:tc>
                  <a:txBody>
                    <a:bodyPr/>
                    <a:lstStyle/>
                    <a:p>
                      <a:pPr>
                        <a:lnSpc>
                          <a:spcPts val="2000"/>
                        </a:lnSpc>
                      </a:pPr>
                      <a:r>
                        <a:rPr lang="en-US" sz="1600" dirty="0" smtClean="0"/>
                        <a:t>Fatigue</a:t>
                      </a:r>
                      <a:endParaRPr lang="en-US" sz="1600" dirty="0"/>
                    </a:p>
                  </a:txBody>
                  <a:tcPr marL="182880" anchor="ctr"/>
                </a:tc>
                <a:tc>
                  <a:txBody>
                    <a:bodyPr/>
                    <a:lstStyle/>
                    <a:p>
                      <a:pPr algn="ctr">
                        <a:lnSpc>
                          <a:spcPts val="2000"/>
                        </a:lnSpc>
                      </a:pPr>
                      <a:r>
                        <a:rPr lang="en-US" sz="1600" dirty="0" smtClean="0"/>
                        <a:t>23 (38%)</a:t>
                      </a:r>
                      <a:endParaRPr lang="en-US" sz="1600" dirty="0"/>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Headache</a:t>
                      </a:r>
                    </a:p>
                  </a:txBody>
                  <a:tcPr marL="182880" anchor="ctr"/>
                </a:tc>
                <a:tc>
                  <a:txBody>
                    <a:bodyPr/>
                    <a:lstStyle/>
                    <a:p>
                      <a:pPr algn="ctr">
                        <a:lnSpc>
                          <a:spcPts val="2000"/>
                        </a:lnSpc>
                      </a:pPr>
                      <a:r>
                        <a:rPr lang="en-US" sz="1600" dirty="0" smtClean="0"/>
                        <a:t>14 (23%)</a:t>
                      </a:r>
                      <a:endParaRPr lang="en-US" sz="1600" dirty="0"/>
                    </a:p>
                  </a:txBody>
                  <a:tcPr anchor="ctr"/>
                </a:tc>
              </a:tr>
              <a:tr h="369277">
                <a:tc>
                  <a:txBody>
                    <a:bodyPr/>
                    <a:lstStyle/>
                    <a:p>
                      <a:pPr>
                        <a:lnSpc>
                          <a:spcPts val="2000"/>
                        </a:lnSpc>
                      </a:pPr>
                      <a:r>
                        <a:rPr lang="en-US" sz="1600" dirty="0" smtClean="0"/>
                        <a:t>Nausea</a:t>
                      </a:r>
                      <a:endParaRPr lang="en-US" sz="1600" dirty="0"/>
                    </a:p>
                  </a:txBody>
                  <a:tcPr marL="182880" anchor="ctr"/>
                </a:tc>
                <a:tc>
                  <a:txBody>
                    <a:bodyPr/>
                    <a:lstStyle/>
                    <a:p>
                      <a:pPr algn="ctr">
                        <a:lnSpc>
                          <a:spcPts val="2000"/>
                        </a:lnSpc>
                      </a:pPr>
                      <a:r>
                        <a:rPr lang="en-US" sz="1600" dirty="0" smtClean="0"/>
                        <a:t>10 (16%)</a:t>
                      </a:r>
                      <a:endParaRPr lang="en-US" sz="1600" dirty="0"/>
                    </a:p>
                  </a:txBody>
                  <a:tcPr anchor="ctr"/>
                </a:tc>
              </a:tr>
              <a:tr h="369277">
                <a:tc>
                  <a:txBody>
                    <a:bodyPr/>
                    <a:lstStyle/>
                    <a:p>
                      <a:pPr>
                        <a:lnSpc>
                          <a:spcPts val="2000"/>
                        </a:lnSpc>
                      </a:pPr>
                      <a:r>
                        <a:rPr lang="en-US" sz="1600" dirty="0" smtClean="0"/>
                        <a:t>Rash</a:t>
                      </a:r>
                      <a:endParaRPr lang="en-US" sz="1600" dirty="0"/>
                    </a:p>
                  </a:txBody>
                  <a:tcPr marL="182880" anchor="ctr"/>
                </a:tc>
                <a:tc>
                  <a:txBody>
                    <a:bodyPr/>
                    <a:lstStyle/>
                    <a:p>
                      <a:pPr algn="ctr">
                        <a:lnSpc>
                          <a:spcPts val="2000"/>
                        </a:lnSpc>
                      </a:pPr>
                      <a:r>
                        <a:rPr lang="en-US" sz="1600" dirty="0" smtClean="0"/>
                        <a:t>9 (15%)</a:t>
                      </a:r>
                      <a:endParaRPr lang="en-US" sz="1600" dirty="0"/>
                    </a:p>
                  </a:txBody>
                  <a:tcPr anchor="ctr"/>
                </a:tc>
              </a:tr>
              <a:tr h="369277">
                <a:tc>
                  <a:txBody>
                    <a:bodyPr/>
                    <a:lstStyle/>
                    <a:p>
                      <a:pPr>
                        <a:lnSpc>
                          <a:spcPts val="2000"/>
                        </a:lnSpc>
                      </a:pPr>
                      <a:r>
                        <a:rPr lang="en-US" sz="1600" dirty="0" smtClean="0"/>
                        <a:t>Cough</a:t>
                      </a:r>
                      <a:endParaRPr lang="en-US" sz="1600" dirty="0"/>
                    </a:p>
                  </a:txBody>
                  <a:tcPr marL="182880" anchor="ctr"/>
                </a:tc>
                <a:tc>
                  <a:txBody>
                    <a:bodyPr/>
                    <a:lstStyle/>
                    <a:p>
                      <a:pPr algn="ctr">
                        <a:lnSpc>
                          <a:spcPts val="2000"/>
                        </a:lnSpc>
                      </a:pPr>
                      <a:r>
                        <a:rPr lang="en-US" sz="1600" dirty="0" smtClean="0"/>
                        <a:t>7 (11%)</a:t>
                      </a:r>
                      <a:endParaRPr lang="en-US" sz="1600" dirty="0"/>
                    </a:p>
                  </a:txBody>
                  <a:tcPr anchor="ctr"/>
                </a:tc>
              </a:tr>
              <a:tr h="369277">
                <a:tc>
                  <a:txBody>
                    <a:bodyPr/>
                    <a:lstStyle/>
                    <a:p>
                      <a:pPr>
                        <a:lnSpc>
                          <a:spcPts val="2000"/>
                        </a:lnSpc>
                      </a:pPr>
                      <a:r>
                        <a:rPr lang="en-US" sz="1600" dirty="0" smtClean="0"/>
                        <a:t>Dyspnea</a:t>
                      </a:r>
                      <a:endParaRPr lang="en-US" sz="1600" dirty="0"/>
                    </a:p>
                  </a:txBody>
                  <a:tcPr marL="182880" anchor="ctr"/>
                </a:tc>
                <a:tc>
                  <a:txBody>
                    <a:bodyPr/>
                    <a:lstStyle/>
                    <a:p>
                      <a:pPr algn="ctr">
                        <a:lnSpc>
                          <a:spcPts val="2000"/>
                        </a:lnSpc>
                      </a:pPr>
                      <a:r>
                        <a:rPr lang="en-US" sz="1600" dirty="0" smtClean="0"/>
                        <a:t>7 (11%)</a:t>
                      </a:r>
                      <a:endParaRPr lang="en-US" sz="1600" dirty="0"/>
                    </a:p>
                  </a:txBody>
                  <a:tcPr anchor="ctr"/>
                </a:tc>
              </a:tr>
              <a:tr h="369277">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Insomnia</a:t>
                      </a:r>
                    </a:p>
                  </a:txBody>
                  <a:tcPr marL="182880" anchor="ctr"/>
                </a:tc>
                <a:tc>
                  <a:txBody>
                    <a:bodyPr/>
                    <a:lstStyle/>
                    <a:p>
                      <a:pPr algn="ctr">
                        <a:lnSpc>
                          <a:spcPts val="2000"/>
                        </a:lnSpc>
                      </a:pPr>
                      <a:r>
                        <a:rPr lang="en-US" sz="1600" dirty="0" smtClean="0"/>
                        <a:t>7 (11%)</a:t>
                      </a:r>
                      <a:endParaRPr lang="en-US" sz="1600" dirty="0"/>
                    </a:p>
                  </a:txBody>
                  <a:tcPr anchor="ctr"/>
                </a:tc>
              </a:tr>
            </a:tbl>
          </a:graphicData>
        </a:graphic>
      </p:graphicFrame>
    </p:spTree>
    <p:extLst>
      <p:ext uri="{BB962C8B-B14F-4D97-AF65-F5344CB8AC3E}">
        <p14:creationId xmlns:p14="http://schemas.microsoft.com/office/powerpoint/2010/main" val="27326911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Curry MP, et al. Gastroenterology. 2015;148:100-7.</a:t>
            </a:r>
          </a:p>
        </p:txBody>
      </p:sp>
      <p:sp>
        <p:nvSpPr>
          <p:cNvPr id="4" name="Title 3"/>
          <p:cNvSpPr>
            <a:spLocks noGrp="1"/>
          </p:cNvSpPr>
          <p:nvPr>
            <p:ph type="title"/>
          </p:nvPr>
        </p:nvSpPr>
        <p:spPr/>
        <p:txBody>
          <a:bodyPr>
            <a:normAutofit fontScale="90000"/>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to Prevent Post-Transplant HCV </a:t>
            </a:r>
            <a:r>
              <a:rPr lang="en-US" sz="2400" dirty="0" smtClean="0">
                <a:solidFill>
                  <a:schemeClr val="accent5">
                    <a:lumMod val="20000"/>
                    <a:lumOff val="80000"/>
                  </a:schemeClr>
                </a:solidFill>
              </a:rPr>
              <a:t>Recurrence</a:t>
            </a:r>
            <a:br>
              <a:rPr lang="en-US" sz="2400" dirty="0" smtClean="0">
                <a:solidFill>
                  <a:schemeClr val="accent5">
                    <a:lumMod val="20000"/>
                    <a:lumOff val="80000"/>
                  </a:schemeClr>
                </a:solidFill>
              </a:rPr>
            </a:b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269265557"/>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en-US" sz="2400" b="1" i="0" dirty="0" smtClean="0">
                          <a:solidFill>
                            <a:srgbClr val="800000"/>
                          </a:solidFill>
                          <a:latin typeface="Arial"/>
                          <a:cs typeface="Arial"/>
                        </a:rPr>
                        <a:t>Conclusions</a:t>
                      </a:r>
                      <a:r>
                        <a:rPr lang="en-US" sz="2400" b="0" i="0" dirty="0" smtClean="0">
                          <a:solidFill>
                            <a:schemeClr val="tx1"/>
                          </a:solidFill>
                          <a:latin typeface="Arial"/>
                          <a:cs typeface="Arial"/>
                        </a:rPr>
                        <a:t>: “</a:t>
                      </a:r>
                      <a:r>
                        <a:rPr lang="en-US" sz="2400" b="0" kern="1200" dirty="0" smtClean="0">
                          <a:solidFill>
                            <a:schemeClr val="tx1"/>
                          </a:solidFill>
                          <a:latin typeface="Arial"/>
                          <a:ea typeface="+mn-ea"/>
                          <a:cs typeface="Arial"/>
                        </a:rPr>
                        <a:t>Administration of </a:t>
                      </a:r>
                      <a:r>
                        <a:rPr lang="en-US" sz="2400" b="0" kern="1200" dirty="0" err="1" smtClean="0">
                          <a:solidFill>
                            <a:schemeClr val="tx1"/>
                          </a:solidFill>
                          <a:latin typeface="Arial"/>
                          <a:ea typeface="+mn-ea"/>
                          <a:cs typeface="Arial"/>
                        </a:rPr>
                        <a:t>sofosbuvir</a:t>
                      </a:r>
                      <a:r>
                        <a:rPr lang="en-US" sz="2400" b="0" kern="1200" dirty="0" smtClean="0">
                          <a:solidFill>
                            <a:schemeClr val="tx1"/>
                          </a:solidFill>
                          <a:latin typeface="Arial"/>
                          <a:ea typeface="+mn-ea"/>
                          <a:cs typeface="Arial"/>
                        </a:rPr>
                        <a:t> and ribavirin before liver transplantation can prevent post-transplant HCV recurrence.”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459422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smtClean="0"/>
              <a:t>Sofosbuvir</a:t>
            </a:r>
            <a:r>
              <a:rPr lang="en-US" sz="2800" dirty="0" smtClean="0"/>
              <a:t> + Ribavirin in HCV Recurrence </a:t>
            </a:r>
            <a:br>
              <a:rPr lang="en-US" sz="2800" dirty="0" smtClean="0"/>
            </a:br>
            <a:r>
              <a:rPr lang="en-US" sz="2800" dirty="0" smtClean="0">
                <a:solidFill>
                  <a:srgbClr val="001D48"/>
                </a:solidFill>
              </a:rPr>
              <a:t>Following Liver Transplantation</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2</a:t>
            </a: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Charlton M, </a:t>
            </a:r>
            <a:r>
              <a:rPr lang="en-US" sz="1400" dirty="0">
                <a:latin typeface="Arial"/>
                <a:cs typeface="Arial"/>
              </a:rPr>
              <a:t>et al. </a:t>
            </a:r>
            <a:r>
              <a:rPr lang="en-US" sz="1400" dirty="0" smtClean="0">
                <a:cs typeface="Arial"/>
              </a:rPr>
              <a:t>Gastroenterology. 2015;148:108-17.</a:t>
            </a:r>
            <a:endParaRPr lang="en-US" sz="1400" dirty="0">
              <a:latin typeface="Arial"/>
              <a:cs typeface="Arial"/>
            </a:endParaRPr>
          </a:p>
        </p:txBody>
      </p:sp>
      <p:sp>
        <p:nvSpPr>
          <p:cNvPr id="10" name="Rectangle 9"/>
          <p:cNvSpPr/>
          <p:nvPr/>
        </p:nvSpPr>
        <p:spPr>
          <a:xfrm>
            <a:off x="-13512" y="1828801"/>
            <a:ext cx="9180577" cy="362711"/>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7" name="Rectangle 6"/>
          <p:cNvSpPr/>
          <p:nvPr/>
        </p:nvSpPr>
        <p:spPr>
          <a:xfrm>
            <a:off x="7162801" y="1828800"/>
            <a:ext cx="1996437" cy="362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Liver Transplantation</a:t>
            </a:r>
            <a:endParaRPr lang="en-US" sz="1400" dirty="0"/>
          </a:p>
        </p:txBody>
      </p:sp>
    </p:spTree>
    <p:extLst>
      <p:ext uri="{BB962C8B-B14F-4D97-AF65-F5344CB8AC3E}">
        <p14:creationId xmlns:p14="http://schemas.microsoft.com/office/powerpoint/2010/main" val="738322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Charlton M, et al. Gastroenterology. 2015;148:108-17.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in </a:t>
            </a:r>
            <a:r>
              <a:rPr lang="en-US" sz="2200" dirty="0" smtClean="0">
                <a:solidFill>
                  <a:schemeClr val="accent5">
                    <a:lumMod val="20000"/>
                    <a:lumOff val="80000"/>
                  </a:schemeClr>
                </a:solidFill>
              </a:rPr>
              <a:t>Recurrent HCV Post Liver Transplant</a:t>
            </a:r>
            <a:endParaRPr lang="en-US" sz="2200" dirty="0">
              <a:solidFill>
                <a:schemeClr val="accent5">
                  <a:lumMod val="20000"/>
                  <a:lumOff val="8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62185190"/>
              </p:ext>
            </p:extLst>
          </p:nvPr>
        </p:nvGraphicFramePr>
        <p:xfrm>
          <a:off x="344488" y="1447800"/>
          <a:ext cx="8458200" cy="4876800"/>
        </p:xfrm>
        <a:graphic>
          <a:graphicData uri="http://schemas.openxmlformats.org/drawingml/2006/table">
            <a:tbl>
              <a:tblPr>
                <a:effectLst>
                  <a:outerShdw blurRad="38100" dist="38100" dir="2700000">
                    <a:srgbClr val="000000">
                      <a:alpha val="50000"/>
                    </a:srgbClr>
                  </a:outerShdw>
                </a:effectLst>
              </a:tblPr>
              <a:tblGrid>
                <a:gridCol w="8458200"/>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Sofosbuvir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Ribavirin Post Liver Transplant: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10090">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Open-label,</a:t>
                      </a:r>
                      <a:r>
                        <a:rPr lang="en-US" sz="1800" baseline="0" dirty="0" smtClean="0">
                          <a:solidFill>
                            <a:srgbClr val="000000"/>
                          </a:solidFill>
                          <a:latin typeface="Arial" pitchFamily="22" charset="0"/>
                          <a:cs typeface="+mn-cs"/>
                        </a:rPr>
                        <a:t> prospective, single-arm</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phase 2 trial of 24-week course of sofosbuvir + ribavirin in patients with HCV recurrence post-liver transplantation</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Multicenter, International Study</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40 patients with chronic hepatitis C</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Recurrent HCV infection post liver transplantation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Any genotype included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CTP score ≤ 7 and MELD score ≤ 17</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Excluded if decompensated liver disease</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Regimen (24 weeks</a:t>
                      </a:r>
                      <a:r>
                        <a:rPr lang="en-US" sz="1800" baseline="0" dirty="0" smtClean="0">
                          <a:solidFill>
                            <a:srgbClr val="000000"/>
                          </a:solidFill>
                          <a:latin typeface="Arial" pitchFamily="22" charset="0"/>
                        </a:rPr>
                        <a:t>)</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Sofosbuvir: 400 mg once daily</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Ribavirin: started at 400 mg/day and increased up to 1200 mg/day</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0604086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Charlton M, et al. Gastroenterology. 2015;148:108-17.</a:t>
            </a:r>
          </a:p>
        </p:txBody>
      </p:sp>
      <p:sp>
        <p:nvSpPr>
          <p:cNvPr id="2" name="Title 1"/>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in Recurrent HCV Post Liver Transplant</a:t>
            </a:r>
            <a:endParaRPr lang="en-US" sz="2200" dirty="0"/>
          </a:p>
        </p:txBody>
      </p:sp>
      <p:graphicFrame>
        <p:nvGraphicFramePr>
          <p:cNvPr id="8" name="Content Placeholder 5"/>
          <p:cNvGraphicFramePr>
            <a:graphicFrameLocks/>
          </p:cNvGraphicFramePr>
          <p:nvPr>
            <p:extLst>
              <p:ext uri="{D42A27DB-BD31-4B8C-83A1-F6EECF244321}">
                <p14:modId xmlns:p14="http://schemas.microsoft.com/office/powerpoint/2010/main" val="232947276"/>
              </p:ext>
            </p:extLst>
          </p:nvPr>
        </p:nvGraphicFramePr>
        <p:xfrm>
          <a:off x="268288" y="1447800"/>
          <a:ext cx="8610600" cy="4693920"/>
        </p:xfrm>
        <a:graphic>
          <a:graphicData uri="http://schemas.openxmlformats.org/drawingml/2006/table">
            <a:tbl>
              <a:tblPr firstRow="1" bandRow="1">
                <a:tableStyleId>{5C22544A-7EE6-4342-B048-85BDC9FD1C3A}</a:tableStyleId>
              </a:tblPr>
              <a:tblGrid>
                <a:gridCol w="5029199"/>
                <a:gridCol w="3581401"/>
              </a:tblGrid>
              <a:tr h="426720">
                <a:tc>
                  <a:txBody>
                    <a:bodyPr/>
                    <a:lstStyle/>
                    <a:p>
                      <a:r>
                        <a:rPr lang="en-US" sz="1600" dirty="0" smtClean="0"/>
                        <a:t>Baseline</a:t>
                      </a:r>
                      <a:r>
                        <a:rPr lang="en-US" sz="1600" baseline="0" dirty="0" smtClean="0"/>
                        <a:t> </a:t>
                      </a:r>
                      <a:r>
                        <a:rPr lang="en-US" sz="1600" dirty="0" smtClean="0"/>
                        <a:t>Characteristic (n = 40)</a:t>
                      </a:r>
                      <a:endParaRPr lang="en-US" sz="1600" dirty="0"/>
                    </a:p>
                  </a:txBody>
                  <a:tcPr marT="91440" marB="91440">
                    <a:solidFill>
                      <a:srgbClr val="0B3F5A"/>
                    </a:solidFill>
                  </a:tcPr>
                </a:tc>
                <a:tc>
                  <a:txBody>
                    <a:bodyPr/>
                    <a:lstStyle/>
                    <a:p>
                      <a:pPr algn="ctr"/>
                      <a:r>
                        <a:rPr lang="en-US" sz="1600" dirty="0" err="1" smtClean="0"/>
                        <a:t>Sofosbuvir</a:t>
                      </a:r>
                      <a:r>
                        <a:rPr lang="en-US" sz="1600" baseline="0" dirty="0" smtClean="0"/>
                        <a:t> + Ribavirin x 12 weeks</a:t>
                      </a:r>
                      <a:endParaRPr lang="en-US" sz="1600" dirty="0"/>
                    </a:p>
                  </a:txBody>
                  <a:tcPr marT="91440" marB="91440" anchor="ctr">
                    <a:solidFill>
                      <a:srgbClr val="0B3F5A"/>
                    </a:solidFill>
                  </a:tcPr>
                </a:tc>
              </a:tr>
              <a:tr h="419161">
                <a:tc>
                  <a:txBody>
                    <a:bodyPr/>
                    <a:lstStyle/>
                    <a:p>
                      <a:r>
                        <a:rPr lang="en-US" sz="1600" dirty="0" smtClean="0"/>
                        <a:t>Median Age</a:t>
                      </a:r>
                      <a:r>
                        <a:rPr lang="en-US" sz="1600" baseline="0" dirty="0" smtClean="0"/>
                        <a:t>, years (range)</a:t>
                      </a:r>
                      <a:endParaRPr lang="en-US" sz="1600" dirty="0"/>
                    </a:p>
                  </a:txBody>
                  <a:tcPr marT="91440" marB="91440"/>
                </a:tc>
                <a:tc>
                  <a:txBody>
                    <a:bodyPr/>
                    <a:lstStyle/>
                    <a:p>
                      <a:pPr algn="ctr"/>
                      <a:r>
                        <a:rPr lang="en-US" sz="1600" dirty="0" smtClean="0"/>
                        <a:t>59 (49</a:t>
                      </a:r>
                      <a:r>
                        <a:rPr lang="en-US" sz="1600" baseline="0" dirty="0" smtClean="0"/>
                        <a:t> to </a:t>
                      </a:r>
                      <a:r>
                        <a:rPr lang="en-US" sz="1600" dirty="0" smtClean="0"/>
                        <a:t>75)</a:t>
                      </a:r>
                      <a:endParaRPr lang="en-US" sz="1600" dirty="0"/>
                    </a:p>
                  </a:txBody>
                  <a:tcPr marT="91440" marB="91440"/>
                </a:tc>
              </a:tr>
              <a:tr h="419161">
                <a:tc>
                  <a:txBody>
                    <a:bodyPr/>
                    <a:lstStyle/>
                    <a:p>
                      <a:r>
                        <a:rPr lang="en-US" sz="1600" dirty="0" smtClean="0"/>
                        <a:t>Male sex,</a:t>
                      </a:r>
                      <a:r>
                        <a:rPr lang="en-US" sz="1600" baseline="0" dirty="0" smtClean="0"/>
                        <a:t> %</a:t>
                      </a:r>
                      <a:endParaRPr lang="en-US" sz="1600" dirty="0"/>
                    </a:p>
                  </a:txBody>
                  <a:tcPr marT="91440" marB="91440"/>
                </a:tc>
                <a:tc>
                  <a:txBody>
                    <a:bodyPr/>
                    <a:lstStyle/>
                    <a:p>
                      <a:pPr algn="ctr"/>
                      <a:r>
                        <a:rPr lang="en-US" sz="1600" dirty="0" smtClean="0"/>
                        <a:t>78</a:t>
                      </a:r>
                      <a:endParaRPr lang="en-US" sz="1600" dirty="0"/>
                    </a:p>
                  </a:txBody>
                  <a:tcPr marT="91440" marB="91440"/>
                </a:tc>
              </a:tr>
              <a:tr h="419161">
                <a:tc>
                  <a:txBody>
                    <a:bodyPr/>
                    <a:lstStyle/>
                    <a:p>
                      <a:r>
                        <a:rPr lang="en-US" sz="1600" dirty="0" smtClean="0"/>
                        <a:t>White,</a:t>
                      </a:r>
                      <a:r>
                        <a:rPr lang="en-US" sz="1600" baseline="0" dirty="0" smtClean="0"/>
                        <a:t> </a:t>
                      </a:r>
                      <a:r>
                        <a:rPr lang="en-US" sz="1600" dirty="0" smtClean="0"/>
                        <a:t>%</a:t>
                      </a:r>
                      <a:endParaRPr lang="en-US" sz="1600" dirty="0"/>
                    </a:p>
                  </a:txBody>
                  <a:tcPr marT="91440" marB="91440"/>
                </a:tc>
                <a:tc>
                  <a:txBody>
                    <a:bodyPr/>
                    <a:lstStyle/>
                    <a:p>
                      <a:pPr algn="ctr"/>
                      <a:r>
                        <a:rPr lang="en-US" sz="1600" dirty="0" smtClean="0"/>
                        <a:t>85</a:t>
                      </a:r>
                      <a:endParaRPr lang="en-US" sz="1600" dirty="0"/>
                    </a:p>
                  </a:txBody>
                  <a:tcPr marT="91440" marB="91440"/>
                </a:tc>
              </a:tr>
              <a:tr h="419161">
                <a:tc>
                  <a:txBody>
                    <a:bodyPr/>
                    <a:lstStyle/>
                    <a:p>
                      <a:r>
                        <a:rPr lang="en-US" sz="1600" dirty="0" smtClean="0"/>
                        <a:t>Median Body</a:t>
                      </a:r>
                      <a:r>
                        <a:rPr lang="en-US" sz="1600" baseline="0" dirty="0" smtClean="0"/>
                        <a:t> Mass Index (BMI) &lt;30 kg/m</a:t>
                      </a:r>
                      <a:r>
                        <a:rPr lang="en-US" sz="1600" baseline="30000" dirty="0" smtClean="0"/>
                        <a:t>2</a:t>
                      </a:r>
                      <a:r>
                        <a:rPr lang="en-US" sz="1600" baseline="0" dirty="0" smtClean="0"/>
                        <a:t> (%)</a:t>
                      </a:r>
                      <a:endParaRPr lang="en-US" sz="1600" dirty="0"/>
                    </a:p>
                  </a:txBody>
                  <a:tcPr marT="91440" marB="91440"/>
                </a:tc>
                <a:tc>
                  <a:txBody>
                    <a:bodyPr/>
                    <a:lstStyle/>
                    <a:p>
                      <a:pPr algn="ctr"/>
                      <a:r>
                        <a:rPr lang="en-US" sz="1600" dirty="0" smtClean="0"/>
                        <a:t>75</a:t>
                      </a:r>
                      <a:endParaRPr lang="en-US" sz="1600" dirty="0"/>
                    </a:p>
                  </a:txBody>
                  <a:tcPr marT="91440" marB="91440"/>
                </a:tc>
              </a:tr>
              <a:tr h="419161">
                <a:tc>
                  <a:txBody>
                    <a:bodyPr/>
                    <a:lstStyle/>
                    <a:p>
                      <a:r>
                        <a:rPr lang="en-US" sz="1600" dirty="0" smtClean="0"/>
                        <a:t>HCV genotype 1 (%)</a:t>
                      </a:r>
                      <a:endParaRPr lang="en-US" sz="1600" dirty="0"/>
                    </a:p>
                  </a:txBody>
                  <a:tcPr marT="91440" marB="91440"/>
                </a:tc>
                <a:tc>
                  <a:txBody>
                    <a:bodyPr/>
                    <a:lstStyle/>
                    <a:p>
                      <a:pPr algn="ctr"/>
                      <a:r>
                        <a:rPr lang="en-US" sz="1600" dirty="0" smtClean="0"/>
                        <a:t>83</a:t>
                      </a:r>
                      <a:endParaRPr lang="en-US" sz="1600" dirty="0"/>
                    </a:p>
                  </a:txBody>
                  <a:tcPr marT="91440" marB="91440"/>
                </a:tc>
              </a:tr>
              <a:tr h="419161">
                <a:tc>
                  <a:txBody>
                    <a:bodyPr/>
                    <a:lstStyle/>
                    <a:p>
                      <a:r>
                        <a:rPr lang="en-US" sz="1600" dirty="0" smtClean="0"/>
                        <a:t>IL28B genotype CC, (%)</a:t>
                      </a:r>
                      <a:endParaRPr lang="en-US" sz="1600" dirty="0"/>
                    </a:p>
                  </a:txBody>
                  <a:tcPr marT="91440" marB="91440"/>
                </a:tc>
                <a:tc>
                  <a:txBody>
                    <a:bodyPr/>
                    <a:lstStyle/>
                    <a:p>
                      <a:pPr algn="ctr"/>
                      <a:r>
                        <a:rPr lang="en-US" sz="1600" dirty="0" smtClean="0"/>
                        <a:t>33</a:t>
                      </a:r>
                      <a:endParaRPr lang="en-US" sz="1600" dirty="0"/>
                    </a:p>
                  </a:txBody>
                  <a:tcPr marT="91440" marB="91440"/>
                </a:tc>
              </a:tr>
              <a:tr h="419161">
                <a:tc>
                  <a:txBody>
                    <a:bodyPr/>
                    <a:lstStyle/>
                    <a:p>
                      <a:r>
                        <a:rPr lang="en-US" sz="1600" dirty="0" smtClean="0"/>
                        <a:t>Median baseline HCV RNA, log</a:t>
                      </a:r>
                      <a:r>
                        <a:rPr lang="en-US" sz="1600" baseline="-25000" dirty="0" smtClean="0"/>
                        <a:t>10</a:t>
                      </a:r>
                      <a:r>
                        <a:rPr lang="en-US" sz="1600" dirty="0" smtClean="0"/>
                        <a:t> IU/ml (range)</a:t>
                      </a:r>
                      <a:endParaRPr lang="en-US" sz="1600" dirty="0"/>
                    </a:p>
                  </a:txBody>
                  <a:tcPr marT="91440" marB="91440"/>
                </a:tc>
                <a:tc>
                  <a:txBody>
                    <a:bodyPr/>
                    <a:lstStyle/>
                    <a:p>
                      <a:pPr algn="ctr"/>
                      <a:r>
                        <a:rPr lang="en-US" sz="1600" dirty="0" smtClean="0"/>
                        <a:t>6.74 (4.49-7.59)</a:t>
                      </a:r>
                      <a:endParaRPr lang="en-US" sz="1600" dirty="0"/>
                    </a:p>
                  </a:txBody>
                  <a:tcPr marT="91440" marB="91440"/>
                </a:tc>
              </a:tr>
              <a:tr h="419161">
                <a:tc>
                  <a:txBody>
                    <a:bodyPr/>
                    <a:lstStyle/>
                    <a:p>
                      <a:r>
                        <a:rPr lang="en-US" sz="1600" dirty="0" smtClean="0"/>
                        <a:t>METAVIR-equivalent</a:t>
                      </a:r>
                      <a:r>
                        <a:rPr lang="en-US" sz="1600" baseline="0" dirty="0" smtClean="0"/>
                        <a:t> fibrosis (F3 or F4), %</a:t>
                      </a:r>
                      <a:endParaRPr lang="en-US" sz="1600" dirty="0"/>
                    </a:p>
                  </a:txBody>
                  <a:tcPr marT="91440" marB="91440"/>
                </a:tc>
                <a:tc>
                  <a:txBody>
                    <a:bodyPr/>
                    <a:lstStyle/>
                    <a:p>
                      <a:pPr algn="ctr"/>
                      <a:r>
                        <a:rPr lang="en-US" sz="1600" dirty="0" smtClean="0"/>
                        <a:t>F1-F2= 35%;</a:t>
                      </a:r>
                      <a:r>
                        <a:rPr lang="en-US" sz="1600" baseline="0" dirty="0" smtClean="0"/>
                        <a:t> </a:t>
                      </a:r>
                      <a:r>
                        <a:rPr lang="en-US" sz="1600" dirty="0" smtClean="0"/>
                        <a:t>F3=23%; F4=40%</a:t>
                      </a:r>
                      <a:endParaRPr lang="en-US" sz="1600" dirty="0"/>
                    </a:p>
                  </a:txBody>
                  <a:tcPr marT="91440" marB="91440"/>
                </a:tc>
              </a:tr>
              <a:tr h="419161">
                <a:tc>
                  <a:txBody>
                    <a:bodyPr/>
                    <a:lstStyle/>
                    <a:p>
                      <a:r>
                        <a:rPr lang="en-US" sz="1600" dirty="0" smtClean="0"/>
                        <a:t>Previous</a:t>
                      </a:r>
                      <a:r>
                        <a:rPr lang="en-US" sz="1600" baseline="0" dirty="0" smtClean="0"/>
                        <a:t> HCV treatment, %</a:t>
                      </a:r>
                      <a:endParaRPr lang="en-US" sz="1600" dirty="0"/>
                    </a:p>
                  </a:txBody>
                  <a:tcPr marT="91440" marB="91440"/>
                </a:tc>
                <a:tc>
                  <a:txBody>
                    <a:bodyPr/>
                    <a:lstStyle/>
                    <a:p>
                      <a:pPr algn="ctr"/>
                      <a:r>
                        <a:rPr lang="en-US" sz="1600" dirty="0" smtClean="0"/>
                        <a:t>88</a:t>
                      </a:r>
                      <a:endParaRPr lang="en-US" sz="1600" dirty="0"/>
                    </a:p>
                  </a:txBody>
                  <a:tcPr marT="91440" marB="91440"/>
                </a:tc>
              </a:tr>
              <a:tr h="419161">
                <a:tc>
                  <a:txBody>
                    <a:bodyPr/>
                    <a:lstStyle/>
                    <a:p>
                      <a:r>
                        <a:rPr lang="en-US" sz="1600" dirty="0" smtClean="0"/>
                        <a:t>Median time since liver transplantation, years (range)</a:t>
                      </a:r>
                      <a:endParaRPr lang="en-US" sz="1600" dirty="0"/>
                    </a:p>
                  </a:txBody>
                  <a:tcPr marT="91440" marB="91440"/>
                </a:tc>
                <a:tc>
                  <a:txBody>
                    <a:bodyPr/>
                    <a:lstStyle/>
                    <a:p>
                      <a:pPr algn="ctr"/>
                      <a:r>
                        <a:rPr lang="en-US" sz="1600" dirty="0" smtClean="0"/>
                        <a:t>4.3 (1.0-10.6)</a:t>
                      </a:r>
                      <a:endParaRPr lang="en-US" sz="1600" dirty="0"/>
                    </a:p>
                  </a:txBody>
                  <a:tcPr marT="91440" marB="91440"/>
                </a:tc>
              </a:tr>
            </a:tbl>
          </a:graphicData>
        </a:graphic>
      </p:graphicFrame>
    </p:spTree>
    <p:extLst>
      <p:ext uri="{BB962C8B-B14F-4D97-AF65-F5344CB8AC3E}">
        <p14:creationId xmlns:p14="http://schemas.microsoft.com/office/powerpoint/2010/main" val="30038097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Charlton M, et al. Gastroenterology. 2015;148:108-17.</a:t>
            </a:r>
          </a:p>
        </p:txBody>
      </p:sp>
      <p:sp>
        <p:nvSpPr>
          <p:cNvPr id="49" name="Title 1"/>
          <p:cNvSpPr>
            <a:spLocks noGrp="1"/>
          </p:cNvSpPr>
          <p:nvPr>
            <p:ph type="title"/>
          </p:nvPr>
        </p:nvSpPr>
        <p:spPr>
          <a:xfrm>
            <a:off x="323850" y="304800"/>
            <a:ext cx="8515350" cy="990600"/>
          </a:xfrm>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in Recurrent HCV Post Liver </a:t>
            </a:r>
            <a:r>
              <a:rPr lang="en-US" sz="2200" dirty="0" smtClean="0">
                <a:solidFill>
                  <a:schemeClr val="accent5">
                    <a:lumMod val="20000"/>
                    <a:lumOff val="80000"/>
                  </a:schemeClr>
                </a:solidFill>
              </a:rPr>
              <a:t>Transplant</a:t>
            </a:r>
            <a:br>
              <a:rPr lang="en-US" sz="2200" dirty="0" smtClean="0">
                <a:solidFill>
                  <a:schemeClr val="accent5">
                    <a:lumMod val="20000"/>
                    <a:lumOff val="80000"/>
                  </a:schemeClr>
                </a:solidFill>
              </a:rPr>
            </a:br>
            <a:r>
              <a:rPr lang="en-US" sz="2400" dirty="0" smtClean="0"/>
              <a:t>Design</a:t>
            </a:r>
            <a:endParaRPr lang="en-US" sz="2400" dirty="0"/>
          </a:p>
        </p:txBody>
      </p:sp>
      <p:sp>
        <p:nvSpPr>
          <p:cNvPr id="23" name="Rectangle 25"/>
          <p:cNvSpPr>
            <a:spLocks noChangeArrowheads="1"/>
          </p:cNvSpPr>
          <p:nvPr/>
        </p:nvSpPr>
        <p:spPr bwMode="auto">
          <a:xfrm>
            <a:off x="-12330" y="4876800"/>
            <a:ext cx="9180577" cy="1069831"/>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administered in two divided daily doses (started at 400 mg/day and increased up to 1200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br>
              <a:rPr lang="en-US" sz="1400" dirty="0" smtClean="0">
                <a:solidFill>
                  <a:srgbClr val="000000"/>
                </a:solidFill>
                <a:latin typeface="Arial" pitchFamily="22" charset="0"/>
              </a:rPr>
            </a:br>
            <a:r>
              <a:rPr lang="en-US" sz="1400" dirty="0" smtClean="0">
                <a:solidFill>
                  <a:srgbClr val="000000"/>
                </a:solidFill>
                <a:latin typeface="Arial" pitchFamily="22" charset="0"/>
              </a:rPr>
              <a:t>                based on hemoglobin, </a:t>
            </a:r>
            <a:r>
              <a:rPr lang="en-US" sz="1400" dirty="0" err="1" smtClean="0">
                <a:solidFill>
                  <a:srgbClr val="000000"/>
                </a:solidFill>
                <a:latin typeface="Arial" pitchFamily="22" charset="0"/>
              </a:rPr>
              <a:t>creatinine</a:t>
            </a:r>
            <a:r>
              <a:rPr lang="en-US" sz="1400" dirty="0" smtClean="0">
                <a:solidFill>
                  <a:srgbClr val="000000"/>
                </a:solidFill>
                <a:latin typeface="Arial" pitchFamily="22" charset="0"/>
              </a:rPr>
              <a:t> clearance, and weight)</a:t>
            </a:r>
            <a:endParaRPr lang="en-US" sz="1400" dirty="0">
              <a:solidFill>
                <a:srgbClr val="000000"/>
              </a:solidFill>
              <a:latin typeface="Arial" pitchFamily="22" charset="0"/>
            </a:endParaRPr>
          </a:p>
        </p:txBody>
      </p:sp>
      <p:grpSp>
        <p:nvGrpSpPr>
          <p:cNvPr id="61" name="Group 60"/>
          <p:cNvGrpSpPr/>
          <p:nvPr/>
        </p:nvGrpSpPr>
        <p:grpSpPr>
          <a:xfrm>
            <a:off x="714065" y="3117151"/>
            <a:ext cx="4142756" cy="769049"/>
            <a:chOff x="1010663" y="5021262"/>
            <a:chExt cx="4116007" cy="769049"/>
          </a:xfrm>
        </p:grpSpPr>
        <p:sp>
          <p:nvSpPr>
            <p:cNvPr id="62" name="Rectangle 5"/>
            <p:cNvSpPr>
              <a:spLocks noChangeArrowheads="1"/>
            </p:cNvSpPr>
            <p:nvPr/>
          </p:nvSpPr>
          <p:spPr bwMode="auto">
            <a:xfrm>
              <a:off x="2114392" y="5021262"/>
              <a:ext cx="3012278" cy="769049"/>
            </a:xfrm>
            <a:prstGeom prst="rect">
              <a:avLst/>
            </a:prstGeom>
            <a:solidFill>
              <a:schemeClr val="accent1">
                <a:lumMod val="40000"/>
                <a:lumOff val="60000"/>
              </a:schemeClr>
            </a:solidFill>
            <a:ln w="19050" cmpd="sng">
              <a:solidFill>
                <a:srgbClr val="000000"/>
              </a:solidFill>
              <a:miter lim="800000"/>
              <a:headEnd/>
              <a:tailEnd/>
            </a:ln>
            <a:effectLst/>
            <a:extLst/>
          </p:spPr>
          <p:txBody>
            <a:bodyPr wrap="square" anchor="ctr"/>
            <a:lstStyle/>
            <a:p>
              <a:pPr algn="ctr"/>
              <a:r>
                <a:rPr lang="en-US" sz="1800" b="1" dirty="0" err="1" smtClean="0">
                  <a:solidFill>
                    <a:srgbClr val="000000"/>
                  </a:solidFill>
                  <a:latin typeface="Arial"/>
                  <a:cs typeface="Arial"/>
                </a:rPr>
                <a:t>Sofosbuvir</a:t>
              </a:r>
              <a:r>
                <a:rPr lang="en-US" sz="1800" b="1" dirty="0" smtClean="0">
                  <a:solidFill>
                    <a:srgbClr val="000000"/>
                  </a:solidFill>
                  <a:latin typeface="Arial"/>
                  <a:cs typeface="Arial"/>
                </a:rPr>
                <a:t> + Ribavirin</a:t>
              </a:r>
              <a:endParaRPr lang="en-US" sz="1800" dirty="0">
                <a:solidFill>
                  <a:srgbClr val="000000"/>
                </a:solidFill>
                <a:latin typeface="Arial"/>
                <a:cs typeface="Arial"/>
              </a:endParaRPr>
            </a:p>
          </p:txBody>
        </p:sp>
        <p:sp>
          <p:nvSpPr>
            <p:cNvPr id="63" name="Rectangle 62"/>
            <p:cNvSpPr/>
            <p:nvPr/>
          </p:nvSpPr>
          <p:spPr>
            <a:xfrm>
              <a:off x="1010663" y="5181600"/>
              <a:ext cx="109728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 = 40</a:t>
              </a:r>
              <a:endParaRPr lang="en-US" sz="1600" dirty="0">
                <a:solidFill>
                  <a:srgbClr val="000000"/>
                </a:solidFill>
              </a:endParaRPr>
            </a:p>
          </p:txBody>
        </p:sp>
      </p:grpSp>
      <p:cxnSp>
        <p:nvCxnSpPr>
          <p:cNvPr id="65" name="Straight Connector 64"/>
          <p:cNvCxnSpPr/>
          <p:nvPr/>
        </p:nvCxnSpPr>
        <p:spPr>
          <a:xfrm>
            <a:off x="4873489" y="3513028"/>
            <a:ext cx="151790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5950454" y="330990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grpSp>
        <p:nvGrpSpPr>
          <p:cNvPr id="2" name="Group 1"/>
          <p:cNvGrpSpPr/>
          <p:nvPr/>
        </p:nvGrpSpPr>
        <p:grpSpPr>
          <a:xfrm>
            <a:off x="-6113" y="1600200"/>
            <a:ext cx="9162291" cy="515104"/>
            <a:chOff x="-6113" y="1923296"/>
            <a:chExt cx="9162291" cy="515104"/>
          </a:xfrm>
        </p:grpSpPr>
        <p:sp>
          <p:nvSpPr>
            <p:cNvPr id="19" name="Rectangle 18"/>
            <p:cNvSpPr/>
            <p:nvPr/>
          </p:nvSpPr>
          <p:spPr>
            <a:xfrm>
              <a:off x="-6113" y="20086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155919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1" name="Straight Connector 20"/>
            <p:cNvCxnSpPr/>
            <p:nvPr/>
          </p:nvCxnSpPr>
          <p:spPr>
            <a:xfrm flipV="1">
              <a:off x="-6113" y="24109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30459" y="23317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70372" y="23317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8870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6" name="Straight Connector 25"/>
            <p:cNvCxnSpPr/>
            <p:nvPr/>
          </p:nvCxnSpPr>
          <p:spPr>
            <a:xfrm flipV="1">
              <a:off x="4870730" y="23317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7666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28" name="Rectangle 27"/>
            <p:cNvSpPr/>
            <p:nvPr/>
          </p:nvSpPr>
          <p:spPr>
            <a:xfrm>
              <a:off x="609600" y="20093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grpSp>
    </p:spTree>
    <p:extLst>
      <p:ext uri="{BB962C8B-B14F-4D97-AF65-F5344CB8AC3E}">
        <p14:creationId xmlns:p14="http://schemas.microsoft.com/office/powerpoint/2010/main" val="14536081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Charlton M, et al. Gastroenterology. 2015;148:108-17.</a:t>
            </a:r>
          </a:p>
        </p:txBody>
      </p:sp>
      <p:sp>
        <p:nvSpPr>
          <p:cNvPr id="2" name="Title 1"/>
          <p:cNvSpPr>
            <a:spLocks noGrp="1"/>
          </p:cNvSpPr>
          <p:nvPr>
            <p:ph type="title"/>
          </p:nvPr>
        </p:nvSpPr>
        <p:spPr/>
        <p:txBody>
          <a:bodyPr>
            <a:normAutofit fontScale="90000"/>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in Recurrent HCV Post Liver </a:t>
            </a:r>
            <a:r>
              <a:rPr lang="en-US" sz="2400" dirty="0" smtClean="0">
                <a:solidFill>
                  <a:schemeClr val="accent5">
                    <a:lumMod val="20000"/>
                    <a:lumOff val="80000"/>
                  </a:schemeClr>
                </a:solidFill>
              </a:rPr>
              <a:t>Transplant</a:t>
            </a:r>
            <a:br>
              <a:rPr lang="en-US" sz="2400" dirty="0" smtClean="0">
                <a:solidFill>
                  <a:schemeClr val="accent5">
                    <a:lumMod val="20000"/>
                    <a:lumOff val="80000"/>
                  </a:schemeClr>
                </a:solidFill>
              </a:rPr>
            </a:br>
            <a:r>
              <a:rPr lang="en-US" sz="2700" dirty="0" smtClean="0"/>
              <a:t>Results</a:t>
            </a:r>
            <a:endParaRPr lang="en-US" sz="2700" dirty="0"/>
          </a:p>
        </p:txBody>
      </p:sp>
      <p:graphicFrame>
        <p:nvGraphicFramePr>
          <p:cNvPr id="22" name="Chart 21"/>
          <p:cNvGraphicFramePr>
            <a:graphicFrameLocks/>
          </p:cNvGraphicFramePr>
          <p:nvPr>
            <p:extLst>
              <p:ext uri="{D42A27DB-BD31-4B8C-83A1-F6EECF244321}">
                <p14:modId xmlns:p14="http://schemas.microsoft.com/office/powerpoint/2010/main" val="126599742"/>
              </p:ext>
            </p:extLst>
          </p:nvPr>
        </p:nvGraphicFramePr>
        <p:xfrm>
          <a:off x="381000" y="17526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806823" y="51759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40/40</a:t>
            </a:r>
            <a:endParaRPr lang="en-US" sz="1400" dirty="0">
              <a:solidFill>
                <a:schemeClr val="bg1"/>
              </a:solidFill>
            </a:endParaRPr>
          </a:p>
        </p:txBody>
      </p:sp>
      <p:sp>
        <p:nvSpPr>
          <p:cNvPr id="24" name="Rectangle 23"/>
          <p:cNvSpPr/>
          <p:nvPr/>
        </p:nvSpPr>
        <p:spPr>
          <a:xfrm>
            <a:off x="5435175" y="51759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a:t>
            </a:r>
            <a:r>
              <a:rPr lang="en-US" sz="1400" dirty="0">
                <a:solidFill>
                  <a:schemeClr val="bg1"/>
                </a:solidFill>
              </a:rPr>
              <a:t>40</a:t>
            </a:r>
          </a:p>
        </p:txBody>
      </p:sp>
      <p:sp>
        <p:nvSpPr>
          <p:cNvPr id="25" name="Rectangle 24"/>
          <p:cNvSpPr/>
          <p:nvPr/>
        </p:nvSpPr>
        <p:spPr>
          <a:xfrm>
            <a:off x="7239770" y="51759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28/40</a:t>
            </a:r>
          </a:p>
        </p:txBody>
      </p:sp>
      <p:sp>
        <p:nvSpPr>
          <p:cNvPr id="8" name="Rectangle 7"/>
          <p:cNvSpPr/>
          <p:nvPr/>
        </p:nvSpPr>
        <p:spPr>
          <a:xfrm>
            <a:off x="3622587" y="51759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29/40</a:t>
            </a:r>
            <a:endParaRPr lang="en-US" sz="1400" dirty="0">
              <a:solidFill>
                <a:schemeClr val="bg1"/>
              </a:solidFill>
            </a:endParaRPr>
          </a:p>
        </p:txBody>
      </p:sp>
    </p:spTree>
    <p:extLst>
      <p:ext uri="{BB962C8B-B14F-4D97-AF65-F5344CB8AC3E}">
        <p14:creationId xmlns:p14="http://schemas.microsoft.com/office/powerpoint/2010/main" val="38124713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NEUTRINO</a:t>
            </a:r>
            <a:r>
              <a:rPr lang="en-US" dirty="0">
                <a:solidFill>
                  <a:schemeClr val="bg1"/>
                </a:solidFill>
                <a:latin typeface="Arial" pitchFamily="-110" charset="0"/>
                <a:ea typeface="ＭＳ Ｐゴシック" pitchFamily="-110" charset="-128"/>
                <a:cs typeface="ＭＳ Ｐゴシック" pitchFamily="-110" charset="-128"/>
              </a:rPr>
              <a:t>: </a:t>
            </a:r>
            <a:r>
              <a:rPr lang="en-US" dirty="0" smtClean="0">
                <a:solidFill>
                  <a:schemeClr val="bg1"/>
                </a:solidFill>
                <a:latin typeface="Arial" pitchFamily="-110" charset="0"/>
                <a:ea typeface="ＭＳ Ｐゴシック" pitchFamily="-110" charset="-128"/>
                <a:cs typeface="ＭＳ Ｐゴシック" pitchFamily="-110" charset="-128"/>
              </a:rPr>
              <a:t>SVR12 by Race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736016209"/>
              </p:ext>
            </p:extLst>
          </p:nvPr>
        </p:nvGraphicFramePr>
        <p:xfrm>
          <a:off x="722313" y="1828800"/>
          <a:ext cx="76962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006283" y="51691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248/273</a:t>
            </a:r>
            <a:endParaRPr lang="en-US" sz="1400" dirty="0">
              <a:solidFill>
                <a:schemeClr val="bg1"/>
              </a:solidFill>
            </a:endParaRPr>
          </a:p>
        </p:txBody>
      </p:sp>
      <p:sp>
        <p:nvSpPr>
          <p:cNvPr id="9" name="Rectangle 8"/>
          <p:cNvSpPr/>
          <p:nvPr/>
        </p:nvSpPr>
        <p:spPr>
          <a:xfrm>
            <a:off x="6145804" y="51691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47/54</a:t>
            </a:r>
            <a:endParaRPr lang="en-US" sz="1400" dirty="0">
              <a:solidFill>
                <a:schemeClr val="bg1"/>
              </a:solidFill>
            </a:endParaRPr>
          </a:p>
        </p:txBody>
      </p:sp>
    </p:spTree>
    <p:extLst>
      <p:ext uri="{BB962C8B-B14F-4D97-AF65-F5344CB8AC3E}">
        <p14:creationId xmlns:p14="http://schemas.microsoft.com/office/powerpoint/2010/main" val="39505599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Charlton M, et al. Gastroenterology. 2015;148:108-17.</a:t>
            </a:r>
          </a:p>
        </p:txBody>
      </p:sp>
      <p:sp>
        <p:nvSpPr>
          <p:cNvPr id="2" name="Title 1"/>
          <p:cNvSpPr>
            <a:spLocks noGrp="1"/>
          </p:cNvSpPr>
          <p:nvPr>
            <p:ph type="title"/>
          </p:nvPr>
        </p:nvSpPr>
        <p:spPr/>
        <p:txBody>
          <a:bodyPr>
            <a:normAutofit fontScale="90000"/>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in Recurrent HCV Post Liver </a:t>
            </a:r>
            <a:r>
              <a:rPr lang="en-US" sz="2400" dirty="0" smtClean="0">
                <a:solidFill>
                  <a:schemeClr val="accent5">
                    <a:lumMod val="20000"/>
                    <a:lumOff val="80000"/>
                  </a:schemeClr>
                </a:solidFill>
              </a:rPr>
              <a:t>Transplant</a:t>
            </a:r>
            <a:br>
              <a:rPr lang="en-US" sz="2400" dirty="0" smtClean="0">
                <a:solidFill>
                  <a:schemeClr val="accent5">
                    <a:lumMod val="20000"/>
                    <a:lumOff val="80000"/>
                  </a:schemeClr>
                </a:solidFill>
              </a:rPr>
            </a:br>
            <a:r>
              <a:rPr lang="en-US" sz="2700" smtClean="0"/>
              <a:t>Adverse Effects</a:t>
            </a:r>
            <a:endParaRPr lang="en-US" sz="2700" dirty="0"/>
          </a:p>
        </p:txBody>
      </p:sp>
      <p:graphicFrame>
        <p:nvGraphicFramePr>
          <p:cNvPr id="4" name="Content Placeholder 6"/>
          <p:cNvGraphicFramePr>
            <a:graphicFrameLocks/>
          </p:cNvGraphicFramePr>
          <p:nvPr>
            <p:extLst>
              <p:ext uri="{D42A27DB-BD31-4B8C-83A1-F6EECF244321}">
                <p14:modId xmlns:p14="http://schemas.microsoft.com/office/powerpoint/2010/main" val="763906740"/>
              </p:ext>
            </p:extLst>
          </p:nvPr>
        </p:nvGraphicFramePr>
        <p:xfrm>
          <a:off x="615950" y="1371600"/>
          <a:ext cx="7915275" cy="4973591"/>
        </p:xfrm>
        <a:graphic>
          <a:graphicData uri="http://schemas.openxmlformats.org/drawingml/2006/table">
            <a:tbl>
              <a:tblPr firstRow="1" bandRow="1">
                <a:tableStyleId>{5C22544A-7EE6-4342-B048-85BDC9FD1C3A}</a:tableStyleId>
              </a:tblPr>
              <a:tblGrid>
                <a:gridCol w="4562476"/>
                <a:gridCol w="3352799"/>
              </a:tblGrid>
              <a:tr h="381000">
                <a:tc>
                  <a:txBody>
                    <a:bodyPr/>
                    <a:lstStyle/>
                    <a:p>
                      <a:pPr>
                        <a:lnSpc>
                          <a:spcPts val="2000"/>
                        </a:lnSpc>
                      </a:pPr>
                      <a:r>
                        <a:rPr lang="en-US" sz="1600" dirty="0" smtClean="0"/>
                        <a:t>Event</a:t>
                      </a:r>
                      <a:endParaRPr lang="en-US" sz="1600" dirty="0"/>
                    </a:p>
                  </a:txBody>
                  <a:tcPr>
                    <a:solidFill>
                      <a:srgbClr val="0B3F5A"/>
                    </a:solidFill>
                  </a:tcPr>
                </a:tc>
                <a:tc>
                  <a:txBody>
                    <a:bodyPr/>
                    <a:lstStyle/>
                    <a:p>
                      <a:pPr algn="ctr">
                        <a:lnSpc>
                          <a:spcPts val="2000"/>
                        </a:lnSpc>
                      </a:pPr>
                      <a:r>
                        <a:rPr lang="en-US" sz="1600" dirty="0" err="1" smtClean="0"/>
                        <a:t>Sofosbuvir</a:t>
                      </a:r>
                      <a:r>
                        <a:rPr lang="en-US" sz="1600" dirty="0" smtClean="0"/>
                        <a:t> + Ribavirin</a:t>
                      </a:r>
                      <a:r>
                        <a:rPr lang="en-US" sz="1600" b="0" dirty="0" smtClean="0"/>
                        <a:t> (n=40)</a:t>
                      </a:r>
                      <a:endParaRPr lang="en-US" sz="1600" dirty="0"/>
                    </a:p>
                  </a:txBody>
                  <a:tcPr>
                    <a:solidFill>
                      <a:srgbClr val="0B3F5A"/>
                    </a:solidFill>
                  </a:tcPr>
                </a:tc>
              </a:tr>
              <a:tr h="304610">
                <a:tc>
                  <a:txBody>
                    <a:bodyPr/>
                    <a:lstStyle/>
                    <a:p>
                      <a:pPr>
                        <a:lnSpc>
                          <a:spcPts val="2000"/>
                        </a:lnSpc>
                      </a:pPr>
                      <a:r>
                        <a:rPr lang="en-US" sz="1600" dirty="0" smtClean="0"/>
                        <a:t>Any </a:t>
                      </a:r>
                      <a:r>
                        <a:rPr lang="en-US" sz="1600" baseline="0" dirty="0" smtClean="0"/>
                        <a:t>adverse event (%)</a:t>
                      </a:r>
                      <a:endParaRPr lang="en-US" sz="1600" dirty="0"/>
                    </a:p>
                  </a:txBody>
                  <a:tcPr anchor="ctr"/>
                </a:tc>
                <a:tc>
                  <a:txBody>
                    <a:bodyPr/>
                    <a:lstStyle/>
                    <a:p>
                      <a:pPr algn="ctr">
                        <a:lnSpc>
                          <a:spcPts val="2000"/>
                        </a:lnSpc>
                      </a:pPr>
                      <a:r>
                        <a:rPr lang="en-US" sz="1600" dirty="0" smtClean="0"/>
                        <a:t>39 (98%)</a:t>
                      </a:r>
                      <a:endParaRPr lang="en-US" sz="1600" dirty="0"/>
                    </a:p>
                  </a:txBody>
                  <a:tcPr anchor="ctr"/>
                </a:tc>
              </a:tr>
              <a:tr h="30461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Any serious</a:t>
                      </a:r>
                      <a:r>
                        <a:rPr lang="en-US" sz="1600" baseline="0" dirty="0" smtClean="0"/>
                        <a:t> adverse event</a:t>
                      </a:r>
                      <a:endParaRPr lang="en-US" sz="1600" dirty="0" smtClean="0"/>
                    </a:p>
                  </a:txBody>
                  <a:tcPr anchor="ct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aseline="0" dirty="0" smtClean="0"/>
                        <a:t>6 (15%)</a:t>
                      </a:r>
                      <a:endParaRPr lang="en-US" sz="1600" dirty="0" smtClean="0"/>
                    </a:p>
                  </a:txBody>
                  <a:tcPr anchor="ctr"/>
                </a:tc>
              </a:tr>
              <a:tr h="30461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baseline="0" dirty="0" smtClean="0"/>
                        <a:t>Adverse event leading to discontinuation</a:t>
                      </a:r>
                      <a:endParaRPr lang="en-US" sz="1600" dirty="0" smtClean="0"/>
                    </a:p>
                  </a:txBody>
                  <a:tcPr anchor="ctr"/>
                </a:tc>
                <a:tc>
                  <a:txBody>
                    <a:bodyPr/>
                    <a:lstStyle/>
                    <a:p>
                      <a:pPr algn="ctr">
                        <a:lnSpc>
                          <a:spcPts val="2000"/>
                        </a:lnSpc>
                      </a:pPr>
                      <a:r>
                        <a:rPr lang="en-US" sz="1600" dirty="0" smtClean="0"/>
                        <a:t>2 (5%)</a:t>
                      </a:r>
                      <a:endParaRPr lang="en-US" sz="1600" dirty="0"/>
                    </a:p>
                  </a:txBody>
                  <a:tcPr anchor="ctr"/>
                </a:tc>
              </a:tr>
              <a:tr h="30461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Adverse</a:t>
                      </a:r>
                      <a:r>
                        <a:rPr lang="en-US" sz="1600" baseline="0" dirty="0" smtClean="0"/>
                        <a:t> event occurring in &gt;10% of patients</a:t>
                      </a:r>
                      <a:endParaRPr lang="en-US" sz="1600" dirty="0" smtClean="0"/>
                    </a:p>
                  </a:txBody>
                  <a:tcPr anchor="ctr"/>
                </a:tc>
                <a:tc>
                  <a:txBody>
                    <a:bodyPr/>
                    <a:lstStyle/>
                    <a:p>
                      <a:pPr algn="ctr">
                        <a:lnSpc>
                          <a:spcPts val="2000"/>
                        </a:lnSpc>
                      </a:pPr>
                      <a:endParaRPr lang="en-US" sz="1600" dirty="0"/>
                    </a:p>
                  </a:txBody>
                  <a:tcPr anchor="ctr"/>
                </a:tc>
              </a:tr>
              <a:tr h="304610">
                <a:tc>
                  <a:txBody>
                    <a:bodyPr/>
                    <a:lstStyle/>
                    <a:p>
                      <a:pPr>
                        <a:lnSpc>
                          <a:spcPts val="2000"/>
                        </a:lnSpc>
                      </a:pPr>
                      <a:r>
                        <a:rPr lang="en-US" sz="1600" dirty="0" smtClean="0"/>
                        <a:t>Fatigue</a:t>
                      </a:r>
                      <a:endParaRPr lang="en-US" sz="1600" dirty="0"/>
                    </a:p>
                  </a:txBody>
                  <a:tcPr marL="182880" anchor="ctr"/>
                </a:tc>
                <a:tc>
                  <a:txBody>
                    <a:bodyPr/>
                    <a:lstStyle/>
                    <a:p>
                      <a:pPr algn="ctr">
                        <a:lnSpc>
                          <a:spcPts val="2000"/>
                        </a:lnSpc>
                      </a:pPr>
                      <a:r>
                        <a:rPr lang="en-US" sz="1600" dirty="0" smtClean="0"/>
                        <a:t>12 (30%)</a:t>
                      </a:r>
                      <a:endParaRPr lang="en-US" sz="1600" dirty="0"/>
                    </a:p>
                  </a:txBody>
                  <a:tcPr anchor="ctr"/>
                </a:tc>
              </a:tr>
              <a:tr h="30461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600" dirty="0" smtClean="0"/>
                        <a:t>Diarrhea</a:t>
                      </a:r>
                    </a:p>
                  </a:txBody>
                  <a:tcPr marL="182880" anchor="ctr"/>
                </a:tc>
                <a:tc>
                  <a:txBody>
                    <a:bodyPr/>
                    <a:lstStyle/>
                    <a:p>
                      <a:pPr algn="ctr">
                        <a:lnSpc>
                          <a:spcPts val="2000"/>
                        </a:lnSpc>
                      </a:pPr>
                      <a:r>
                        <a:rPr lang="en-US" sz="1600" dirty="0" smtClean="0"/>
                        <a:t>11 (28%)</a:t>
                      </a:r>
                      <a:endParaRPr lang="en-US" sz="1600" dirty="0"/>
                    </a:p>
                  </a:txBody>
                  <a:tcPr anchor="ctr"/>
                </a:tc>
              </a:tr>
              <a:tr h="359993">
                <a:tc>
                  <a:txBody>
                    <a:bodyPr/>
                    <a:lstStyle/>
                    <a:p>
                      <a:pPr>
                        <a:lnSpc>
                          <a:spcPts val="2000"/>
                        </a:lnSpc>
                      </a:pPr>
                      <a:r>
                        <a:rPr lang="en-US" sz="1600" dirty="0" smtClean="0"/>
                        <a:t>Headache</a:t>
                      </a:r>
                      <a:endParaRPr lang="en-US" sz="1600" dirty="0"/>
                    </a:p>
                  </a:txBody>
                  <a:tcPr marL="182880" anchor="ctr"/>
                </a:tc>
                <a:tc>
                  <a:txBody>
                    <a:bodyPr/>
                    <a:lstStyle/>
                    <a:p>
                      <a:pPr algn="ctr">
                        <a:lnSpc>
                          <a:spcPts val="2000"/>
                        </a:lnSpc>
                      </a:pPr>
                      <a:r>
                        <a:rPr lang="en-US" sz="1600" dirty="0" smtClean="0"/>
                        <a:t>10 (25%)</a:t>
                      </a:r>
                      <a:endParaRPr lang="en-US" sz="1600" dirty="0"/>
                    </a:p>
                  </a:txBody>
                  <a:tcPr anchor="ctr"/>
                </a:tc>
              </a:tr>
              <a:tr h="359993">
                <a:tc>
                  <a:txBody>
                    <a:bodyPr/>
                    <a:lstStyle/>
                    <a:p>
                      <a:pPr>
                        <a:lnSpc>
                          <a:spcPts val="2000"/>
                        </a:lnSpc>
                      </a:pPr>
                      <a:r>
                        <a:rPr lang="en-US" sz="1600" dirty="0" smtClean="0"/>
                        <a:t>Arthralgia</a:t>
                      </a:r>
                      <a:endParaRPr lang="en-US" sz="1600" dirty="0"/>
                    </a:p>
                  </a:txBody>
                  <a:tcPr marL="182880" anchor="ctr"/>
                </a:tc>
                <a:tc>
                  <a:txBody>
                    <a:bodyPr/>
                    <a:lstStyle/>
                    <a:p>
                      <a:pPr algn="ctr">
                        <a:lnSpc>
                          <a:spcPts val="2000"/>
                        </a:lnSpc>
                      </a:pPr>
                      <a:r>
                        <a:rPr lang="en-US" sz="1600" dirty="0" smtClean="0"/>
                        <a:t>9 (23%)</a:t>
                      </a:r>
                      <a:endParaRPr lang="en-US" sz="1600" dirty="0"/>
                    </a:p>
                  </a:txBody>
                  <a:tcPr anchor="ctr"/>
                </a:tc>
              </a:tr>
              <a:tr h="359993">
                <a:tc>
                  <a:txBody>
                    <a:bodyPr/>
                    <a:lstStyle/>
                    <a:p>
                      <a:pPr>
                        <a:lnSpc>
                          <a:spcPts val="2000"/>
                        </a:lnSpc>
                      </a:pPr>
                      <a:r>
                        <a:rPr lang="en-US" sz="1600" dirty="0" smtClean="0"/>
                        <a:t>Nausea</a:t>
                      </a:r>
                      <a:endParaRPr lang="en-US" sz="1600" dirty="0"/>
                    </a:p>
                  </a:txBody>
                  <a:tcPr marL="182880" anchor="ctr"/>
                </a:tc>
                <a:tc>
                  <a:txBody>
                    <a:bodyPr/>
                    <a:lstStyle/>
                    <a:p>
                      <a:pPr algn="ctr">
                        <a:lnSpc>
                          <a:spcPts val="2000"/>
                        </a:lnSpc>
                      </a:pPr>
                      <a:r>
                        <a:rPr lang="en-US" sz="1600" dirty="0" smtClean="0"/>
                        <a:t>8 (20%)</a:t>
                      </a:r>
                      <a:endParaRPr lang="en-US" sz="1600" dirty="0"/>
                    </a:p>
                  </a:txBody>
                  <a:tcPr anchor="ctr"/>
                </a:tc>
              </a:tr>
              <a:tr h="359993">
                <a:tc>
                  <a:txBody>
                    <a:bodyPr/>
                    <a:lstStyle/>
                    <a:p>
                      <a:pPr>
                        <a:lnSpc>
                          <a:spcPts val="2000"/>
                        </a:lnSpc>
                      </a:pPr>
                      <a:r>
                        <a:rPr lang="en-US" sz="1600" dirty="0" smtClean="0"/>
                        <a:t>Anemia</a:t>
                      </a:r>
                      <a:endParaRPr lang="en-US" sz="1600" dirty="0"/>
                    </a:p>
                  </a:txBody>
                  <a:tcPr marL="182880" anchor="ctr"/>
                </a:tc>
                <a:tc>
                  <a:txBody>
                    <a:bodyPr/>
                    <a:lstStyle/>
                    <a:p>
                      <a:pPr algn="ctr">
                        <a:lnSpc>
                          <a:spcPts val="2000"/>
                        </a:lnSpc>
                      </a:pPr>
                      <a:r>
                        <a:rPr lang="en-US" sz="1600" dirty="0" smtClean="0"/>
                        <a:t>8 (20%)</a:t>
                      </a:r>
                      <a:endParaRPr lang="en-US" sz="1600" dirty="0"/>
                    </a:p>
                  </a:txBody>
                  <a:tcPr anchor="ctr"/>
                </a:tc>
              </a:tr>
              <a:tr h="359993">
                <a:tc>
                  <a:txBody>
                    <a:bodyPr/>
                    <a:lstStyle/>
                    <a:p>
                      <a:pPr>
                        <a:lnSpc>
                          <a:spcPts val="2000"/>
                        </a:lnSpc>
                      </a:pPr>
                      <a:r>
                        <a:rPr lang="en-US" sz="1600" dirty="0" smtClean="0"/>
                        <a:t>Cough</a:t>
                      </a:r>
                      <a:endParaRPr lang="en-US" sz="1600" dirty="0"/>
                    </a:p>
                  </a:txBody>
                  <a:tcPr marL="182880" anchor="ctr"/>
                </a:tc>
                <a:tc>
                  <a:txBody>
                    <a:bodyPr/>
                    <a:lstStyle/>
                    <a:p>
                      <a:pPr algn="ctr">
                        <a:lnSpc>
                          <a:spcPts val="2000"/>
                        </a:lnSpc>
                      </a:pPr>
                      <a:r>
                        <a:rPr lang="en-US" sz="1600" dirty="0" smtClean="0"/>
                        <a:t>7 (18%)</a:t>
                      </a:r>
                      <a:endParaRPr lang="en-US" sz="1600" dirty="0"/>
                    </a:p>
                  </a:txBody>
                  <a:tcPr anchor="ctr"/>
                </a:tc>
              </a:tr>
              <a:tr h="359993">
                <a:tc>
                  <a:txBody>
                    <a:bodyPr/>
                    <a:lstStyle/>
                    <a:p>
                      <a:pPr>
                        <a:lnSpc>
                          <a:spcPts val="2000"/>
                        </a:lnSpc>
                      </a:pPr>
                      <a:r>
                        <a:rPr lang="en-US" sz="1600" dirty="0" smtClean="0"/>
                        <a:t>Insomnia</a:t>
                      </a:r>
                      <a:endParaRPr lang="en-US" sz="1600" dirty="0"/>
                    </a:p>
                  </a:txBody>
                  <a:tcPr marL="182880" anchor="ctr"/>
                </a:tc>
                <a:tc>
                  <a:txBody>
                    <a:bodyPr/>
                    <a:lstStyle/>
                    <a:p>
                      <a:pPr algn="ctr">
                        <a:lnSpc>
                          <a:spcPts val="2000"/>
                        </a:lnSpc>
                      </a:pPr>
                      <a:r>
                        <a:rPr lang="en-US" sz="1600" dirty="0" smtClean="0"/>
                        <a:t>5 (13%)</a:t>
                      </a:r>
                      <a:endParaRPr lang="en-US" sz="1600" dirty="0"/>
                    </a:p>
                  </a:txBody>
                  <a:tcPr anchor="ctr"/>
                </a:tc>
              </a:tr>
              <a:tr h="359993">
                <a:tc>
                  <a:txBody>
                    <a:bodyPr/>
                    <a:lstStyle/>
                    <a:p>
                      <a:pPr>
                        <a:lnSpc>
                          <a:spcPts val="2000"/>
                        </a:lnSpc>
                      </a:pPr>
                      <a:r>
                        <a:rPr lang="en-US" sz="1600" dirty="0" smtClean="0"/>
                        <a:t>Anxiety</a:t>
                      </a:r>
                      <a:endParaRPr lang="en-US" sz="1600" dirty="0"/>
                    </a:p>
                  </a:txBody>
                  <a:tcPr marL="182880" anchor="ctr"/>
                </a:tc>
                <a:tc>
                  <a:txBody>
                    <a:bodyPr/>
                    <a:lstStyle/>
                    <a:p>
                      <a:pPr algn="ctr">
                        <a:lnSpc>
                          <a:spcPts val="2000"/>
                        </a:lnSpc>
                      </a:pPr>
                      <a:r>
                        <a:rPr lang="en-US" sz="1600" dirty="0" smtClean="0"/>
                        <a:t>5 (13%)</a:t>
                      </a:r>
                      <a:endParaRPr lang="en-US" sz="1600" dirty="0"/>
                    </a:p>
                  </a:txBody>
                  <a:tcPr anchor="ctr"/>
                </a:tc>
              </a:tr>
            </a:tbl>
          </a:graphicData>
        </a:graphic>
      </p:graphicFrame>
    </p:spTree>
    <p:extLst>
      <p:ext uri="{BB962C8B-B14F-4D97-AF65-F5344CB8AC3E}">
        <p14:creationId xmlns:p14="http://schemas.microsoft.com/office/powerpoint/2010/main" val="24720535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Charlton M, et al. Gastroenterology. 2015;148:108-17.</a:t>
            </a:r>
          </a:p>
        </p:txBody>
      </p:sp>
      <p:sp>
        <p:nvSpPr>
          <p:cNvPr id="4" name="Title 3"/>
          <p:cNvSpPr>
            <a:spLocks noGrp="1"/>
          </p:cNvSpPr>
          <p:nvPr>
            <p:ph type="title"/>
          </p:nvPr>
        </p:nvSpPr>
        <p:spPr/>
        <p:txBody>
          <a:bodyPr>
            <a:normAutofit/>
          </a:bodyPr>
          <a:lstStyle/>
          <a:p>
            <a:r>
              <a:rPr lang="en-US" sz="2200" dirty="0" err="1">
                <a:solidFill>
                  <a:schemeClr val="accent5">
                    <a:lumMod val="20000"/>
                    <a:lumOff val="80000"/>
                  </a:schemeClr>
                </a:solidFill>
              </a:rPr>
              <a:t>Sofosbuvir</a:t>
            </a:r>
            <a:r>
              <a:rPr lang="en-US" sz="2200" dirty="0">
                <a:solidFill>
                  <a:schemeClr val="accent5">
                    <a:lumMod val="20000"/>
                    <a:lumOff val="80000"/>
                  </a:schemeClr>
                </a:solidFill>
              </a:rPr>
              <a:t> + Ribavirin in Recurrent HCV </a:t>
            </a:r>
            <a:r>
              <a:rPr lang="en-US" sz="2200" dirty="0" smtClean="0">
                <a:solidFill>
                  <a:schemeClr val="accent5">
                    <a:lumMod val="20000"/>
                    <a:lumOff val="80000"/>
                  </a:schemeClr>
                </a:solidFill>
              </a:rPr>
              <a:t>Post Liver Transplant</a:t>
            </a:r>
            <a:r>
              <a:rPr lang="en-US" sz="2200" dirty="0">
                <a:solidFill>
                  <a:schemeClr val="accent5">
                    <a:lumMod val="20000"/>
                    <a:lumOff val="80000"/>
                  </a:schemeClr>
                </a:solidFill>
              </a:rPr>
              <a:t/>
            </a:r>
            <a:br>
              <a:rPr lang="en-US" sz="2200" dirty="0">
                <a:solidFill>
                  <a:schemeClr val="accent5">
                    <a:lumMod val="20000"/>
                    <a:lumOff val="80000"/>
                  </a:schemeClr>
                </a:solidFill>
              </a:rPr>
            </a:br>
            <a:r>
              <a:rPr lang="en-US" sz="2700" dirty="0" smtClean="0"/>
              <a:t>Conclusions</a:t>
            </a:r>
            <a:endParaRPr lang="en-US" sz="2700" dirty="0"/>
          </a:p>
        </p:txBody>
      </p:sp>
      <p:graphicFrame>
        <p:nvGraphicFramePr>
          <p:cNvPr id="9" name="Table 8"/>
          <p:cNvGraphicFramePr>
            <a:graphicFrameLocks noGrp="1"/>
          </p:cNvGraphicFramePr>
          <p:nvPr>
            <p:extLst>
              <p:ext uri="{D42A27DB-BD31-4B8C-83A1-F6EECF244321}">
                <p14:modId xmlns:p14="http://schemas.microsoft.com/office/powerpoint/2010/main" val="468414330"/>
              </p:ext>
            </p:extLst>
          </p:nvPr>
        </p:nvGraphicFramePr>
        <p:xfrm>
          <a:off x="0" y="2667000"/>
          <a:ext cx="9144000" cy="1737360"/>
        </p:xfrm>
        <a:graphic>
          <a:graphicData uri="http://schemas.openxmlformats.org/drawingml/2006/table">
            <a:tbl>
              <a:tblPr firstRow="1" bandRow="1">
                <a:effectLst/>
                <a:tableStyleId>{5C22544A-7EE6-4342-B048-85BDC9FD1C3A}</a:tableStyleId>
              </a:tblPr>
              <a:tblGrid>
                <a:gridCol w="9144000"/>
              </a:tblGrid>
              <a:tr h="1676400">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en-US" sz="2400" b="1" i="0" dirty="0" smtClean="0">
                          <a:solidFill>
                            <a:srgbClr val="800000"/>
                          </a:solidFill>
                          <a:latin typeface="Arial"/>
                          <a:cs typeface="Arial"/>
                        </a:rPr>
                        <a:t>Conclusions</a:t>
                      </a:r>
                      <a:r>
                        <a:rPr lang="en-US" sz="2400" b="0" i="0" dirty="0" smtClean="0">
                          <a:solidFill>
                            <a:schemeClr val="tx1"/>
                          </a:solidFill>
                          <a:latin typeface="Arial"/>
                          <a:cs typeface="Arial"/>
                        </a:rPr>
                        <a:t>: “</a:t>
                      </a:r>
                      <a:r>
                        <a:rPr lang="en-US" sz="2400" b="0" i="0" u="none" strike="noStrike" kern="1200" baseline="0" dirty="0" err="1" smtClean="0">
                          <a:solidFill>
                            <a:srgbClr val="000000"/>
                          </a:solidFill>
                          <a:latin typeface="Arial"/>
                          <a:ea typeface="+mn-ea"/>
                          <a:cs typeface="Arial"/>
                        </a:rPr>
                        <a:t>S</a:t>
                      </a:r>
                      <a:r>
                        <a:rPr lang="en-US" sz="2400" b="0" kern="1200" dirty="0" err="1" smtClean="0">
                          <a:solidFill>
                            <a:srgbClr val="000000"/>
                          </a:solidFill>
                          <a:effectLst/>
                          <a:latin typeface="Arial"/>
                          <a:ea typeface="+mn-ea"/>
                          <a:cs typeface="Arial"/>
                        </a:rPr>
                        <a:t>ofosbuvir</a:t>
                      </a:r>
                      <a:r>
                        <a:rPr lang="en-US" sz="2400" b="0" kern="1200" dirty="0" smtClean="0">
                          <a:solidFill>
                            <a:srgbClr val="000000"/>
                          </a:solidFill>
                          <a:effectLst/>
                          <a:latin typeface="Arial"/>
                          <a:ea typeface="+mn-ea"/>
                          <a:cs typeface="Arial"/>
                        </a:rPr>
                        <a:t> and ribavirin combination therapy for 24 weeks is an effective and well tolerated interferon-free treatment for post-transplant HCV infection</a:t>
                      </a:r>
                      <a:r>
                        <a:rPr lang="en-US" sz="2400" b="0" kern="1200" dirty="0" smtClean="0">
                          <a:solidFill>
                            <a:schemeClr val="tx1"/>
                          </a:solidFill>
                          <a:latin typeface="Arial"/>
                          <a:ea typeface="+mn-ea"/>
                          <a:cs typeface="Arial"/>
                        </a:rPr>
                        <a:t>.” </a:t>
                      </a:r>
                    </a:p>
                  </a:txBody>
                  <a:tcPr marL="548640" marR="54864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4448619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Sofosbuvir + </a:t>
            </a:r>
            <a:r>
              <a:rPr lang="en-US" dirty="0" err="1" smtClean="0"/>
              <a:t>Simeprevir</a:t>
            </a:r>
            <a:r>
              <a:rPr lang="en-US" smtClean="0"/>
              <a:t> </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512" y="1828801"/>
            <a:ext cx="9180577" cy="371855"/>
          </a:xfrm>
          <a:prstGeom prst="rect">
            <a:avLst/>
          </a:prstGeom>
          <a:solidFill>
            <a:srgbClr val="CCCE0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CCCE0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10831092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a:t>Simeprevir</a:t>
            </a:r>
            <a:r>
              <a:rPr lang="en-US" sz="2800" dirty="0"/>
              <a:t> </a:t>
            </a:r>
            <a:r>
              <a:rPr lang="en-US" sz="2800" dirty="0" smtClean="0"/>
              <a:t>+ Sofosbuvir  +/- Ribavirin in Genotype 1</a:t>
            </a:r>
            <a:r>
              <a:rPr lang="en-US" dirty="0"/>
              <a:t/>
            </a:r>
            <a:br>
              <a:rPr lang="en-US" dirty="0"/>
            </a:br>
            <a:r>
              <a:rPr lang="en-US" dirty="0" smtClean="0"/>
              <a:t>COSMOS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r>
              <a:rPr lang="en-US" b="1" dirty="0">
                <a:solidFill>
                  <a:schemeClr val="accent5">
                    <a:lumMod val="20000"/>
                    <a:lumOff val="80000"/>
                  </a:schemeClr>
                </a:solidFill>
              </a:rPr>
              <a:t>Treatment </a:t>
            </a:r>
            <a:r>
              <a:rPr lang="en-US" b="1" dirty="0" smtClean="0">
                <a:solidFill>
                  <a:schemeClr val="accent5">
                    <a:lumMod val="20000"/>
                    <a:lumOff val="80000"/>
                  </a:schemeClr>
                </a:solidFill>
              </a:rPr>
              <a:t>Naïve and Treatment Experienced</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12507"/>
            <a:ext cx="9180577" cy="417573"/>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t>Lawitz</a:t>
            </a:r>
            <a:r>
              <a:rPr lang="en-US" sz="1400" dirty="0"/>
              <a:t> E</a:t>
            </a:r>
            <a:r>
              <a:rPr lang="en-US" sz="1400" dirty="0">
                <a:latin typeface="Arial" pitchFamily="22" charset="0"/>
              </a:rPr>
              <a:t>, et al.  Lancet. 2014;384;1756-65.</a:t>
            </a:r>
          </a:p>
        </p:txBody>
      </p:sp>
    </p:spTree>
    <p:extLst>
      <p:ext uri="{BB962C8B-B14F-4D97-AF65-F5344CB8AC3E}">
        <p14:creationId xmlns:p14="http://schemas.microsoft.com/office/powerpoint/2010/main" val="39414877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a:t>
            </a:r>
            <a:r>
              <a:rPr lang="en-US" dirty="0" smtClean="0"/>
              <a:t>: </a:t>
            </a:r>
            <a:r>
              <a:rPr lang="en-US" dirty="0" err="1"/>
              <a:t>Lawitz</a:t>
            </a:r>
            <a:r>
              <a:rPr lang="en-US" dirty="0"/>
              <a:t> E</a:t>
            </a:r>
            <a:r>
              <a:rPr lang="en-US" dirty="0">
                <a:latin typeface="Arial" pitchFamily="22" charset="0"/>
              </a:rPr>
              <a:t>, et al.  Lancet. 2014;384;1756-65.</a:t>
            </a: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Sofosbuvir +/-</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a:t>
            </a:r>
            <a:r>
              <a:rPr lang="en-US" sz="2400" dirty="0">
                <a:solidFill>
                  <a:schemeClr val="accent5">
                    <a:lumMod val="20000"/>
                    <a:lumOff val="80000"/>
                  </a:schemeClr>
                </a:solidFill>
              </a:rPr>
              <a:t>1</a:t>
            </a:r>
            <a:r>
              <a:rPr lang="en-US" sz="2400" dirty="0"/>
              <a:t/>
            </a:r>
            <a:br>
              <a:rPr lang="en-US" sz="2400" dirty="0"/>
            </a:br>
            <a:r>
              <a:rPr lang="en-US" sz="2400" dirty="0" smtClean="0"/>
              <a:t>COSMOS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354355336"/>
              </p:ext>
            </p:extLst>
          </p:nvPr>
        </p:nvGraphicFramePr>
        <p:xfrm>
          <a:off x="509587" y="1447800"/>
          <a:ext cx="8124825" cy="4810120"/>
        </p:xfrm>
        <a:graphic>
          <a:graphicData uri="http://schemas.openxmlformats.org/drawingml/2006/table">
            <a:tbl>
              <a:tblPr>
                <a:effectLst>
                  <a:outerShdw blurRad="38100" dist="38100" dir="2700000">
                    <a:srgbClr val="000000">
                      <a:alpha val="50000"/>
                    </a:srgbClr>
                  </a:outerShdw>
                </a:effectLst>
              </a:tblPr>
              <a:tblGrid>
                <a:gridCol w="8124825"/>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COSMOS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114444">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phase 2a, open-label, using sofosbuvir + simeprevir +/- ribavirin in treatment naive or experienced, chronic HCV GT 1</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23 centers in United States</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greater than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Cohort 1: prior </a:t>
                      </a:r>
                      <a:r>
                        <a:rPr lang="en-US" sz="1800" baseline="0" dirty="0" err="1" smtClean="0">
                          <a:solidFill>
                            <a:srgbClr val="000000"/>
                          </a:solidFill>
                          <a:latin typeface="Arial" pitchFamily="22" charset="0"/>
                        </a:rPr>
                        <a:t>nonresponders</a:t>
                      </a: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Metavir</a:t>
                      </a:r>
                      <a:r>
                        <a:rPr lang="en-US" sz="1800" baseline="0" dirty="0" smtClean="0">
                          <a:solidFill>
                            <a:srgbClr val="000000"/>
                          </a:solidFill>
                          <a:latin typeface="Arial" pitchFamily="22" charset="0"/>
                        </a:rPr>
                        <a:t> F0-F2</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Cohort 2: treatment naïve &amp; prior </a:t>
                      </a:r>
                      <a:r>
                        <a:rPr lang="en-US" sz="1800" baseline="0" dirty="0" err="1" smtClean="0">
                          <a:solidFill>
                            <a:srgbClr val="000000"/>
                          </a:solidFill>
                          <a:latin typeface="Arial" pitchFamily="22" charset="0"/>
                        </a:rPr>
                        <a:t>nonresponders</a:t>
                      </a: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Metavir</a:t>
                      </a:r>
                      <a:r>
                        <a:rPr lang="en-US" sz="1800" baseline="0" dirty="0" smtClean="0">
                          <a:solidFill>
                            <a:srgbClr val="000000"/>
                          </a:solidFill>
                          <a:latin typeface="Arial" pitchFamily="22" charset="0"/>
                        </a:rPr>
                        <a:t> F3-F4</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 (range in different treatment arms)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167 (n = 80 in Cohort 1 and n = 87 in Cohort 2)</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Baseline GT1a with Q80K: Cohort 1 = 50%; Cohort 2 = 40%</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Non-CC IL28b Genotype: </a:t>
                      </a:r>
                      <a:r>
                        <a:rPr lang="en-US" sz="1800" baseline="0" dirty="0" smtClean="0">
                          <a:solidFill>
                            <a:schemeClr val="tx1"/>
                          </a:solidFill>
                          <a:latin typeface="Arial" pitchFamily="22" charset="0"/>
                        </a:rPr>
                        <a:t>Cohort 1 = 94%; Cohort 2 = 79%</a:t>
                      </a:r>
                      <a:endParaRPr lang="en-US" sz="1800" baseline="0" dirty="0" smtClean="0">
                        <a:solidFill>
                          <a:srgbClr val="000000"/>
                        </a:solidFill>
                        <a:latin typeface="Arial" pitchFamily="22" charset="0"/>
                      </a:endParaRP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 Secondary = safety </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5427945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sp>
        <p:nvSpPr>
          <p:cNvPr id="2" name="Title 1"/>
          <p:cNvSpPr>
            <a:spLocks noGrp="1"/>
          </p:cNvSpPr>
          <p:nvPr>
            <p:ph type="title"/>
          </p:nvPr>
        </p:nvSpPr>
        <p:spPr/>
        <p:txBody>
          <a:bodyPr>
            <a:normAutofit/>
          </a:bodyPr>
          <a:lstStyle/>
          <a:p>
            <a:r>
              <a:rPr lang="en-US" sz="2000" dirty="0" err="1">
                <a:solidFill>
                  <a:schemeClr val="accent5">
                    <a:lumMod val="20000"/>
                    <a:lumOff val="80000"/>
                  </a:schemeClr>
                </a:solidFill>
              </a:rPr>
              <a:t>Simeprevir</a:t>
            </a:r>
            <a:r>
              <a:rPr lang="en-US" sz="2000" dirty="0">
                <a:solidFill>
                  <a:schemeClr val="accent5">
                    <a:lumMod val="20000"/>
                    <a:lumOff val="80000"/>
                  </a:schemeClr>
                </a:solidFill>
              </a:rPr>
              <a:t> + </a:t>
            </a:r>
            <a:r>
              <a:rPr lang="en-US" sz="2000" dirty="0" err="1">
                <a:solidFill>
                  <a:schemeClr val="accent5">
                    <a:lumMod val="20000"/>
                    <a:lumOff val="80000"/>
                  </a:schemeClr>
                </a:solidFill>
              </a:rPr>
              <a:t>Sofosbuvir</a:t>
            </a:r>
            <a:r>
              <a:rPr lang="en-US" sz="2000" dirty="0">
                <a:solidFill>
                  <a:schemeClr val="accent5">
                    <a:lumMod val="20000"/>
                    <a:lumOff val="80000"/>
                  </a:schemeClr>
                </a:solidFill>
              </a:rPr>
              <a:t> +/- Ribavirin for HCV GT 1</a:t>
            </a:r>
            <a:r>
              <a:rPr lang="en-US" sz="2000" dirty="0"/>
              <a:t/>
            </a:r>
            <a:br>
              <a:rPr lang="en-US" sz="2000" dirty="0"/>
            </a:br>
            <a:r>
              <a:rPr lang="en-US" sz="2000" dirty="0"/>
              <a:t>COSMOS Trial: </a:t>
            </a:r>
            <a:r>
              <a:rPr lang="en-US" sz="2000" dirty="0" smtClean="0"/>
              <a:t>Baseline Characteristic</a:t>
            </a:r>
            <a:endParaRPr lang="en-US" sz="2200" dirty="0"/>
          </a:p>
        </p:txBody>
      </p:sp>
      <p:graphicFrame>
        <p:nvGraphicFramePr>
          <p:cNvPr id="8" name="Content Placeholder 5"/>
          <p:cNvGraphicFramePr>
            <a:graphicFrameLocks/>
          </p:cNvGraphicFramePr>
          <p:nvPr>
            <p:extLst>
              <p:ext uri="{D42A27DB-BD31-4B8C-83A1-F6EECF244321}">
                <p14:modId xmlns:p14="http://schemas.microsoft.com/office/powerpoint/2010/main" val="2363044413"/>
              </p:ext>
            </p:extLst>
          </p:nvPr>
        </p:nvGraphicFramePr>
        <p:xfrm>
          <a:off x="268288" y="1447800"/>
          <a:ext cx="8610600" cy="4754880"/>
        </p:xfrm>
        <a:graphic>
          <a:graphicData uri="http://schemas.openxmlformats.org/drawingml/2006/table">
            <a:tbl>
              <a:tblPr firstRow="1" bandRow="1">
                <a:tableStyleId>{5C22544A-7EE6-4342-B048-85BDC9FD1C3A}</a:tableStyleId>
              </a:tblPr>
              <a:tblGrid>
                <a:gridCol w="3770312"/>
                <a:gridCol w="4840288"/>
              </a:tblGrid>
              <a:tr h="379281">
                <a:tc>
                  <a:txBody>
                    <a:bodyPr/>
                    <a:lstStyle/>
                    <a:p>
                      <a:r>
                        <a:rPr lang="en-US" sz="1600" dirty="0" smtClean="0"/>
                        <a:t>Baseline</a:t>
                      </a:r>
                      <a:r>
                        <a:rPr lang="en-US" sz="1600" baseline="0" dirty="0" smtClean="0"/>
                        <a:t> </a:t>
                      </a:r>
                      <a:r>
                        <a:rPr lang="en-US" sz="1600" dirty="0" smtClean="0"/>
                        <a:t>Characteristic (n = 167)</a:t>
                      </a:r>
                      <a:endParaRPr lang="en-US" sz="1600" dirty="0"/>
                    </a:p>
                  </a:txBody>
                  <a:tcPr marT="91440" marB="91440">
                    <a:solidFill>
                      <a:srgbClr val="0B3F5A"/>
                    </a:solidFill>
                  </a:tcPr>
                </a:tc>
                <a:tc>
                  <a:txBody>
                    <a:bodyPr/>
                    <a:lstStyle/>
                    <a:p>
                      <a:pPr algn="ctr"/>
                      <a:r>
                        <a:rPr lang="en-US" sz="1600" dirty="0" smtClean="0"/>
                        <a:t>Cohorts</a:t>
                      </a:r>
                      <a:r>
                        <a:rPr lang="en-US" sz="1600" baseline="0" dirty="0" smtClean="0"/>
                        <a:t> 1 and 2</a:t>
                      </a:r>
                      <a:endParaRPr lang="en-US" sz="1600" dirty="0"/>
                    </a:p>
                  </a:txBody>
                  <a:tcPr marT="91440" marB="91440" anchor="ctr">
                    <a:solidFill>
                      <a:srgbClr val="0B3F5A"/>
                    </a:solidFill>
                  </a:tcPr>
                </a:tc>
              </a:tr>
              <a:tr h="379281">
                <a:tc>
                  <a:txBody>
                    <a:bodyPr/>
                    <a:lstStyle/>
                    <a:p>
                      <a:r>
                        <a:rPr lang="en-US" sz="1600" dirty="0" smtClean="0"/>
                        <a:t>Median Age</a:t>
                      </a:r>
                      <a:r>
                        <a:rPr lang="en-US" sz="1600" baseline="0" dirty="0" smtClean="0"/>
                        <a:t>, years (range)</a:t>
                      </a:r>
                      <a:endParaRPr lang="en-US" sz="1600" dirty="0"/>
                    </a:p>
                  </a:txBody>
                  <a:tcPr marT="91440" marB="91440"/>
                </a:tc>
                <a:tc>
                  <a:txBody>
                    <a:bodyPr/>
                    <a:lstStyle/>
                    <a:p>
                      <a:pPr algn="ctr"/>
                      <a:r>
                        <a:rPr lang="en-US" sz="1600" dirty="0" smtClean="0"/>
                        <a:t>57 (27-70)</a:t>
                      </a:r>
                      <a:endParaRPr lang="en-US" sz="1600" dirty="0"/>
                    </a:p>
                  </a:txBody>
                  <a:tcPr marT="91440" marB="91440"/>
                </a:tc>
              </a:tr>
              <a:tr h="379281">
                <a:tc>
                  <a:txBody>
                    <a:bodyPr/>
                    <a:lstStyle/>
                    <a:p>
                      <a:r>
                        <a:rPr lang="en-US" sz="1600" dirty="0" smtClean="0"/>
                        <a:t>Male,</a:t>
                      </a:r>
                      <a:r>
                        <a:rPr lang="en-US" sz="1600" baseline="0" dirty="0" smtClean="0"/>
                        <a:t> %</a:t>
                      </a:r>
                      <a:endParaRPr lang="en-US" sz="1600" dirty="0"/>
                    </a:p>
                  </a:txBody>
                  <a:tcPr marT="91440" marB="91440"/>
                </a:tc>
                <a:tc>
                  <a:txBody>
                    <a:bodyPr/>
                    <a:lstStyle/>
                    <a:p>
                      <a:pPr algn="ctr"/>
                      <a:r>
                        <a:rPr lang="en-US" sz="1600" dirty="0" smtClean="0"/>
                        <a:t>64</a:t>
                      </a:r>
                      <a:endParaRPr lang="en-US" sz="1600" dirty="0"/>
                    </a:p>
                  </a:txBody>
                  <a:tcPr marT="91440" marB="91440"/>
                </a:tc>
              </a:tr>
              <a:tr h="379281">
                <a:tc>
                  <a:txBody>
                    <a:bodyPr/>
                    <a:lstStyle/>
                    <a:p>
                      <a:r>
                        <a:rPr lang="en-US" sz="1600" dirty="0" smtClean="0"/>
                        <a:t>White,</a:t>
                      </a:r>
                      <a:r>
                        <a:rPr lang="en-US" sz="1600" baseline="0" dirty="0" smtClean="0"/>
                        <a:t> </a:t>
                      </a:r>
                      <a:r>
                        <a:rPr lang="en-US" sz="1600" dirty="0" smtClean="0"/>
                        <a:t>%</a:t>
                      </a:r>
                      <a:endParaRPr lang="en-US" sz="1600" dirty="0"/>
                    </a:p>
                  </a:txBody>
                  <a:tcPr marT="91440" marB="91440"/>
                </a:tc>
                <a:tc>
                  <a:txBody>
                    <a:bodyPr/>
                    <a:lstStyle/>
                    <a:p>
                      <a:pPr algn="ctr"/>
                      <a:r>
                        <a:rPr lang="en-US" sz="1600" dirty="0" smtClean="0"/>
                        <a:t>81</a:t>
                      </a:r>
                      <a:endParaRPr lang="en-US" sz="1600" dirty="0"/>
                    </a:p>
                  </a:txBody>
                  <a:tcPr marT="91440" marB="91440"/>
                </a:tc>
              </a:tr>
              <a:tr h="379281">
                <a:tc>
                  <a:txBody>
                    <a:bodyPr/>
                    <a:lstStyle/>
                    <a:p>
                      <a:r>
                        <a:rPr lang="en-US" sz="1600" dirty="0" smtClean="0"/>
                        <a:t>Median Body</a:t>
                      </a:r>
                      <a:r>
                        <a:rPr lang="en-US" sz="1600" baseline="0" dirty="0" smtClean="0"/>
                        <a:t> Mass Index (BM</a:t>
                      </a:r>
                      <a:r>
                        <a:rPr lang="en-US" sz="1600" dirty="0" smtClean="0"/>
                        <a:t>I)</a:t>
                      </a:r>
                      <a:endParaRPr lang="en-US" sz="1600" dirty="0"/>
                    </a:p>
                  </a:txBody>
                  <a:tcPr marT="91440" marB="91440"/>
                </a:tc>
                <a:tc>
                  <a:txBody>
                    <a:bodyPr/>
                    <a:lstStyle/>
                    <a:p>
                      <a:pPr algn="ctr"/>
                      <a:r>
                        <a:rPr lang="en-US" sz="1600" dirty="0" smtClean="0"/>
                        <a:t>28</a:t>
                      </a:r>
                      <a:endParaRPr lang="en-US" sz="1600" dirty="0"/>
                    </a:p>
                  </a:txBody>
                  <a:tcPr marT="91440" marB="91440"/>
                </a:tc>
              </a:tr>
              <a:tr h="381000">
                <a:tc>
                  <a:txBody>
                    <a:bodyPr/>
                    <a:lstStyle/>
                    <a:p>
                      <a:r>
                        <a:rPr lang="en-US" sz="1600" dirty="0" smtClean="0"/>
                        <a:t>HCV genotype</a:t>
                      </a:r>
                      <a:endParaRPr lang="en-US" sz="1600" dirty="0"/>
                    </a:p>
                  </a:txBody>
                  <a:tcPr marT="91440" marB="91440"/>
                </a:tc>
                <a:tc>
                  <a:txBody>
                    <a:bodyPr/>
                    <a:lstStyle/>
                    <a:p>
                      <a:pPr algn="ctr"/>
                      <a:r>
                        <a:rPr lang="en-US" sz="1600" dirty="0" smtClean="0"/>
                        <a:t>1a=</a:t>
                      </a:r>
                      <a:r>
                        <a:rPr lang="en-US" sz="1600" baseline="0" dirty="0" smtClean="0"/>
                        <a:t> </a:t>
                      </a:r>
                      <a:r>
                        <a:rPr lang="en-US" sz="1600" dirty="0" smtClean="0"/>
                        <a:t>78%; 1b = 22%</a:t>
                      </a:r>
                      <a:endParaRPr lang="en-US" sz="1600" dirty="0"/>
                    </a:p>
                  </a:txBody>
                  <a:tcPr marT="91440" marB="91440"/>
                </a:tc>
              </a:tr>
              <a:tr h="379281">
                <a:tc>
                  <a:txBody>
                    <a:bodyPr/>
                    <a:lstStyle/>
                    <a:p>
                      <a:r>
                        <a:rPr lang="en-US" sz="1600" dirty="0" smtClean="0"/>
                        <a:t>IL28B non-CC genotype, (%)</a:t>
                      </a:r>
                      <a:endParaRPr lang="en-US" sz="1600" dirty="0"/>
                    </a:p>
                  </a:txBody>
                  <a:tcPr marT="91440" marB="91440"/>
                </a:tc>
                <a:tc>
                  <a:txBody>
                    <a:bodyPr/>
                    <a:lstStyle/>
                    <a:p>
                      <a:pPr algn="ctr"/>
                      <a:r>
                        <a:rPr lang="en-US" sz="1600" dirty="0" smtClean="0"/>
                        <a:t>86%</a:t>
                      </a:r>
                      <a:endParaRPr lang="en-US" sz="1600" dirty="0"/>
                    </a:p>
                  </a:txBody>
                  <a:tcPr marT="91440" marB="91440"/>
                </a:tc>
              </a:tr>
              <a:tr h="379281">
                <a:tc>
                  <a:txBody>
                    <a:bodyPr/>
                    <a:lstStyle/>
                    <a:p>
                      <a:r>
                        <a:rPr lang="en-US" sz="1600" dirty="0" smtClean="0"/>
                        <a:t>Mean baseline HCV RNA, log</a:t>
                      </a:r>
                      <a:r>
                        <a:rPr lang="en-US" sz="1600" baseline="-25000" dirty="0" smtClean="0"/>
                        <a:t>10</a:t>
                      </a:r>
                      <a:r>
                        <a:rPr lang="en-US" sz="1600" dirty="0" smtClean="0"/>
                        <a:t> IU/ml </a:t>
                      </a:r>
                      <a:endParaRPr lang="en-US" sz="1600" dirty="0"/>
                    </a:p>
                  </a:txBody>
                  <a:tcPr marT="91440" marB="91440"/>
                </a:tc>
                <a:tc>
                  <a:txBody>
                    <a:bodyPr/>
                    <a:lstStyle/>
                    <a:p>
                      <a:pPr algn="ctr"/>
                      <a:r>
                        <a:rPr lang="en-US" sz="1600" dirty="0" smtClean="0"/>
                        <a:t>6.6</a:t>
                      </a:r>
                      <a:endParaRPr lang="en-US" sz="1600" dirty="0"/>
                    </a:p>
                  </a:txBody>
                  <a:tcPr marT="91440" marB="91440"/>
                </a:tc>
              </a:tr>
              <a:tr h="396240">
                <a:tc>
                  <a:txBody>
                    <a:bodyPr/>
                    <a:lstStyle/>
                    <a:p>
                      <a:r>
                        <a:rPr lang="en-US" sz="1600" dirty="0" err="1" smtClean="0"/>
                        <a:t>Metavir</a:t>
                      </a:r>
                      <a:r>
                        <a:rPr lang="en-US" sz="1600" baseline="0" dirty="0" smtClean="0"/>
                        <a:t> Score</a:t>
                      </a:r>
                      <a:endParaRPr lang="en-US" sz="1600" dirty="0"/>
                    </a:p>
                  </a:txBody>
                  <a:tcPr marT="91440" marB="91440"/>
                </a:tc>
                <a:tc>
                  <a:txBody>
                    <a:bodyPr/>
                    <a:lstStyle/>
                    <a:p>
                      <a:pPr algn="ctr"/>
                      <a:r>
                        <a:rPr lang="en-US" sz="1600" dirty="0" smtClean="0"/>
                        <a:t>F01= 20%; </a:t>
                      </a:r>
                      <a:r>
                        <a:rPr lang="en-US" sz="1600" baseline="0" dirty="0" smtClean="0"/>
                        <a:t>F2=</a:t>
                      </a:r>
                      <a:r>
                        <a:rPr lang="en-US" sz="1600" dirty="0" smtClean="0"/>
                        <a:t>28%</a:t>
                      </a:r>
                      <a:r>
                        <a:rPr lang="en-US" sz="1600" baseline="0" dirty="0" smtClean="0"/>
                        <a:t>; </a:t>
                      </a:r>
                      <a:r>
                        <a:rPr lang="en-US" sz="1600" dirty="0" smtClean="0"/>
                        <a:t>F3 = 28%;</a:t>
                      </a:r>
                      <a:r>
                        <a:rPr lang="en-US" sz="1600" baseline="0" dirty="0" smtClean="0"/>
                        <a:t> F4=</a:t>
                      </a:r>
                      <a:r>
                        <a:rPr lang="en-US" sz="1600" dirty="0" smtClean="0"/>
                        <a:t>25%</a:t>
                      </a:r>
                      <a:endParaRPr lang="en-US" sz="1600" dirty="0"/>
                    </a:p>
                  </a:txBody>
                  <a:tcPr marT="91440" marB="91440"/>
                </a:tc>
              </a:tr>
              <a:tr h="379281">
                <a:tc>
                  <a:txBody>
                    <a:bodyPr/>
                    <a:lstStyle/>
                    <a:p>
                      <a:r>
                        <a:rPr lang="en-US" sz="1600" dirty="0" smtClean="0"/>
                        <a:t>Previous</a:t>
                      </a:r>
                      <a:r>
                        <a:rPr lang="en-US" sz="1600" baseline="0" dirty="0" smtClean="0"/>
                        <a:t> HCV treatment </a:t>
                      </a:r>
                      <a:br>
                        <a:rPr lang="en-US" sz="1600" baseline="0" dirty="0" smtClean="0"/>
                      </a:br>
                      <a:r>
                        <a:rPr lang="en-US" sz="1600" baseline="0" dirty="0" smtClean="0"/>
                        <a:t>   No response (%)   </a:t>
                      </a:r>
                      <a:br>
                        <a:rPr lang="en-US" sz="1600" baseline="0" dirty="0" smtClean="0"/>
                      </a:br>
                      <a:r>
                        <a:rPr lang="en-US" sz="1600" baseline="0" dirty="0" smtClean="0"/>
                        <a:t>   Treatment-naïve (%)</a:t>
                      </a:r>
                      <a:endParaRPr lang="en-US" sz="1600" dirty="0"/>
                    </a:p>
                  </a:txBody>
                  <a:tcPr marT="91440" marB="91440"/>
                </a:tc>
                <a:tc>
                  <a:txBody>
                    <a:bodyPr/>
                    <a:lstStyle/>
                    <a:p>
                      <a:pPr algn="ctr"/>
                      <a:r>
                        <a:rPr lang="en-US" sz="1600" dirty="0" smtClean="0"/>
                        <a:t/>
                      </a:r>
                      <a:br>
                        <a:rPr lang="en-US" sz="1600" dirty="0" smtClean="0"/>
                      </a:br>
                      <a:r>
                        <a:rPr lang="en-US" sz="1600" dirty="0" smtClean="0"/>
                        <a:t>76%</a:t>
                      </a:r>
                    </a:p>
                    <a:p>
                      <a:pPr algn="ctr"/>
                      <a:r>
                        <a:rPr lang="en-US" sz="1600" dirty="0" smtClean="0"/>
                        <a:t>24%</a:t>
                      </a:r>
                      <a:endParaRPr lang="en-US" sz="1600" dirty="0"/>
                    </a:p>
                  </a:txBody>
                  <a:tcPr marT="91440" marB="91440"/>
                </a:tc>
              </a:tr>
            </a:tbl>
          </a:graphicData>
        </a:graphic>
      </p:graphicFrame>
    </p:spTree>
    <p:extLst>
      <p:ext uri="{BB962C8B-B14F-4D97-AF65-F5344CB8AC3E}">
        <p14:creationId xmlns:p14="http://schemas.microsoft.com/office/powerpoint/2010/main" val="28556587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5590886" y="2748673"/>
            <a:ext cx="1920239"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a:t>
            </a:r>
            <a:r>
              <a:rPr lang="en-US" sz="2400" dirty="0" smtClean="0"/>
              <a:t>Trial: Design for Cohort 1</a:t>
            </a:r>
            <a:endParaRPr lang="en-US" sz="2400" dirty="0"/>
          </a:p>
        </p:txBody>
      </p:sp>
      <p:sp>
        <p:nvSpPr>
          <p:cNvPr id="2" name="Text Placeholder 1"/>
          <p:cNvSpPr>
            <a:spLocks noGrp="1"/>
          </p:cNvSpPr>
          <p:nvPr>
            <p:ph type="body" idx="10"/>
          </p:nvPr>
        </p:nvSpPr>
        <p:spPr/>
        <p:txBody>
          <a:bodyPr/>
          <a:lstStyle/>
          <a:p>
            <a:r>
              <a:rPr lang="en-US" dirty="0">
                <a:cs typeface="Arial"/>
              </a:rPr>
              <a:t>Cohort 1: Prior </a:t>
            </a:r>
            <a:r>
              <a:rPr lang="en-US" dirty="0" err="1" smtClean="0">
                <a:cs typeface="Arial"/>
              </a:rPr>
              <a:t>Nonresponders</a:t>
            </a:r>
            <a:r>
              <a:rPr lang="en-US" dirty="0" smtClean="0">
                <a:cs typeface="Arial"/>
              </a:rPr>
              <a:t>; </a:t>
            </a:r>
            <a:r>
              <a:rPr lang="en-US" dirty="0" err="1" smtClean="0">
                <a:cs typeface="Arial"/>
              </a:rPr>
              <a:t>Metavir</a:t>
            </a:r>
            <a:r>
              <a:rPr lang="en-US" dirty="0" smtClean="0">
                <a:cs typeface="Arial"/>
              </a:rPr>
              <a:t> </a:t>
            </a:r>
            <a:r>
              <a:rPr lang="en-US" dirty="0">
                <a:cs typeface="Arial"/>
              </a:rPr>
              <a:t>Scores F0-</a:t>
            </a:r>
            <a:r>
              <a:rPr lang="en-US" dirty="0" smtClean="0">
                <a:cs typeface="Arial"/>
              </a:rPr>
              <a:t>F2</a:t>
            </a:r>
            <a:endParaRPr lang="en-US" dirty="0">
              <a:cs typeface="Arial"/>
            </a:endParaRPr>
          </a:p>
        </p:txBody>
      </p:sp>
      <p:sp>
        <p:nvSpPr>
          <p:cNvPr id="6" name="Content Placeholder 5"/>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sp>
        <p:nvSpPr>
          <p:cNvPr id="63" name="Rectangle 3"/>
          <p:cNvSpPr>
            <a:spLocks noChangeArrowheads="1"/>
          </p:cNvSpPr>
          <p:nvPr/>
        </p:nvSpPr>
        <p:spPr bwMode="auto">
          <a:xfrm>
            <a:off x="1764349" y="3805324"/>
            <a:ext cx="1920239" cy="449515"/>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smtClean="0">
                <a:solidFill>
                  <a:srgbClr val="000000"/>
                </a:solidFill>
                <a:latin typeface="Arial"/>
                <a:cs typeface="Arial"/>
              </a:rPr>
              <a:t>SOF </a:t>
            </a:r>
            <a:r>
              <a:rPr lang="en-US" sz="1600" b="1" dirty="0">
                <a:solidFill>
                  <a:srgbClr val="000000"/>
                </a:solidFill>
                <a:latin typeface="Arial"/>
                <a:cs typeface="Arial"/>
              </a:rPr>
              <a:t>+ SMV + RBV</a:t>
            </a:r>
            <a:endParaRPr lang="en-US" sz="1600" dirty="0">
              <a:solidFill>
                <a:srgbClr val="000000"/>
              </a:solidFill>
              <a:latin typeface="Arial"/>
              <a:cs typeface="Arial"/>
            </a:endParaRPr>
          </a:p>
        </p:txBody>
      </p:sp>
      <p:sp>
        <p:nvSpPr>
          <p:cNvPr id="64" name="Rectangle 5"/>
          <p:cNvSpPr>
            <a:spLocks noChangeArrowheads="1"/>
          </p:cNvSpPr>
          <p:nvPr/>
        </p:nvSpPr>
        <p:spPr bwMode="auto">
          <a:xfrm>
            <a:off x="1752601" y="2514600"/>
            <a:ext cx="3837431" cy="44900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smtClean="0">
                <a:solidFill>
                  <a:srgbClr val="000000"/>
                </a:solidFill>
                <a:latin typeface="Arial"/>
                <a:cs typeface="Arial"/>
              </a:rPr>
              <a:t>SOF + SMV + RBV</a:t>
            </a:r>
            <a:endParaRPr lang="en-US" sz="1600" dirty="0" smtClean="0">
              <a:solidFill>
                <a:srgbClr val="000000"/>
              </a:solidFill>
              <a:latin typeface="Arial"/>
              <a:cs typeface="Arial"/>
            </a:endParaRPr>
          </a:p>
        </p:txBody>
      </p:sp>
      <p:sp>
        <p:nvSpPr>
          <p:cNvPr id="73" name="Rectangle 3"/>
          <p:cNvSpPr>
            <a:spLocks noChangeArrowheads="1"/>
          </p:cNvSpPr>
          <p:nvPr/>
        </p:nvSpPr>
        <p:spPr bwMode="auto">
          <a:xfrm>
            <a:off x="1752601" y="4451193"/>
            <a:ext cx="1920239" cy="449515"/>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smtClean="0">
                <a:solidFill>
                  <a:srgbClr val="000000"/>
                </a:solidFill>
                <a:latin typeface="Arial"/>
                <a:cs typeface="Arial"/>
              </a:rPr>
              <a:t>SOF + SMV</a:t>
            </a:r>
          </a:p>
        </p:txBody>
      </p:sp>
      <p:sp>
        <p:nvSpPr>
          <p:cNvPr id="78" name="Rectangle 77"/>
          <p:cNvSpPr/>
          <p:nvPr/>
        </p:nvSpPr>
        <p:spPr>
          <a:xfrm>
            <a:off x="762000" y="445899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84" name="Rectangle 5"/>
          <p:cNvSpPr>
            <a:spLocks noChangeArrowheads="1"/>
          </p:cNvSpPr>
          <p:nvPr/>
        </p:nvSpPr>
        <p:spPr bwMode="auto">
          <a:xfrm>
            <a:off x="1752601" y="3159962"/>
            <a:ext cx="3837431" cy="449007"/>
          </a:xfrm>
          <a:prstGeom prst="rect">
            <a:avLst/>
          </a:prstGeom>
          <a:solidFill>
            <a:schemeClr val="accent5">
              <a:lumMod val="60000"/>
              <a:lumOff val="4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smtClean="0">
                <a:solidFill>
                  <a:srgbClr val="000000"/>
                </a:solidFill>
                <a:latin typeface="Arial"/>
                <a:cs typeface="Arial"/>
              </a:rPr>
              <a:t>SOF + SMV</a:t>
            </a:r>
            <a:endParaRPr lang="en-US" sz="1600" dirty="0" smtClean="0">
              <a:solidFill>
                <a:srgbClr val="000000"/>
              </a:solidFill>
              <a:latin typeface="Arial"/>
              <a:cs typeface="Arial"/>
            </a:endParaRPr>
          </a:p>
        </p:txBody>
      </p:sp>
      <p:sp>
        <p:nvSpPr>
          <p:cNvPr id="27" name="Rectangle 26"/>
          <p:cNvSpPr/>
          <p:nvPr/>
        </p:nvSpPr>
        <p:spPr>
          <a:xfrm>
            <a:off x="762000" y="383390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27</a:t>
            </a:r>
            <a:endParaRPr lang="en-US" sz="1400" dirty="0">
              <a:solidFill>
                <a:srgbClr val="000000"/>
              </a:solidFill>
            </a:endParaRPr>
          </a:p>
        </p:txBody>
      </p:sp>
      <p:sp>
        <p:nvSpPr>
          <p:cNvPr id="28" name="Rectangle 27"/>
          <p:cNvSpPr/>
          <p:nvPr/>
        </p:nvSpPr>
        <p:spPr>
          <a:xfrm>
            <a:off x="762000" y="319332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29" name="Rectangle 28"/>
          <p:cNvSpPr/>
          <p:nvPr/>
        </p:nvSpPr>
        <p:spPr>
          <a:xfrm>
            <a:off x="762000" y="253850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24</a:t>
            </a:r>
            <a:endParaRPr lang="en-US" sz="1400" dirty="0">
              <a:solidFill>
                <a:srgbClr val="000000"/>
              </a:solidFill>
            </a:endParaRPr>
          </a:p>
        </p:txBody>
      </p:sp>
      <p:cxnSp>
        <p:nvCxnSpPr>
          <p:cNvPr id="35" name="Straight Connector 34"/>
          <p:cNvCxnSpPr/>
          <p:nvPr/>
        </p:nvCxnSpPr>
        <p:spPr>
          <a:xfrm>
            <a:off x="5590886" y="3386888"/>
            <a:ext cx="1920239"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680280" y="4031528"/>
            <a:ext cx="1920239"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680280" y="4683308"/>
            <a:ext cx="1920239"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18289" y="5260859"/>
            <a:ext cx="9180577" cy="987541"/>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 Sofosbuvir</a:t>
            </a:r>
            <a:r>
              <a:rPr lang="en-US" sz="1400" dirty="0">
                <a:solidFill>
                  <a:srgbClr val="000000"/>
                </a:solidFill>
                <a:latin typeface="Arial" pitchFamily="22" charset="0"/>
              </a:rPr>
              <a:t>: 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SMP =</a:t>
            </a:r>
            <a:r>
              <a:rPr lang="en-US" sz="1400" dirty="0" err="1" smtClean="0">
                <a:solidFill>
                  <a:srgbClr val="000000"/>
                </a:solidFill>
                <a:latin typeface="Arial" pitchFamily="22" charset="0"/>
              </a:rPr>
              <a:t>Simeprevir</a:t>
            </a:r>
            <a:r>
              <a:rPr lang="en-US" sz="1400" dirty="0">
                <a:solidFill>
                  <a:srgbClr val="000000"/>
                </a:solidFill>
                <a:latin typeface="Arial" pitchFamily="22" charset="0"/>
              </a:rPr>
              <a:t>: 150 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RBV = Ribavirin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a:t>
            </a:r>
            <a:r>
              <a:rPr lang="en-US" sz="1400" dirty="0">
                <a:solidFill>
                  <a:srgbClr val="000000"/>
                </a:solidFill>
                <a:latin typeface="Arial" pitchFamily="22" charset="0"/>
              </a:rPr>
              <a:t>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grpSp>
        <p:nvGrpSpPr>
          <p:cNvPr id="3" name="Group 2"/>
          <p:cNvGrpSpPr/>
          <p:nvPr/>
        </p:nvGrpSpPr>
        <p:grpSpPr>
          <a:xfrm>
            <a:off x="-6113" y="1770896"/>
            <a:ext cx="9162291" cy="515104"/>
            <a:chOff x="-6113" y="1770896"/>
            <a:chExt cx="9162291" cy="515104"/>
          </a:xfrm>
        </p:grpSpPr>
        <p:sp>
          <p:nvSpPr>
            <p:cNvPr id="32" name="Rectangle 31"/>
            <p:cNvSpPr/>
            <p:nvPr/>
          </p:nvSpPr>
          <p:spPr>
            <a:xfrm>
              <a:off x="-6113" y="18562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3" name="Rectangle 32"/>
            <p:cNvSpPr/>
            <p:nvPr/>
          </p:nvSpPr>
          <p:spPr>
            <a:xfrm>
              <a:off x="1483374"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4" name="Straight Connector 33"/>
            <p:cNvCxnSpPr/>
            <p:nvPr/>
          </p:nvCxnSpPr>
          <p:spPr>
            <a:xfrm flipV="1">
              <a:off x="-6113" y="22585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754635" y="21793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532704"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315044"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5" name="Straight Connector 44"/>
            <p:cNvCxnSpPr/>
            <p:nvPr/>
          </p:nvCxnSpPr>
          <p:spPr>
            <a:xfrm flipV="1">
              <a:off x="5597066"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239000"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47" name="Rectangle 46"/>
            <p:cNvSpPr/>
            <p:nvPr/>
          </p:nvSpPr>
          <p:spPr>
            <a:xfrm>
              <a:off x="609600" y="18569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8" name="Rectangle 47"/>
            <p:cNvSpPr/>
            <p:nvPr/>
          </p:nvSpPr>
          <p:spPr>
            <a:xfrm>
              <a:off x="3445618"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0" name="Straight Connector 49"/>
            <p:cNvCxnSpPr/>
            <p:nvPr/>
          </p:nvCxnSpPr>
          <p:spPr>
            <a:xfrm flipV="1">
              <a:off x="3727640"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7090291" y="254377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36" name="Rectangle 35"/>
          <p:cNvSpPr/>
          <p:nvPr/>
        </p:nvSpPr>
        <p:spPr>
          <a:xfrm>
            <a:off x="7090291" y="318198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38" name="Rectangle 37"/>
          <p:cNvSpPr/>
          <p:nvPr/>
        </p:nvSpPr>
        <p:spPr>
          <a:xfrm>
            <a:off x="5179685" y="382662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0" name="Rectangle 39"/>
          <p:cNvSpPr/>
          <p:nvPr/>
        </p:nvSpPr>
        <p:spPr>
          <a:xfrm>
            <a:off x="5179685" y="447840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18485379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Trial: </a:t>
            </a:r>
            <a:r>
              <a:rPr lang="en-US" sz="2400" dirty="0" smtClean="0"/>
              <a:t>Results for Cohort 1</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COSMOS (Cohort 1): SVR12 by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graphicFrame>
        <p:nvGraphicFramePr>
          <p:cNvPr id="30" name="Chart 29"/>
          <p:cNvGraphicFramePr>
            <a:graphicFrameLocks/>
          </p:cNvGraphicFramePr>
          <p:nvPr>
            <p:extLst>
              <p:ext uri="{D42A27DB-BD31-4B8C-83A1-F6EECF244321}">
                <p14:modId xmlns:p14="http://schemas.microsoft.com/office/powerpoint/2010/main" val="2442695654"/>
              </p:ext>
            </p:extLst>
          </p:nvPr>
        </p:nvGraphicFramePr>
        <p:xfrm>
          <a:off x="457200" y="18288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124118"/>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a:solidFill>
                  <a:srgbClr val="000000"/>
                </a:solidFill>
                <a:latin typeface="Arial" pitchFamily="22" charset="0"/>
              </a:rPr>
              <a:t>SOF = </a:t>
            </a:r>
            <a:r>
              <a:rPr lang="en-US" sz="1400" dirty="0" err="1">
                <a:solidFill>
                  <a:srgbClr val="000000"/>
                </a:solidFill>
                <a:latin typeface="Arial" pitchFamily="22" charset="0"/>
              </a:rPr>
              <a:t>sofosbuvir</a:t>
            </a:r>
            <a:r>
              <a:rPr lang="en-US" sz="1400" dirty="0">
                <a:solidFill>
                  <a:srgbClr val="000000"/>
                </a:solidFill>
                <a:latin typeface="Arial" pitchFamily="22" charset="0"/>
              </a:rPr>
              <a:t>; SMV = simeprevir; </a:t>
            </a:r>
            <a:r>
              <a:rPr lang="en-US" sz="1400" dirty="0" smtClean="0">
                <a:solidFill>
                  <a:srgbClr val="000000"/>
                </a:solidFill>
                <a:latin typeface="Arial" pitchFamily="22" charset="0"/>
              </a:rPr>
              <a:t>RBV = ribavirin</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888262" y="46482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19/24</a:t>
            </a:r>
            <a:endParaRPr lang="en-US" sz="1400" dirty="0">
              <a:solidFill>
                <a:schemeClr val="bg1"/>
              </a:solidFill>
            </a:endParaRPr>
          </a:p>
        </p:txBody>
      </p:sp>
      <p:sp>
        <p:nvSpPr>
          <p:cNvPr id="10" name="Rectangle 9"/>
          <p:cNvSpPr/>
          <p:nvPr/>
        </p:nvSpPr>
        <p:spPr>
          <a:xfrm>
            <a:off x="3689290" y="46482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14/15</a:t>
            </a:r>
            <a:endParaRPr lang="en-US" sz="1400" dirty="0">
              <a:solidFill>
                <a:schemeClr val="bg1"/>
              </a:solidFill>
            </a:endParaRPr>
          </a:p>
        </p:txBody>
      </p:sp>
      <p:sp>
        <p:nvSpPr>
          <p:cNvPr id="11" name="Rectangle 10"/>
          <p:cNvSpPr/>
          <p:nvPr/>
        </p:nvSpPr>
        <p:spPr>
          <a:xfrm>
            <a:off x="5504698" y="46482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26/27</a:t>
            </a:r>
            <a:endParaRPr lang="en-US" sz="1400" dirty="0">
              <a:solidFill>
                <a:schemeClr val="bg1"/>
              </a:solidFill>
            </a:endParaRPr>
          </a:p>
        </p:txBody>
      </p:sp>
      <p:sp>
        <p:nvSpPr>
          <p:cNvPr id="12" name="Rectangle 11"/>
          <p:cNvSpPr/>
          <p:nvPr/>
        </p:nvSpPr>
        <p:spPr>
          <a:xfrm>
            <a:off x="7333022" y="46482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13/14</a:t>
            </a:r>
            <a:endParaRPr lang="en-US" sz="1400" dirty="0">
              <a:solidFill>
                <a:schemeClr val="bg1"/>
              </a:solidFill>
            </a:endParaRPr>
          </a:p>
        </p:txBody>
      </p:sp>
      <p:sp>
        <p:nvSpPr>
          <p:cNvPr id="13" name="Rectangle 25"/>
          <p:cNvSpPr>
            <a:spLocks noChangeArrowheads="1"/>
          </p:cNvSpPr>
          <p:nvPr/>
        </p:nvSpPr>
        <p:spPr bwMode="auto">
          <a:xfrm>
            <a:off x="1447800" y="5443731"/>
            <a:ext cx="3593592" cy="393185"/>
          </a:xfrm>
          <a:prstGeom prst="rect">
            <a:avLst/>
          </a:prstGeom>
          <a:solidFill>
            <a:srgbClr val="BFBFBF"/>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24</a:t>
            </a:r>
            <a:r>
              <a:rPr lang="en-US" sz="1400" dirty="0">
                <a:solidFill>
                  <a:srgbClr val="000000"/>
                </a:solidFill>
                <a:latin typeface="Arial" pitchFamily="22" charset="0"/>
              </a:rPr>
              <a:t>-</a:t>
            </a:r>
            <a:r>
              <a:rPr lang="en-US" sz="1400" dirty="0" smtClean="0">
                <a:solidFill>
                  <a:srgbClr val="000000"/>
                </a:solidFill>
                <a:latin typeface="Arial" pitchFamily="22" charset="0"/>
              </a:rPr>
              <a:t>Week Treatment</a:t>
            </a:r>
            <a:endParaRPr lang="en-US" sz="1400" dirty="0">
              <a:solidFill>
                <a:srgbClr val="000000"/>
              </a:solidFill>
              <a:latin typeface="Arial" pitchFamily="22" charset="0"/>
            </a:endParaRPr>
          </a:p>
        </p:txBody>
      </p:sp>
      <p:sp>
        <p:nvSpPr>
          <p:cNvPr id="14" name="Rectangle 25"/>
          <p:cNvSpPr>
            <a:spLocks noChangeArrowheads="1"/>
          </p:cNvSpPr>
          <p:nvPr/>
        </p:nvSpPr>
        <p:spPr bwMode="auto">
          <a:xfrm>
            <a:off x="5099287" y="5443731"/>
            <a:ext cx="3611880" cy="393185"/>
          </a:xfrm>
          <a:prstGeom prst="rect">
            <a:avLst/>
          </a:prstGeom>
          <a:solidFill>
            <a:schemeClr val="bg1">
              <a:lumMod val="7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12-Week Treatment</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6448316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5590886" y="2748673"/>
            <a:ext cx="156057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a:t>
            </a:r>
            <a:r>
              <a:rPr lang="en-US" sz="2400" dirty="0" smtClean="0"/>
              <a:t>Trial: Design for Cohort 2</a:t>
            </a:r>
            <a:endParaRPr lang="en-US" sz="2400" dirty="0"/>
          </a:p>
        </p:txBody>
      </p:sp>
      <p:sp>
        <p:nvSpPr>
          <p:cNvPr id="2" name="Text Placeholder 1"/>
          <p:cNvSpPr>
            <a:spLocks noGrp="1"/>
          </p:cNvSpPr>
          <p:nvPr>
            <p:ph type="body" idx="10"/>
          </p:nvPr>
        </p:nvSpPr>
        <p:spPr/>
        <p:txBody>
          <a:bodyPr/>
          <a:lstStyle/>
          <a:p>
            <a:r>
              <a:rPr lang="en-US" dirty="0">
                <a:cs typeface="Arial"/>
              </a:rPr>
              <a:t>Cohort </a:t>
            </a:r>
            <a:r>
              <a:rPr lang="en-US" dirty="0" smtClean="0">
                <a:cs typeface="Arial"/>
              </a:rPr>
              <a:t>2: Treatment Naïve &amp; Prior </a:t>
            </a:r>
            <a:r>
              <a:rPr lang="en-US" dirty="0" err="1" smtClean="0">
                <a:cs typeface="Arial"/>
              </a:rPr>
              <a:t>Nonresponders</a:t>
            </a:r>
            <a:r>
              <a:rPr lang="en-US" dirty="0" smtClean="0">
                <a:cs typeface="Arial"/>
              </a:rPr>
              <a:t>; </a:t>
            </a:r>
            <a:r>
              <a:rPr lang="en-US" dirty="0" err="1" smtClean="0">
                <a:cs typeface="Arial"/>
              </a:rPr>
              <a:t>Metavir</a:t>
            </a:r>
            <a:r>
              <a:rPr lang="en-US" dirty="0" smtClean="0">
                <a:cs typeface="Arial"/>
              </a:rPr>
              <a:t> </a:t>
            </a:r>
            <a:r>
              <a:rPr lang="en-US" dirty="0">
                <a:cs typeface="Arial"/>
              </a:rPr>
              <a:t>Scores </a:t>
            </a:r>
            <a:r>
              <a:rPr lang="en-US" dirty="0" smtClean="0">
                <a:cs typeface="Arial"/>
              </a:rPr>
              <a:t>F3-F4</a:t>
            </a:r>
            <a:endParaRPr lang="en-US" dirty="0">
              <a:cs typeface="Arial"/>
            </a:endParaRPr>
          </a:p>
        </p:txBody>
      </p:sp>
      <p:sp>
        <p:nvSpPr>
          <p:cNvPr id="6" name="Content Placeholder 5"/>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sp>
        <p:nvSpPr>
          <p:cNvPr id="63" name="Rectangle 3"/>
          <p:cNvSpPr>
            <a:spLocks noChangeArrowheads="1"/>
          </p:cNvSpPr>
          <p:nvPr/>
        </p:nvSpPr>
        <p:spPr bwMode="auto">
          <a:xfrm>
            <a:off x="1764349" y="3805324"/>
            <a:ext cx="1920239" cy="449515"/>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a:solidFill>
                  <a:srgbClr val="000000"/>
                </a:solidFill>
                <a:latin typeface="Arial"/>
                <a:cs typeface="Arial"/>
              </a:rPr>
              <a:t>SOF + SMV + RBV</a:t>
            </a:r>
            <a:endParaRPr lang="en-US" sz="1400" dirty="0">
              <a:solidFill>
                <a:srgbClr val="000000"/>
              </a:solidFill>
              <a:latin typeface="Arial"/>
              <a:cs typeface="Arial"/>
            </a:endParaRPr>
          </a:p>
        </p:txBody>
      </p:sp>
      <p:sp>
        <p:nvSpPr>
          <p:cNvPr id="64" name="Rectangle 5"/>
          <p:cNvSpPr>
            <a:spLocks noChangeArrowheads="1"/>
          </p:cNvSpPr>
          <p:nvPr/>
        </p:nvSpPr>
        <p:spPr bwMode="auto">
          <a:xfrm>
            <a:off x="1752601" y="2514600"/>
            <a:ext cx="3837431" cy="44900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smtClean="0">
                <a:solidFill>
                  <a:srgbClr val="000000"/>
                </a:solidFill>
                <a:latin typeface="Arial"/>
                <a:cs typeface="Arial"/>
              </a:rPr>
              <a:t>SOF + SMV + RBV</a:t>
            </a:r>
            <a:endParaRPr lang="en-US" sz="1600" dirty="0" smtClean="0">
              <a:solidFill>
                <a:srgbClr val="000000"/>
              </a:solidFill>
              <a:latin typeface="Arial"/>
              <a:cs typeface="Arial"/>
            </a:endParaRPr>
          </a:p>
        </p:txBody>
      </p:sp>
      <p:sp>
        <p:nvSpPr>
          <p:cNvPr id="66" name="Rectangle 65"/>
          <p:cNvSpPr/>
          <p:nvPr/>
        </p:nvSpPr>
        <p:spPr>
          <a:xfrm>
            <a:off x="7090291" y="254377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73" name="Rectangle 3"/>
          <p:cNvSpPr>
            <a:spLocks noChangeArrowheads="1"/>
          </p:cNvSpPr>
          <p:nvPr/>
        </p:nvSpPr>
        <p:spPr bwMode="auto">
          <a:xfrm>
            <a:off x="1752601" y="4451193"/>
            <a:ext cx="1920239" cy="449515"/>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a:solidFill>
                  <a:srgbClr val="000000"/>
                </a:solidFill>
                <a:latin typeface="Arial"/>
                <a:cs typeface="Arial"/>
              </a:rPr>
              <a:t>SOF + SMV </a:t>
            </a:r>
            <a:endParaRPr lang="en-US" sz="1600" b="1" dirty="0" smtClean="0">
              <a:solidFill>
                <a:srgbClr val="000000"/>
              </a:solidFill>
              <a:latin typeface="Arial"/>
              <a:cs typeface="Arial"/>
            </a:endParaRPr>
          </a:p>
        </p:txBody>
      </p:sp>
      <p:sp>
        <p:nvSpPr>
          <p:cNvPr id="78" name="Rectangle 77"/>
          <p:cNvSpPr/>
          <p:nvPr/>
        </p:nvSpPr>
        <p:spPr>
          <a:xfrm>
            <a:off x="762000" y="445899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80" name="Rectangle 25"/>
          <p:cNvSpPr>
            <a:spLocks noChangeArrowheads="1"/>
          </p:cNvSpPr>
          <p:nvPr/>
        </p:nvSpPr>
        <p:spPr bwMode="auto">
          <a:xfrm>
            <a:off x="-18289" y="5260859"/>
            <a:ext cx="9180577" cy="987541"/>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Simeprevir</a:t>
            </a:r>
            <a:r>
              <a:rPr lang="en-US" sz="1400" dirty="0">
                <a:solidFill>
                  <a:srgbClr val="000000"/>
                </a:solidFill>
                <a:latin typeface="Arial" pitchFamily="22" charset="0"/>
              </a:rPr>
              <a:t>: 150 mg once </a:t>
            </a:r>
            <a:r>
              <a:rPr lang="en-US" sz="1400" dirty="0" smtClean="0">
                <a:solidFill>
                  <a:srgbClr val="000000"/>
                </a:solidFill>
                <a:latin typeface="Arial" pitchFamily="22" charset="0"/>
              </a:rPr>
              <a:t>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a:t>
            </a:r>
            <a:r>
              <a:rPr lang="en-US" sz="1400" dirty="0">
                <a:solidFill>
                  <a:srgbClr val="000000"/>
                </a:solidFill>
                <a:latin typeface="Arial" pitchFamily="22" charset="0"/>
              </a:rPr>
              <a:t>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84" name="Rectangle 5"/>
          <p:cNvSpPr>
            <a:spLocks noChangeArrowheads="1"/>
          </p:cNvSpPr>
          <p:nvPr/>
        </p:nvSpPr>
        <p:spPr bwMode="auto">
          <a:xfrm>
            <a:off x="1752601" y="3159962"/>
            <a:ext cx="3837431" cy="449007"/>
          </a:xfrm>
          <a:prstGeom prst="rect">
            <a:avLst/>
          </a:prstGeom>
          <a:solidFill>
            <a:schemeClr val="accent5">
              <a:lumMod val="60000"/>
              <a:lumOff val="4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a:solidFill>
                  <a:srgbClr val="000000"/>
                </a:solidFill>
                <a:latin typeface="Arial"/>
                <a:cs typeface="Arial"/>
              </a:rPr>
              <a:t>SOF + SMV </a:t>
            </a:r>
            <a:endParaRPr lang="en-US" sz="1600" dirty="0" smtClean="0">
              <a:solidFill>
                <a:srgbClr val="000000"/>
              </a:solidFill>
              <a:latin typeface="Arial"/>
              <a:cs typeface="Arial"/>
            </a:endParaRPr>
          </a:p>
        </p:txBody>
      </p:sp>
      <p:sp>
        <p:nvSpPr>
          <p:cNvPr id="27" name="Rectangle 26"/>
          <p:cNvSpPr/>
          <p:nvPr/>
        </p:nvSpPr>
        <p:spPr>
          <a:xfrm>
            <a:off x="762000" y="383390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27</a:t>
            </a:r>
            <a:endParaRPr lang="en-US" sz="1400" dirty="0">
              <a:solidFill>
                <a:srgbClr val="000000"/>
              </a:solidFill>
            </a:endParaRPr>
          </a:p>
        </p:txBody>
      </p:sp>
      <p:sp>
        <p:nvSpPr>
          <p:cNvPr id="28" name="Rectangle 27"/>
          <p:cNvSpPr/>
          <p:nvPr/>
        </p:nvSpPr>
        <p:spPr>
          <a:xfrm>
            <a:off x="762000" y="319332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16</a:t>
            </a:r>
            <a:endParaRPr lang="en-US" sz="1400" dirty="0">
              <a:solidFill>
                <a:srgbClr val="000000"/>
              </a:solidFill>
            </a:endParaRPr>
          </a:p>
        </p:txBody>
      </p:sp>
      <p:sp>
        <p:nvSpPr>
          <p:cNvPr id="29" name="Rectangle 28"/>
          <p:cNvSpPr/>
          <p:nvPr/>
        </p:nvSpPr>
        <p:spPr>
          <a:xfrm>
            <a:off x="762000" y="2538508"/>
            <a:ext cx="74662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30</a:t>
            </a:r>
            <a:endParaRPr lang="en-US" sz="1400" dirty="0">
              <a:solidFill>
                <a:srgbClr val="000000"/>
              </a:solidFill>
            </a:endParaRPr>
          </a:p>
        </p:txBody>
      </p:sp>
      <p:cxnSp>
        <p:nvCxnSpPr>
          <p:cNvPr id="35" name="Straight Connector 34"/>
          <p:cNvCxnSpPr/>
          <p:nvPr/>
        </p:nvCxnSpPr>
        <p:spPr>
          <a:xfrm>
            <a:off x="5590886" y="3386888"/>
            <a:ext cx="156057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090291" y="3181988"/>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37" name="Straight Connector 36"/>
          <p:cNvCxnSpPr/>
          <p:nvPr/>
        </p:nvCxnSpPr>
        <p:spPr>
          <a:xfrm>
            <a:off x="3680280" y="4031528"/>
            <a:ext cx="156057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179685" y="3826628"/>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39" name="Straight Connector 38"/>
          <p:cNvCxnSpPr/>
          <p:nvPr/>
        </p:nvCxnSpPr>
        <p:spPr>
          <a:xfrm>
            <a:off x="3680280" y="4683308"/>
            <a:ext cx="156057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79685" y="4478408"/>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grpSp>
        <p:nvGrpSpPr>
          <p:cNvPr id="30" name="Group 29"/>
          <p:cNvGrpSpPr/>
          <p:nvPr/>
        </p:nvGrpSpPr>
        <p:grpSpPr>
          <a:xfrm>
            <a:off x="-6113" y="1770896"/>
            <a:ext cx="9162291" cy="515104"/>
            <a:chOff x="-6113" y="1770896"/>
            <a:chExt cx="9162291" cy="515104"/>
          </a:xfrm>
        </p:grpSpPr>
        <p:sp>
          <p:nvSpPr>
            <p:cNvPr id="32" name="Rectangle 31"/>
            <p:cNvSpPr/>
            <p:nvPr/>
          </p:nvSpPr>
          <p:spPr>
            <a:xfrm>
              <a:off x="-6113" y="18562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3" name="Rectangle 32"/>
            <p:cNvSpPr/>
            <p:nvPr/>
          </p:nvSpPr>
          <p:spPr>
            <a:xfrm>
              <a:off x="1483374"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4" name="Straight Connector 33"/>
            <p:cNvCxnSpPr/>
            <p:nvPr/>
          </p:nvCxnSpPr>
          <p:spPr>
            <a:xfrm flipV="1">
              <a:off x="-6113" y="22585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754635" y="21793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532704"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315044"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4" name="Straight Connector 43"/>
            <p:cNvCxnSpPr/>
            <p:nvPr/>
          </p:nvCxnSpPr>
          <p:spPr>
            <a:xfrm flipV="1">
              <a:off x="5597066"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239000"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46" name="Rectangle 45"/>
            <p:cNvSpPr/>
            <p:nvPr/>
          </p:nvSpPr>
          <p:spPr>
            <a:xfrm>
              <a:off x="609600" y="18569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7" name="Rectangle 46"/>
            <p:cNvSpPr/>
            <p:nvPr/>
          </p:nvSpPr>
          <p:spPr>
            <a:xfrm>
              <a:off x="3445618" y="17708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3727640" y="21793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37143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Trial: </a:t>
            </a:r>
            <a:r>
              <a:rPr lang="en-US" sz="2400" dirty="0" smtClean="0"/>
              <a:t>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COSMOS (Cohort 2 with F3-F4 Fibrosis): SVR12 by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a:t>
            </a:r>
            <a:r>
              <a:rPr lang="en-US" dirty="0" smtClean="0">
                <a:latin typeface="Arial" pitchFamily="22" charset="0"/>
              </a:rPr>
              <a:t>2014;384;1756-65.</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036938897"/>
              </p:ext>
            </p:extLst>
          </p:nvPr>
        </p:nvGraphicFramePr>
        <p:xfrm>
          <a:off x="268288" y="1828800"/>
          <a:ext cx="8610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146798"/>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SOF = sofosbuvir; </a:t>
            </a:r>
            <a:r>
              <a:rPr lang="en-US" sz="1400" dirty="0">
                <a:solidFill>
                  <a:srgbClr val="000000"/>
                </a:solidFill>
                <a:latin typeface="Arial" pitchFamily="22" charset="0"/>
              </a:rPr>
              <a:t>SMV = </a:t>
            </a:r>
            <a:r>
              <a:rPr lang="en-US" sz="1400" dirty="0" err="1">
                <a:solidFill>
                  <a:srgbClr val="000000"/>
                </a:solidFill>
                <a:latin typeface="Arial" pitchFamily="22" charset="0"/>
              </a:rPr>
              <a:t>simeprevir</a:t>
            </a:r>
            <a:r>
              <a:rPr lang="en-US" sz="1400" dirty="0">
                <a:solidFill>
                  <a:srgbClr val="000000"/>
                </a:solidFill>
                <a:latin typeface="Arial" pitchFamily="22" charset="0"/>
              </a:rPr>
              <a:t>; 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729082" y="458016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28/30</a:t>
            </a:r>
            <a:endParaRPr lang="en-US" sz="1400" dirty="0">
              <a:solidFill>
                <a:schemeClr val="bg1"/>
              </a:solidFill>
            </a:endParaRPr>
          </a:p>
        </p:txBody>
      </p:sp>
      <p:sp>
        <p:nvSpPr>
          <p:cNvPr id="10" name="Rectangle 9"/>
          <p:cNvSpPr/>
          <p:nvPr/>
        </p:nvSpPr>
        <p:spPr>
          <a:xfrm>
            <a:off x="3606977" y="458016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16/16</a:t>
            </a:r>
            <a:endParaRPr lang="en-US" sz="1400" dirty="0">
              <a:solidFill>
                <a:schemeClr val="bg1"/>
              </a:solidFill>
            </a:endParaRPr>
          </a:p>
        </p:txBody>
      </p:sp>
      <p:sp>
        <p:nvSpPr>
          <p:cNvPr id="11" name="Rectangle 10"/>
          <p:cNvSpPr/>
          <p:nvPr/>
        </p:nvSpPr>
        <p:spPr>
          <a:xfrm>
            <a:off x="5481180" y="458016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25/27</a:t>
            </a:r>
            <a:endParaRPr lang="en-US" sz="1400" dirty="0">
              <a:solidFill>
                <a:schemeClr val="bg1"/>
              </a:solidFill>
            </a:endParaRPr>
          </a:p>
        </p:txBody>
      </p:sp>
      <p:sp>
        <p:nvSpPr>
          <p:cNvPr id="12" name="Rectangle 11"/>
          <p:cNvSpPr/>
          <p:nvPr/>
        </p:nvSpPr>
        <p:spPr>
          <a:xfrm>
            <a:off x="7344781" y="458016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13/14</a:t>
            </a:r>
            <a:endParaRPr lang="en-US" sz="1400" dirty="0">
              <a:solidFill>
                <a:schemeClr val="bg1"/>
              </a:solidFill>
            </a:endParaRPr>
          </a:p>
        </p:txBody>
      </p:sp>
      <p:sp>
        <p:nvSpPr>
          <p:cNvPr id="17" name="Rectangle 25"/>
          <p:cNvSpPr>
            <a:spLocks noChangeArrowheads="1"/>
          </p:cNvSpPr>
          <p:nvPr/>
        </p:nvSpPr>
        <p:spPr bwMode="auto">
          <a:xfrm>
            <a:off x="1365487" y="5410200"/>
            <a:ext cx="3593592" cy="393185"/>
          </a:xfrm>
          <a:prstGeom prst="rect">
            <a:avLst/>
          </a:prstGeom>
          <a:solidFill>
            <a:srgbClr val="BFBFBF"/>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24</a:t>
            </a:r>
            <a:r>
              <a:rPr lang="en-US" sz="1400" dirty="0">
                <a:solidFill>
                  <a:srgbClr val="000000"/>
                </a:solidFill>
                <a:latin typeface="Arial" pitchFamily="22" charset="0"/>
              </a:rPr>
              <a:t>-</a:t>
            </a:r>
            <a:r>
              <a:rPr lang="en-US" sz="1400" dirty="0" smtClean="0">
                <a:solidFill>
                  <a:srgbClr val="000000"/>
                </a:solidFill>
                <a:latin typeface="Arial" pitchFamily="22" charset="0"/>
              </a:rPr>
              <a:t>Week Treatment</a:t>
            </a:r>
            <a:endParaRPr lang="en-US" sz="1400" dirty="0">
              <a:solidFill>
                <a:srgbClr val="000000"/>
              </a:solidFill>
              <a:latin typeface="Arial" pitchFamily="22" charset="0"/>
            </a:endParaRPr>
          </a:p>
        </p:txBody>
      </p:sp>
      <p:sp>
        <p:nvSpPr>
          <p:cNvPr id="18" name="Rectangle 25"/>
          <p:cNvSpPr>
            <a:spLocks noChangeArrowheads="1"/>
          </p:cNvSpPr>
          <p:nvPr/>
        </p:nvSpPr>
        <p:spPr bwMode="auto">
          <a:xfrm>
            <a:off x="5075769" y="5410200"/>
            <a:ext cx="3611880" cy="393185"/>
          </a:xfrm>
          <a:prstGeom prst="rect">
            <a:avLst/>
          </a:prstGeom>
          <a:solidFill>
            <a:schemeClr val="bg1">
              <a:lumMod val="7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12-Week Treatment</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1952131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NEUTRINO</a:t>
            </a:r>
            <a:r>
              <a:rPr lang="en-US" dirty="0">
                <a:solidFill>
                  <a:schemeClr val="bg1"/>
                </a:solidFill>
                <a:latin typeface="Arial" pitchFamily="-110" charset="0"/>
                <a:ea typeface="ＭＳ Ｐゴシック" pitchFamily="-110" charset="-128"/>
                <a:cs typeface="ＭＳ Ｐゴシック" pitchFamily="-110" charset="-128"/>
              </a:rPr>
              <a:t>: </a:t>
            </a:r>
            <a:r>
              <a:rPr lang="en-US" dirty="0" smtClean="0">
                <a:solidFill>
                  <a:schemeClr val="bg1"/>
                </a:solidFill>
                <a:latin typeface="Arial" pitchFamily="-110" charset="0"/>
                <a:ea typeface="ＭＳ Ｐゴシック" pitchFamily="-110" charset="-128"/>
                <a:cs typeface="ＭＳ Ｐゴシック" pitchFamily="-110" charset="-128"/>
              </a:rPr>
              <a:t>SVR12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graphicFrame>
        <p:nvGraphicFramePr>
          <p:cNvPr id="10" name="Chart 9"/>
          <p:cNvGraphicFramePr>
            <a:graphicFrameLocks/>
          </p:cNvGraphicFramePr>
          <p:nvPr>
            <p:extLst>
              <p:ext uri="{D42A27DB-BD31-4B8C-83A1-F6EECF244321}">
                <p14:modId xmlns:p14="http://schemas.microsoft.com/office/powerpoint/2010/main" val="3361645106"/>
              </p:ext>
            </p:extLst>
          </p:nvPr>
        </p:nvGraphicFramePr>
        <p:xfrm>
          <a:off x="990600" y="1981200"/>
          <a:ext cx="71628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981381" y="51691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252/273</a:t>
            </a:r>
            <a:endParaRPr lang="en-US" sz="1400" dirty="0">
              <a:solidFill>
                <a:schemeClr val="bg1"/>
              </a:solidFill>
            </a:endParaRPr>
          </a:p>
        </p:txBody>
      </p:sp>
      <p:sp>
        <p:nvSpPr>
          <p:cNvPr id="9" name="Rectangle 8"/>
          <p:cNvSpPr/>
          <p:nvPr/>
        </p:nvSpPr>
        <p:spPr>
          <a:xfrm>
            <a:off x="5994898" y="5169148"/>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43/54</a:t>
            </a:r>
            <a:endParaRPr lang="en-US" sz="1400" dirty="0">
              <a:solidFill>
                <a:schemeClr val="bg1"/>
              </a:solidFill>
            </a:endParaRPr>
          </a:p>
        </p:txBody>
      </p:sp>
    </p:spTree>
    <p:extLst>
      <p:ext uri="{BB962C8B-B14F-4D97-AF65-F5344CB8AC3E}">
        <p14:creationId xmlns:p14="http://schemas.microsoft.com/office/powerpoint/2010/main" val="41302033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Trial: </a:t>
            </a:r>
            <a:r>
              <a:rPr lang="en-US" sz="2400" dirty="0" smtClean="0"/>
              <a:t>Results for Cohort 1 &amp; 2</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Cohort 1 &amp; 2: SVR12</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graphicFrame>
        <p:nvGraphicFramePr>
          <p:cNvPr id="30" name="Chart 29"/>
          <p:cNvGraphicFramePr>
            <a:graphicFrameLocks/>
          </p:cNvGraphicFramePr>
          <p:nvPr>
            <p:extLst>
              <p:ext uri="{D42A27DB-BD31-4B8C-83A1-F6EECF244321}">
                <p14:modId xmlns:p14="http://schemas.microsoft.com/office/powerpoint/2010/main" val="2738469604"/>
              </p:ext>
            </p:extLst>
          </p:nvPr>
        </p:nvGraphicFramePr>
        <p:xfrm>
          <a:off x="273315" y="1828800"/>
          <a:ext cx="8610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39406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19/24</a:t>
            </a:r>
            <a:endParaRPr lang="en-US" sz="1200" dirty="0">
              <a:solidFill>
                <a:schemeClr val="bg1"/>
              </a:solidFill>
            </a:endParaRPr>
          </a:p>
        </p:txBody>
      </p:sp>
      <p:sp>
        <p:nvSpPr>
          <p:cNvPr id="17" name="Rectangle 25"/>
          <p:cNvSpPr>
            <a:spLocks noChangeArrowheads="1"/>
          </p:cNvSpPr>
          <p:nvPr/>
        </p:nvSpPr>
        <p:spPr bwMode="auto">
          <a:xfrm>
            <a:off x="1287430" y="5561599"/>
            <a:ext cx="2926080"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24</a:t>
            </a:r>
            <a:r>
              <a:rPr lang="en-US" sz="1400" dirty="0">
                <a:solidFill>
                  <a:srgbClr val="000000"/>
                </a:solidFill>
                <a:latin typeface="Arial" pitchFamily="22" charset="0"/>
              </a:rPr>
              <a:t>-</a:t>
            </a:r>
            <a:r>
              <a:rPr lang="en-US" sz="1400" dirty="0" smtClean="0">
                <a:solidFill>
                  <a:srgbClr val="000000"/>
                </a:solidFill>
                <a:latin typeface="Arial" pitchFamily="22" charset="0"/>
              </a:rPr>
              <a:t>Week Treatment</a:t>
            </a:r>
            <a:endParaRPr lang="en-US" sz="1400" dirty="0">
              <a:solidFill>
                <a:srgbClr val="000000"/>
              </a:solidFill>
              <a:latin typeface="Arial" pitchFamily="22" charset="0"/>
            </a:endParaRPr>
          </a:p>
        </p:txBody>
      </p:sp>
      <p:sp>
        <p:nvSpPr>
          <p:cNvPr id="18" name="Rectangle 25"/>
          <p:cNvSpPr>
            <a:spLocks noChangeArrowheads="1"/>
          </p:cNvSpPr>
          <p:nvPr/>
        </p:nvSpPr>
        <p:spPr bwMode="auto">
          <a:xfrm>
            <a:off x="4317558" y="5561599"/>
            <a:ext cx="2926080"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12-Week Treatment</a:t>
            </a:r>
            <a:endParaRPr lang="en-US" sz="1400" dirty="0">
              <a:solidFill>
                <a:srgbClr val="000000"/>
              </a:solidFill>
              <a:latin typeface="Arial" pitchFamily="22" charset="0"/>
            </a:endParaRPr>
          </a:p>
        </p:txBody>
      </p:sp>
      <p:sp>
        <p:nvSpPr>
          <p:cNvPr id="14" name="Rectangle 13"/>
          <p:cNvSpPr/>
          <p:nvPr/>
        </p:nvSpPr>
        <p:spPr>
          <a:xfrm>
            <a:off x="2888897"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14/15</a:t>
            </a:r>
            <a:endParaRPr lang="en-US" sz="1200" dirty="0">
              <a:solidFill>
                <a:schemeClr val="bg1"/>
              </a:solidFill>
            </a:endParaRPr>
          </a:p>
        </p:txBody>
      </p:sp>
      <p:sp>
        <p:nvSpPr>
          <p:cNvPr id="15" name="Rectangle 14"/>
          <p:cNvSpPr/>
          <p:nvPr/>
        </p:nvSpPr>
        <p:spPr>
          <a:xfrm>
            <a:off x="4409449"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26/27</a:t>
            </a:r>
            <a:endParaRPr lang="en-US" sz="1200" dirty="0">
              <a:solidFill>
                <a:schemeClr val="bg1"/>
              </a:solidFill>
            </a:endParaRPr>
          </a:p>
        </p:txBody>
      </p:sp>
      <p:sp>
        <p:nvSpPr>
          <p:cNvPr id="16" name="Rectangle 15"/>
          <p:cNvSpPr/>
          <p:nvPr/>
        </p:nvSpPr>
        <p:spPr>
          <a:xfrm>
            <a:off x="5887677"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13/14</a:t>
            </a:r>
            <a:endParaRPr lang="en-US" sz="1200" dirty="0">
              <a:solidFill>
                <a:schemeClr val="bg1"/>
              </a:solidFill>
            </a:endParaRPr>
          </a:p>
        </p:txBody>
      </p:sp>
      <p:sp>
        <p:nvSpPr>
          <p:cNvPr id="19" name="Rectangle 18"/>
          <p:cNvSpPr/>
          <p:nvPr/>
        </p:nvSpPr>
        <p:spPr>
          <a:xfrm>
            <a:off x="1941885"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28/30</a:t>
            </a:r>
            <a:endParaRPr lang="en-US" sz="1200" dirty="0">
              <a:solidFill>
                <a:schemeClr val="bg1"/>
              </a:solidFill>
            </a:endParaRPr>
          </a:p>
        </p:txBody>
      </p:sp>
      <p:sp>
        <p:nvSpPr>
          <p:cNvPr id="20" name="Rectangle 19"/>
          <p:cNvSpPr/>
          <p:nvPr/>
        </p:nvSpPr>
        <p:spPr>
          <a:xfrm>
            <a:off x="3430608"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16/16</a:t>
            </a:r>
            <a:endParaRPr lang="en-US" sz="1200" dirty="0">
              <a:solidFill>
                <a:schemeClr val="bg1"/>
              </a:solidFill>
            </a:endParaRPr>
          </a:p>
        </p:txBody>
      </p:sp>
      <p:sp>
        <p:nvSpPr>
          <p:cNvPr id="21" name="Rectangle 20"/>
          <p:cNvSpPr/>
          <p:nvPr/>
        </p:nvSpPr>
        <p:spPr>
          <a:xfrm>
            <a:off x="491933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25/27</a:t>
            </a:r>
            <a:endParaRPr lang="en-US" sz="1200" dirty="0">
              <a:solidFill>
                <a:schemeClr val="bg1"/>
              </a:solidFill>
            </a:endParaRPr>
          </a:p>
        </p:txBody>
      </p:sp>
      <p:sp>
        <p:nvSpPr>
          <p:cNvPr id="22" name="Rectangle 21"/>
          <p:cNvSpPr/>
          <p:nvPr/>
        </p:nvSpPr>
        <p:spPr>
          <a:xfrm>
            <a:off x="6425926"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13/14</a:t>
            </a:r>
            <a:endParaRPr lang="en-US" sz="1200" dirty="0">
              <a:solidFill>
                <a:schemeClr val="bg1"/>
              </a:solidFill>
            </a:endParaRPr>
          </a:p>
        </p:txBody>
      </p:sp>
      <p:sp>
        <p:nvSpPr>
          <p:cNvPr id="23" name="Rectangle 22"/>
          <p:cNvSpPr/>
          <p:nvPr/>
        </p:nvSpPr>
        <p:spPr>
          <a:xfrm>
            <a:off x="7389070"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72/80</a:t>
            </a:r>
            <a:endParaRPr lang="en-US" sz="1200" dirty="0">
              <a:solidFill>
                <a:schemeClr val="bg1"/>
              </a:solidFill>
            </a:endParaRPr>
          </a:p>
        </p:txBody>
      </p:sp>
      <p:sp>
        <p:nvSpPr>
          <p:cNvPr id="24" name="Rectangle 23"/>
          <p:cNvSpPr/>
          <p:nvPr/>
        </p:nvSpPr>
        <p:spPr>
          <a:xfrm>
            <a:off x="7922003"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82/87</a:t>
            </a:r>
            <a:endParaRPr lang="en-US" sz="1200" dirty="0">
              <a:solidFill>
                <a:schemeClr val="bg1"/>
              </a:solidFill>
            </a:endParaRPr>
          </a:p>
        </p:txBody>
      </p:sp>
      <p:sp>
        <p:nvSpPr>
          <p:cNvPr id="25" name="Rectangle 25"/>
          <p:cNvSpPr>
            <a:spLocks noChangeArrowheads="1"/>
          </p:cNvSpPr>
          <p:nvPr/>
        </p:nvSpPr>
        <p:spPr bwMode="auto">
          <a:xfrm>
            <a:off x="7286243" y="5561599"/>
            <a:ext cx="1444752"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Overall</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9179033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Trial: </a:t>
            </a:r>
            <a:r>
              <a:rPr lang="en-US" sz="2400" dirty="0" smtClean="0"/>
              <a:t>Results for Cohort 1 &amp; 2</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Cohort 1 &amp; 2: SVR12 (Non</a:t>
            </a:r>
            <a:r>
              <a:rPr lang="en-US" dirty="0">
                <a:solidFill>
                  <a:schemeClr val="bg1"/>
                </a:solidFill>
                <a:latin typeface="Arial" pitchFamily="-110" charset="0"/>
                <a:ea typeface="ＭＳ Ｐゴシック" pitchFamily="-110" charset="-128"/>
                <a:cs typeface="ＭＳ Ｐゴシック" pitchFamily="-110" charset="-128"/>
              </a:rPr>
              <a:t>-VR excluded </a:t>
            </a:r>
            <a:r>
              <a:rPr lang="en-US" dirty="0" smtClean="0">
                <a:solidFill>
                  <a:schemeClr val="bg1"/>
                </a:solidFill>
                <a:latin typeface="Arial" pitchFamily="-110" charset="0"/>
                <a:ea typeface="ＭＳ Ｐゴシック" pitchFamily="-110" charset="-128"/>
                <a:cs typeface="ＭＳ Ｐゴシック" pitchFamily="-110" charset="-128"/>
              </a:rPr>
              <a:t>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graphicFrame>
        <p:nvGraphicFramePr>
          <p:cNvPr id="30" name="Chart 29"/>
          <p:cNvGraphicFramePr>
            <a:graphicFrameLocks/>
          </p:cNvGraphicFramePr>
          <p:nvPr>
            <p:extLst>
              <p:ext uri="{D42A27DB-BD31-4B8C-83A1-F6EECF244321}">
                <p14:modId xmlns:p14="http://schemas.microsoft.com/office/powerpoint/2010/main" val="2785013669"/>
              </p:ext>
            </p:extLst>
          </p:nvPr>
        </p:nvGraphicFramePr>
        <p:xfrm>
          <a:off x="273315" y="1828800"/>
          <a:ext cx="8610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5995423"/>
            <a:ext cx="9162288" cy="329177"/>
          </a:xfrm>
          <a:prstGeom prst="rect">
            <a:avLst/>
          </a:prstGeom>
          <a:solidFill>
            <a:schemeClr val="accent5">
              <a:lumMod val="20000"/>
              <a:lumOff val="80000"/>
            </a:schemeClr>
          </a:solidFill>
          <a:ln w="12700">
            <a:noFill/>
            <a:miter lim="800000"/>
            <a:headEnd/>
            <a:tailEnd/>
          </a:ln>
        </p:spPr>
        <p:txBody>
          <a:bodyPr lIns="91440" tIns="45431" rIns="0" bIns="45431" anchor="ctr">
            <a:prstTxWarp prst="textNoShape">
              <a:avLst/>
            </a:prstTxWarp>
          </a:bodyPr>
          <a:lstStyle/>
          <a:p>
            <a:r>
              <a:rPr lang="en-US" sz="1200" dirty="0" smtClean="0">
                <a:solidFill>
                  <a:srgbClr val="000000"/>
                </a:solidFill>
                <a:latin typeface="Arial" pitchFamily="-110" charset="0"/>
                <a:ea typeface="ＭＳ Ｐゴシック" pitchFamily="-110" charset="-128"/>
                <a:cs typeface="ＭＳ Ｐゴシック" pitchFamily="-110" charset="-128"/>
              </a:rPr>
              <a:t>*Non-VR excluded analysis = SVR12 excludes early discontinuation </a:t>
            </a:r>
            <a:r>
              <a:rPr lang="en-US" sz="1200" dirty="0">
                <a:solidFill>
                  <a:srgbClr val="000000"/>
                </a:solidFill>
                <a:latin typeface="Arial" pitchFamily="-110" charset="0"/>
                <a:ea typeface="ＭＳ Ｐゴシック" pitchFamily="-110" charset="-128"/>
                <a:cs typeface="ＭＳ Ｐゴシック" pitchFamily="-110" charset="-128"/>
              </a:rPr>
              <a:t>due to non-</a:t>
            </a:r>
            <a:r>
              <a:rPr lang="en-US" sz="1200" dirty="0" err="1">
                <a:solidFill>
                  <a:srgbClr val="000000"/>
                </a:solidFill>
                <a:latin typeface="Arial" pitchFamily="-110" charset="0"/>
                <a:ea typeface="ＭＳ Ｐゴシック" pitchFamily="-110" charset="-128"/>
                <a:cs typeface="ＭＳ Ｐゴシック" pitchFamily="-110" charset="-128"/>
              </a:rPr>
              <a:t>virologic</a:t>
            </a:r>
            <a:r>
              <a:rPr lang="en-US" sz="1200" dirty="0">
                <a:solidFill>
                  <a:srgbClr val="000000"/>
                </a:solidFill>
                <a:latin typeface="Arial" pitchFamily="-110" charset="0"/>
                <a:ea typeface="ＭＳ Ｐゴシック" pitchFamily="-110" charset="-128"/>
                <a:cs typeface="ＭＳ Ｐゴシック" pitchFamily="-110" charset="-128"/>
              </a:rPr>
              <a:t> reasons or missing data at SVR12 time point</a:t>
            </a: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39406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19/20</a:t>
            </a:r>
            <a:endParaRPr lang="en-US" sz="1200" dirty="0">
              <a:solidFill>
                <a:schemeClr val="bg1"/>
              </a:solidFill>
            </a:endParaRPr>
          </a:p>
        </p:txBody>
      </p:sp>
      <p:sp>
        <p:nvSpPr>
          <p:cNvPr id="14" name="Rectangle 13"/>
          <p:cNvSpPr/>
          <p:nvPr/>
        </p:nvSpPr>
        <p:spPr>
          <a:xfrm>
            <a:off x="2899392"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13/13</a:t>
            </a:r>
            <a:endParaRPr lang="en-US" sz="1200" dirty="0">
              <a:solidFill>
                <a:schemeClr val="bg1"/>
              </a:solidFill>
            </a:endParaRPr>
          </a:p>
        </p:txBody>
      </p:sp>
      <p:sp>
        <p:nvSpPr>
          <p:cNvPr id="15" name="Rectangle 14"/>
          <p:cNvSpPr/>
          <p:nvPr/>
        </p:nvSpPr>
        <p:spPr>
          <a:xfrm>
            <a:off x="4409449"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26/27</a:t>
            </a:r>
            <a:endParaRPr lang="en-US" sz="1200" dirty="0">
              <a:solidFill>
                <a:schemeClr val="bg1"/>
              </a:solidFill>
            </a:endParaRPr>
          </a:p>
        </p:txBody>
      </p:sp>
      <p:sp>
        <p:nvSpPr>
          <p:cNvPr id="16" name="Rectangle 15"/>
          <p:cNvSpPr/>
          <p:nvPr/>
        </p:nvSpPr>
        <p:spPr>
          <a:xfrm>
            <a:off x="5898172"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13/14</a:t>
            </a:r>
            <a:endParaRPr lang="en-US" sz="1200" dirty="0">
              <a:solidFill>
                <a:schemeClr val="bg1"/>
              </a:solidFill>
            </a:endParaRPr>
          </a:p>
        </p:txBody>
      </p:sp>
      <p:sp>
        <p:nvSpPr>
          <p:cNvPr id="19" name="Rectangle 18"/>
          <p:cNvSpPr/>
          <p:nvPr/>
        </p:nvSpPr>
        <p:spPr>
          <a:xfrm>
            <a:off x="1941885"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28/28</a:t>
            </a:r>
            <a:endParaRPr lang="en-US" sz="1200" dirty="0">
              <a:solidFill>
                <a:schemeClr val="bg1"/>
              </a:solidFill>
            </a:endParaRPr>
          </a:p>
        </p:txBody>
      </p:sp>
      <p:sp>
        <p:nvSpPr>
          <p:cNvPr id="20" name="Rectangle 19"/>
          <p:cNvSpPr/>
          <p:nvPr/>
        </p:nvSpPr>
        <p:spPr>
          <a:xfrm>
            <a:off x="3430608"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15/15</a:t>
            </a:r>
            <a:endParaRPr lang="en-US" sz="1200" dirty="0">
              <a:solidFill>
                <a:schemeClr val="bg1"/>
              </a:solidFill>
            </a:endParaRPr>
          </a:p>
        </p:txBody>
      </p:sp>
      <p:sp>
        <p:nvSpPr>
          <p:cNvPr id="21" name="Rectangle 20"/>
          <p:cNvSpPr/>
          <p:nvPr/>
        </p:nvSpPr>
        <p:spPr>
          <a:xfrm>
            <a:off x="491933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25/27</a:t>
            </a:r>
            <a:endParaRPr lang="en-US" sz="1200" dirty="0">
              <a:solidFill>
                <a:schemeClr val="bg1"/>
              </a:solidFill>
            </a:endParaRPr>
          </a:p>
        </p:txBody>
      </p:sp>
      <p:sp>
        <p:nvSpPr>
          <p:cNvPr id="22" name="Rectangle 21"/>
          <p:cNvSpPr/>
          <p:nvPr/>
        </p:nvSpPr>
        <p:spPr>
          <a:xfrm>
            <a:off x="6425926"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13/14</a:t>
            </a:r>
            <a:endParaRPr lang="en-US" sz="1200" dirty="0">
              <a:solidFill>
                <a:schemeClr val="bg1"/>
              </a:solidFill>
            </a:endParaRPr>
          </a:p>
        </p:txBody>
      </p:sp>
      <p:sp>
        <p:nvSpPr>
          <p:cNvPr id="23" name="Rectangle 22"/>
          <p:cNvSpPr/>
          <p:nvPr/>
        </p:nvSpPr>
        <p:spPr>
          <a:xfrm>
            <a:off x="7389070"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71/74</a:t>
            </a:r>
            <a:endParaRPr lang="en-US" sz="1200" dirty="0">
              <a:solidFill>
                <a:schemeClr val="bg1"/>
              </a:solidFill>
            </a:endParaRPr>
          </a:p>
        </p:txBody>
      </p:sp>
      <p:sp>
        <p:nvSpPr>
          <p:cNvPr id="24" name="Rectangle 23"/>
          <p:cNvSpPr/>
          <p:nvPr/>
        </p:nvSpPr>
        <p:spPr>
          <a:xfrm>
            <a:off x="7922003"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81/84</a:t>
            </a:r>
            <a:endParaRPr lang="en-US" sz="1200" dirty="0">
              <a:solidFill>
                <a:schemeClr val="bg1"/>
              </a:solidFill>
            </a:endParaRPr>
          </a:p>
        </p:txBody>
      </p:sp>
      <p:sp>
        <p:nvSpPr>
          <p:cNvPr id="26" name="Rectangle 25"/>
          <p:cNvSpPr>
            <a:spLocks noChangeArrowheads="1"/>
          </p:cNvSpPr>
          <p:nvPr/>
        </p:nvSpPr>
        <p:spPr bwMode="auto">
          <a:xfrm>
            <a:off x="1287430" y="5561599"/>
            <a:ext cx="2926080"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24</a:t>
            </a:r>
            <a:r>
              <a:rPr lang="en-US" sz="1400" dirty="0">
                <a:solidFill>
                  <a:srgbClr val="000000"/>
                </a:solidFill>
                <a:latin typeface="Arial" pitchFamily="22" charset="0"/>
              </a:rPr>
              <a:t>-</a:t>
            </a:r>
            <a:r>
              <a:rPr lang="en-US" sz="1400" dirty="0" smtClean="0">
                <a:solidFill>
                  <a:srgbClr val="000000"/>
                </a:solidFill>
                <a:latin typeface="Arial" pitchFamily="22" charset="0"/>
              </a:rPr>
              <a:t>Week Treatment</a:t>
            </a:r>
            <a:endParaRPr lang="en-US" sz="1400" dirty="0">
              <a:solidFill>
                <a:srgbClr val="000000"/>
              </a:solidFill>
              <a:latin typeface="Arial" pitchFamily="22" charset="0"/>
            </a:endParaRPr>
          </a:p>
        </p:txBody>
      </p:sp>
      <p:sp>
        <p:nvSpPr>
          <p:cNvPr id="27" name="Rectangle 25"/>
          <p:cNvSpPr>
            <a:spLocks noChangeArrowheads="1"/>
          </p:cNvSpPr>
          <p:nvPr/>
        </p:nvSpPr>
        <p:spPr bwMode="auto">
          <a:xfrm>
            <a:off x="4317558" y="5561599"/>
            <a:ext cx="2926080"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12-Week Treatment</a:t>
            </a:r>
            <a:endParaRPr lang="en-US" sz="1400" dirty="0">
              <a:solidFill>
                <a:srgbClr val="000000"/>
              </a:solidFill>
              <a:latin typeface="Arial" pitchFamily="22" charset="0"/>
            </a:endParaRPr>
          </a:p>
        </p:txBody>
      </p:sp>
      <p:sp>
        <p:nvSpPr>
          <p:cNvPr id="28" name="Rectangle 25"/>
          <p:cNvSpPr>
            <a:spLocks noChangeArrowheads="1"/>
          </p:cNvSpPr>
          <p:nvPr/>
        </p:nvSpPr>
        <p:spPr bwMode="auto">
          <a:xfrm>
            <a:off x="7286243" y="5561599"/>
            <a:ext cx="1444752" cy="274313"/>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algn="ctr" defTabSz="935038">
              <a:spcBef>
                <a:spcPct val="50000"/>
              </a:spcBef>
            </a:pPr>
            <a:r>
              <a:rPr lang="en-US" sz="1400" dirty="0" smtClean="0">
                <a:solidFill>
                  <a:srgbClr val="000000"/>
                </a:solidFill>
                <a:latin typeface="Arial" pitchFamily="22" charset="0"/>
              </a:rPr>
              <a:t>Overall</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0111945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Sofosbuvir +/- Ribavirin for HCV GT 1</a:t>
            </a:r>
            <a:r>
              <a:rPr lang="en-US" sz="2400" dirty="0"/>
              <a:t/>
            </a:r>
            <a:br>
              <a:rPr lang="en-US" sz="2400" dirty="0"/>
            </a:br>
            <a:r>
              <a:rPr lang="en-US" sz="2400" dirty="0"/>
              <a:t>COSMOS Trial: </a:t>
            </a:r>
            <a:r>
              <a:rPr lang="en-US" sz="2400" dirty="0" smtClean="0"/>
              <a:t>Results for Cohort 1 &amp; 2</a:t>
            </a:r>
            <a:endParaRPr lang="en-US" sz="2400" dirty="0"/>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Impact of Q80K on SVR in Patients with GT1</a:t>
            </a: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graphicFrame>
        <p:nvGraphicFramePr>
          <p:cNvPr id="30" name="Chart 29"/>
          <p:cNvGraphicFramePr>
            <a:graphicFrameLocks/>
          </p:cNvGraphicFramePr>
          <p:nvPr>
            <p:extLst>
              <p:ext uri="{D42A27DB-BD31-4B8C-83A1-F6EECF244321}">
                <p14:modId xmlns:p14="http://schemas.microsoft.com/office/powerpoint/2010/main" val="735665658"/>
              </p:ext>
            </p:extLst>
          </p:nvPr>
        </p:nvGraphicFramePr>
        <p:xfrm>
          <a:off x="273315" y="1828800"/>
          <a:ext cx="8610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037407"/>
            <a:ext cx="9162288" cy="301745"/>
          </a:xfrm>
          <a:prstGeom prst="rect">
            <a:avLst/>
          </a:prstGeom>
          <a:solidFill>
            <a:schemeClr val="accent5">
              <a:lumMod val="20000"/>
              <a:lumOff val="80000"/>
            </a:schemeClr>
          </a:solidFill>
          <a:ln w="12700">
            <a:noFill/>
            <a:miter lim="800000"/>
            <a:headEnd/>
            <a:tailEnd/>
          </a:ln>
        </p:spPr>
        <p:txBody>
          <a:bodyPr lIns="365760" tIns="45431" rIns="0" bIns="45431" anchor="ctr">
            <a:prstTxWarp prst="textNoShape">
              <a:avLst/>
            </a:prstTxWarp>
          </a:bodyPr>
          <a:lstStyle/>
          <a:p>
            <a:r>
              <a:rPr lang="en-US" sz="1200" dirty="0" smtClean="0">
                <a:solidFill>
                  <a:srgbClr val="000000"/>
                </a:solidFill>
                <a:latin typeface="Arial" pitchFamily="-110" charset="0"/>
                <a:ea typeface="ＭＳ Ｐゴシック" pitchFamily="-110" charset="-128"/>
                <a:cs typeface="ＭＳ Ｐゴシック" pitchFamily="-110" charset="-128"/>
              </a:rPr>
              <a:t>*G80K = Gln80Lys</a:t>
            </a:r>
            <a:endParaRPr lang="en-US" sz="1200" dirty="0">
              <a:solidFill>
                <a:srgbClr val="000000"/>
              </a:solidFill>
              <a:latin typeface="Arial" pitchFamily="-110" charset="0"/>
              <a:ea typeface="ＭＳ Ｐゴシック" pitchFamily="-110" charset="-128"/>
              <a:cs typeface="ＭＳ Ｐゴシック" pitchFamily="-110" charset="-128"/>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39406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17/18</a:t>
            </a:r>
            <a:endParaRPr lang="en-US" dirty="0">
              <a:solidFill>
                <a:schemeClr val="bg1"/>
              </a:solidFill>
            </a:endParaRPr>
          </a:p>
        </p:txBody>
      </p:sp>
      <p:sp>
        <p:nvSpPr>
          <p:cNvPr id="14" name="Rectangle 13"/>
          <p:cNvSpPr/>
          <p:nvPr/>
        </p:nvSpPr>
        <p:spPr>
          <a:xfrm>
            <a:off x="2943690"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30/31</a:t>
            </a:r>
            <a:endParaRPr lang="en-US" dirty="0">
              <a:solidFill>
                <a:schemeClr val="bg1"/>
              </a:solidFill>
            </a:endParaRPr>
          </a:p>
        </p:txBody>
      </p:sp>
      <p:sp>
        <p:nvSpPr>
          <p:cNvPr id="15" name="Rectangle 14"/>
          <p:cNvSpPr/>
          <p:nvPr/>
        </p:nvSpPr>
        <p:spPr>
          <a:xfrm>
            <a:off x="4409449"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64/68</a:t>
            </a:r>
            <a:endParaRPr lang="en-US" dirty="0">
              <a:solidFill>
                <a:schemeClr val="bg1"/>
              </a:solidFill>
            </a:endParaRPr>
          </a:p>
        </p:txBody>
      </p:sp>
      <p:sp>
        <p:nvSpPr>
          <p:cNvPr id="16" name="Rectangle 15"/>
          <p:cNvSpPr/>
          <p:nvPr/>
        </p:nvSpPr>
        <p:spPr>
          <a:xfrm>
            <a:off x="5424966"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38/40</a:t>
            </a:r>
            <a:endParaRPr lang="en-US" dirty="0">
              <a:solidFill>
                <a:schemeClr val="bg1"/>
              </a:solidFill>
            </a:endParaRPr>
          </a:p>
        </p:txBody>
      </p:sp>
      <p:sp>
        <p:nvSpPr>
          <p:cNvPr id="19" name="Rectangle 18"/>
          <p:cNvSpPr/>
          <p:nvPr/>
        </p:nvSpPr>
        <p:spPr>
          <a:xfrm>
            <a:off x="193204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55/62</a:t>
            </a:r>
            <a:endParaRPr lang="en-US" dirty="0">
              <a:solidFill>
                <a:schemeClr val="bg1"/>
              </a:solidFill>
            </a:endParaRPr>
          </a:p>
        </p:txBody>
      </p:sp>
      <p:sp>
        <p:nvSpPr>
          <p:cNvPr id="20" name="Rectangle 19"/>
          <p:cNvSpPr/>
          <p:nvPr/>
        </p:nvSpPr>
        <p:spPr>
          <a:xfrm>
            <a:off x="3873986"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18/19</a:t>
            </a:r>
            <a:endParaRPr lang="en-US" dirty="0">
              <a:solidFill>
                <a:schemeClr val="bg1"/>
              </a:solidFill>
            </a:endParaRPr>
          </a:p>
        </p:txBody>
      </p:sp>
      <p:sp>
        <p:nvSpPr>
          <p:cNvPr id="21" name="Rectangle 20"/>
          <p:cNvSpPr/>
          <p:nvPr/>
        </p:nvSpPr>
        <p:spPr>
          <a:xfrm>
            <a:off x="4919331"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26/27</a:t>
            </a:r>
            <a:endParaRPr lang="en-US" dirty="0">
              <a:solidFill>
                <a:schemeClr val="bg1"/>
              </a:solidFill>
            </a:endParaRPr>
          </a:p>
        </p:txBody>
      </p:sp>
      <p:sp>
        <p:nvSpPr>
          <p:cNvPr id="22" name="Rectangle 21"/>
          <p:cNvSpPr/>
          <p:nvPr/>
        </p:nvSpPr>
        <p:spPr>
          <a:xfrm>
            <a:off x="6386550"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35/37</a:t>
            </a:r>
            <a:endParaRPr lang="en-US" dirty="0">
              <a:solidFill>
                <a:schemeClr val="bg1"/>
              </a:solidFill>
            </a:endParaRPr>
          </a:p>
        </p:txBody>
      </p:sp>
      <p:sp>
        <p:nvSpPr>
          <p:cNvPr id="23" name="Rectangle 22"/>
          <p:cNvSpPr/>
          <p:nvPr/>
        </p:nvSpPr>
        <p:spPr>
          <a:xfrm>
            <a:off x="6855447" y="4876800"/>
            <a:ext cx="73150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119/130</a:t>
            </a:r>
            <a:endParaRPr lang="en-US" dirty="0">
              <a:solidFill>
                <a:schemeClr val="bg1"/>
              </a:solidFill>
            </a:endParaRPr>
          </a:p>
        </p:txBody>
      </p:sp>
      <p:sp>
        <p:nvSpPr>
          <p:cNvPr id="24" name="Rectangle 23"/>
          <p:cNvSpPr/>
          <p:nvPr/>
        </p:nvSpPr>
        <p:spPr>
          <a:xfrm>
            <a:off x="7922003"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68/72</a:t>
            </a:r>
            <a:endParaRPr lang="en-US" dirty="0">
              <a:solidFill>
                <a:schemeClr val="bg1"/>
              </a:solidFill>
            </a:endParaRPr>
          </a:p>
        </p:txBody>
      </p:sp>
      <p:sp>
        <p:nvSpPr>
          <p:cNvPr id="25" name="Rectangle 24"/>
          <p:cNvSpPr/>
          <p:nvPr/>
        </p:nvSpPr>
        <p:spPr>
          <a:xfrm>
            <a:off x="2428556"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25/31</a:t>
            </a:r>
            <a:endParaRPr lang="en-US" dirty="0">
              <a:solidFill>
                <a:schemeClr val="bg1"/>
              </a:solidFill>
            </a:endParaRPr>
          </a:p>
        </p:txBody>
      </p:sp>
      <p:sp>
        <p:nvSpPr>
          <p:cNvPr id="29" name="Rectangle 28"/>
          <p:cNvSpPr/>
          <p:nvPr/>
        </p:nvSpPr>
        <p:spPr>
          <a:xfrm>
            <a:off x="7420932" y="4876800"/>
            <a:ext cx="65835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chemeClr val="bg1"/>
                </a:solidFill>
              </a:rPr>
              <a:t>51/58</a:t>
            </a:r>
            <a:endParaRPr lang="en-US" dirty="0">
              <a:solidFill>
                <a:schemeClr val="bg1"/>
              </a:solidFill>
            </a:endParaRPr>
          </a:p>
        </p:txBody>
      </p:sp>
    </p:spTree>
    <p:extLst>
      <p:ext uri="{BB962C8B-B14F-4D97-AF65-F5344CB8AC3E}">
        <p14:creationId xmlns:p14="http://schemas.microsoft.com/office/powerpoint/2010/main" val="40167840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Lancet. 2014;384;1756-65.</a:t>
            </a: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for HCV GT 1</a:t>
            </a:r>
            <a:r>
              <a:rPr lang="en-US" sz="2400" dirty="0"/>
              <a:t/>
            </a:r>
            <a:br>
              <a:rPr lang="en-US" sz="2400" dirty="0"/>
            </a:br>
            <a:r>
              <a:rPr lang="en-US" sz="2400" dirty="0"/>
              <a:t>COSMOS Trial: </a:t>
            </a:r>
            <a:r>
              <a:rPr lang="en-US" sz="2400" dirty="0" smtClean="0"/>
              <a:t>Interpretation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076664852"/>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400" b="1" i="0" dirty="0" smtClean="0">
                          <a:solidFill>
                            <a:srgbClr val="800000"/>
                          </a:solidFill>
                          <a:latin typeface="Arial"/>
                          <a:cs typeface="Arial"/>
                        </a:rPr>
                        <a:t>Interpretation</a:t>
                      </a:r>
                      <a:r>
                        <a:rPr lang="en-US" sz="2400" b="0" i="0" dirty="0" smtClean="0">
                          <a:solidFill>
                            <a:schemeClr val="tx1"/>
                          </a:solidFill>
                          <a:latin typeface="Arial"/>
                          <a:cs typeface="Arial"/>
                        </a:rPr>
                        <a:t>: “</a:t>
                      </a:r>
                      <a:r>
                        <a:rPr lang="en-US" sz="2400" b="0" i="0" u="none" strike="noStrike" kern="1200" baseline="0" dirty="0" smtClean="0">
                          <a:solidFill>
                            <a:srgbClr val="000000"/>
                          </a:solidFill>
                          <a:latin typeface="Arial"/>
                          <a:ea typeface="+mn-ea"/>
                          <a:cs typeface="Arial"/>
                        </a:rPr>
                        <a:t>C</a:t>
                      </a:r>
                      <a:r>
                        <a:rPr lang="en-US" sz="2400" b="0" kern="1200" dirty="0" smtClean="0">
                          <a:solidFill>
                            <a:srgbClr val="000000"/>
                          </a:solidFill>
                          <a:effectLst/>
                          <a:latin typeface="Arial"/>
                          <a:ea typeface="+mn-ea"/>
                          <a:cs typeface="Arial"/>
                        </a:rPr>
                        <a:t>ombined </a:t>
                      </a:r>
                      <a:r>
                        <a:rPr lang="en-US" sz="2400" b="0" kern="1200" dirty="0" err="1" smtClean="0">
                          <a:solidFill>
                            <a:srgbClr val="000000"/>
                          </a:solidFill>
                          <a:effectLst/>
                          <a:latin typeface="Arial"/>
                          <a:ea typeface="+mn-ea"/>
                          <a:cs typeface="Arial"/>
                        </a:rPr>
                        <a:t>simeprevir</a:t>
                      </a:r>
                      <a:r>
                        <a:rPr lang="en-US" sz="2400" b="0" kern="1200" dirty="0" smtClean="0">
                          <a:solidFill>
                            <a:srgbClr val="000000"/>
                          </a:solidFill>
                          <a:effectLst/>
                          <a:latin typeface="Arial"/>
                          <a:ea typeface="+mn-ea"/>
                          <a:cs typeface="Arial"/>
                        </a:rPr>
                        <a:t> and </a:t>
                      </a:r>
                      <a:r>
                        <a:rPr lang="en-US" sz="2400" b="0" kern="1200" dirty="0" err="1" smtClean="0">
                          <a:solidFill>
                            <a:srgbClr val="000000"/>
                          </a:solidFill>
                          <a:effectLst/>
                          <a:latin typeface="Arial"/>
                          <a:ea typeface="+mn-ea"/>
                          <a:cs typeface="Arial"/>
                        </a:rPr>
                        <a:t>sofosbuvir</a:t>
                      </a:r>
                      <a:r>
                        <a:rPr lang="en-US" sz="2400" b="0" kern="1200" dirty="0" smtClean="0">
                          <a:solidFill>
                            <a:srgbClr val="000000"/>
                          </a:solidFill>
                          <a:effectLst/>
                          <a:latin typeface="Arial"/>
                          <a:ea typeface="+mn-ea"/>
                          <a:cs typeface="Arial"/>
                        </a:rPr>
                        <a:t> was efficacious and well tolerated</a:t>
                      </a:r>
                      <a:r>
                        <a:rPr lang="en-US" sz="24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560816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a:t>Simeprevir</a:t>
            </a:r>
            <a:r>
              <a:rPr lang="en-US" sz="2800" dirty="0"/>
              <a:t> </a:t>
            </a:r>
            <a:r>
              <a:rPr lang="en-US" sz="2800" dirty="0" smtClean="0"/>
              <a:t>+ </a:t>
            </a:r>
            <a:r>
              <a:rPr lang="en-US" sz="2800" dirty="0" err="1" smtClean="0"/>
              <a:t>Sofosbuvir</a:t>
            </a:r>
            <a:r>
              <a:rPr lang="en-US" sz="2800" dirty="0" smtClean="0"/>
              <a:t> in GT1 without Cirrhosis</a:t>
            </a:r>
            <a:r>
              <a:rPr lang="en-US" dirty="0"/>
              <a:t/>
            </a:r>
            <a:br>
              <a:rPr lang="en-US" dirty="0"/>
            </a:br>
            <a:r>
              <a:rPr lang="en-US" dirty="0" smtClean="0"/>
              <a:t>OPTIMIST-1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12507"/>
            <a:ext cx="9180577" cy="417573"/>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t>Kwo</a:t>
            </a:r>
            <a:r>
              <a:rPr lang="en-US" sz="1400" dirty="0" smtClean="0"/>
              <a:t> P</a:t>
            </a:r>
            <a:r>
              <a:rPr lang="en-US" sz="1400" dirty="0" smtClean="0">
                <a:latin typeface="Arial" pitchFamily="22" charset="0"/>
              </a:rPr>
              <a:t>, </a:t>
            </a:r>
            <a:r>
              <a:rPr lang="en-US" sz="1400" dirty="0">
                <a:latin typeface="Arial" pitchFamily="22" charset="0"/>
              </a:rPr>
              <a:t>et al. </a:t>
            </a:r>
            <a:r>
              <a:rPr lang="en-US" sz="1400" dirty="0" smtClean="0"/>
              <a:t>50th EASL; 2015. </a:t>
            </a:r>
            <a:r>
              <a:rPr lang="en-US" sz="1400" dirty="0"/>
              <a:t>Abstract LB14.</a:t>
            </a:r>
            <a:endParaRPr lang="en-US" sz="1400" dirty="0">
              <a:latin typeface="Arial" pitchFamily="22" charset="0"/>
            </a:endParaRPr>
          </a:p>
        </p:txBody>
      </p:sp>
    </p:spTree>
    <p:extLst>
      <p:ext uri="{BB962C8B-B14F-4D97-AF65-F5344CB8AC3E}">
        <p14:creationId xmlns:p14="http://schemas.microsoft.com/office/powerpoint/2010/main" val="10706484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err="1" smtClean="0"/>
              <a:t>Kwo</a:t>
            </a:r>
            <a:r>
              <a:rPr lang="en-US" dirty="0" smtClean="0"/>
              <a:t> </a:t>
            </a:r>
            <a:r>
              <a:rPr lang="en-US" dirty="0"/>
              <a:t>P</a:t>
            </a:r>
            <a:r>
              <a:rPr lang="en-US" dirty="0">
                <a:latin typeface="Arial" pitchFamily="22" charset="0"/>
              </a:rPr>
              <a:t>, et al. </a:t>
            </a:r>
            <a:r>
              <a:rPr lang="en-US" dirty="0"/>
              <a:t>50th EASL; 2015. Abstract LB14.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a:t>
            </a:r>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 without Cirrhosis</a:t>
            </a:r>
            <a:r>
              <a:rPr lang="en-US" sz="2400" dirty="0"/>
              <a:t/>
            </a:r>
            <a:br>
              <a:rPr lang="en-US" sz="2400" dirty="0"/>
            </a:br>
            <a:r>
              <a:rPr lang="en-US" sz="2400" dirty="0" smtClean="0"/>
              <a:t>OPTIMIST-1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016166745"/>
              </p:ext>
            </p:extLst>
          </p:nvPr>
        </p:nvGraphicFramePr>
        <p:xfrm>
          <a:off x="509587" y="1447800"/>
          <a:ext cx="8124825" cy="4876800"/>
        </p:xfrm>
        <a:graphic>
          <a:graphicData uri="http://schemas.openxmlformats.org/drawingml/2006/table">
            <a:tbl>
              <a:tblPr>
                <a:effectLst>
                  <a:outerShdw blurRad="38100" dist="38100" dir="2700000">
                    <a:srgbClr val="000000">
                      <a:alpha val="50000"/>
                    </a:srgbClr>
                  </a:outerShdw>
                </a:effectLst>
              </a:tblPr>
              <a:tblGrid>
                <a:gridCol w="8124825"/>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mn-lt"/>
                          <a:ea typeface="ＭＳ Ｐゴシック" pitchFamily="-108" charset="-128"/>
                          <a:cs typeface="Arial"/>
                        </a:rPr>
                        <a:t>OPTIMIST 1 Trial</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510090">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phase 3, open-label, using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plus </a:t>
                      </a:r>
                      <a:r>
                        <a:rPr lang="en-US" sz="1800" baseline="0" dirty="0" err="1" smtClean="0">
                          <a:solidFill>
                            <a:srgbClr val="000000"/>
                          </a:solidFill>
                          <a:latin typeface="Arial" pitchFamily="22" charset="0"/>
                        </a:rPr>
                        <a:t>simeprevir</a:t>
                      </a:r>
                      <a:r>
                        <a:rPr lang="en-US" sz="1800" baseline="0" dirty="0" smtClean="0">
                          <a:solidFill>
                            <a:srgbClr val="000000"/>
                          </a:solidFill>
                          <a:latin typeface="Arial" pitchFamily="22" charset="0"/>
                        </a:rPr>
                        <a:t> for 8 or 12 weeks in treatment naive or experienced patients with chronic HCV genotype 1 infection without cirrhosis</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multicenter in United States and Canada</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 or 1b</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Documented lack of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18-70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greater than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experienced required to have ≥1 INF-based regimen +/- RBV</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Exclusion</a:t>
                      </a:r>
                      <a:r>
                        <a:rPr lang="en-US" sz="1800" baseline="0" dirty="0" smtClean="0">
                          <a:solidFill>
                            <a:schemeClr val="tx1"/>
                          </a:solidFill>
                          <a:latin typeface="Arial" pitchFamily="22" charset="0"/>
                        </a:rPr>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Cirrhosis, hepatic </a:t>
                      </a:r>
                      <a:r>
                        <a:rPr lang="en-US" sz="1800" baseline="0" dirty="0" err="1" smtClean="0">
                          <a:solidFill>
                            <a:schemeClr val="tx1"/>
                          </a:solidFill>
                          <a:latin typeface="Arial" pitchFamily="22" charset="0"/>
                        </a:rPr>
                        <a:t>decompensation</a:t>
                      </a:r>
                      <a:r>
                        <a:rPr lang="en-US" sz="1800" baseline="0" dirty="0" smtClean="0">
                          <a:solidFill>
                            <a:schemeClr val="tx1"/>
                          </a:solidFill>
                          <a:latin typeface="Arial" pitchFamily="22" charset="0"/>
                        </a:rPr>
                        <a:t>, or non-HCV-related liver disease</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Coinfection</a:t>
                      </a:r>
                      <a:r>
                        <a:rPr lang="en-US" sz="1800" baseline="0" dirty="0" smtClean="0">
                          <a:solidFill>
                            <a:srgbClr val="000000"/>
                          </a:solidFill>
                          <a:latin typeface="Arial" pitchFamily="22" charset="0"/>
                        </a:rPr>
                        <a:t> with HBV or HIV</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 by intent-to-treat analysis</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2263601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err="1" smtClean="0"/>
              <a:t>Kwo</a:t>
            </a:r>
            <a:r>
              <a:rPr lang="en-US" dirty="0" smtClean="0"/>
              <a:t> </a:t>
            </a:r>
            <a:r>
              <a:rPr lang="en-US" dirty="0"/>
              <a:t>P</a:t>
            </a:r>
            <a:r>
              <a:rPr lang="en-US" dirty="0">
                <a:latin typeface="Arial" pitchFamily="22" charset="0"/>
              </a:rPr>
              <a:t>, et al. </a:t>
            </a:r>
            <a:r>
              <a:rPr lang="en-US" dirty="0"/>
              <a:t>50th EASL; 2015. Abstract LB14.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a:t>
            </a:r>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 without Cirrhosis</a:t>
            </a:r>
            <a:r>
              <a:rPr lang="en-US" sz="2400" dirty="0"/>
              <a:t/>
            </a:r>
            <a:br>
              <a:rPr lang="en-US" sz="2400" dirty="0"/>
            </a:br>
            <a:r>
              <a:rPr lang="en-US" sz="2400" dirty="0" smtClean="0"/>
              <a:t>OPTIMIST-1 Trial: Study Design</a:t>
            </a:r>
            <a:endParaRPr lang="en-US" sz="2400" dirty="0"/>
          </a:p>
        </p:txBody>
      </p:sp>
      <p:cxnSp>
        <p:nvCxnSpPr>
          <p:cNvPr id="5" name="Straight Connector 4"/>
          <p:cNvCxnSpPr/>
          <p:nvPr/>
        </p:nvCxnSpPr>
        <p:spPr>
          <a:xfrm>
            <a:off x="4722024" y="2742007"/>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5"/>
          <p:cNvSpPr>
            <a:spLocks noChangeArrowheads="1"/>
          </p:cNvSpPr>
          <p:nvPr/>
        </p:nvSpPr>
        <p:spPr bwMode="auto">
          <a:xfrm>
            <a:off x="2893224" y="2346960"/>
            <a:ext cx="1828800" cy="777240"/>
          </a:xfrm>
          <a:prstGeom prst="rect">
            <a:avLst/>
          </a:prstGeom>
          <a:solidFill>
            <a:srgbClr val="DCF2E8"/>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ts val="2300"/>
              </a:lnSpc>
            </a:pPr>
            <a:r>
              <a:rPr lang="en-US" sz="1800" b="1" dirty="0" err="1" smtClean="0">
                <a:latin typeface="Arial"/>
                <a:cs typeface="Arial"/>
              </a:rPr>
              <a:t>Simeprevir</a:t>
            </a:r>
            <a:r>
              <a:rPr lang="en-US" sz="1800" b="1" dirty="0" smtClean="0">
                <a:latin typeface="Arial"/>
                <a:cs typeface="Arial"/>
              </a:rPr>
              <a:t> +</a:t>
            </a:r>
          </a:p>
          <a:p>
            <a:pPr>
              <a:lnSpc>
                <a:spcPts val="2300"/>
              </a:lnSpc>
            </a:pPr>
            <a:r>
              <a:rPr lang="en-US" sz="1800" b="1" dirty="0" err="1" smtClean="0">
                <a:latin typeface="Arial"/>
                <a:cs typeface="Arial"/>
              </a:rPr>
              <a:t>Sofosbuvir</a:t>
            </a:r>
            <a:endParaRPr lang="en-US" sz="1800" b="1" dirty="0">
              <a:latin typeface="Arial"/>
              <a:cs typeface="Arial"/>
            </a:endParaRPr>
          </a:p>
        </p:txBody>
      </p:sp>
      <p:sp>
        <p:nvSpPr>
          <p:cNvPr id="8" name="Rectangle 7"/>
          <p:cNvSpPr/>
          <p:nvPr/>
        </p:nvSpPr>
        <p:spPr>
          <a:xfrm>
            <a:off x="7097940" y="253940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9" name="Rectangle 8"/>
          <p:cNvSpPr/>
          <p:nvPr/>
        </p:nvSpPr>
        <p:spPr>
          <a:xfrm>
            <a:off x="-4543" y="2306430"/>
            <a:ext cx="1979645" cy="212591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sz="1800" b="1" dirty="0" smtClean="0">
                <a:solidFill>
                  <a:srgbClr val="FFFFFF"/>
                </a:solidFill>
                <a:cs typeface="Arial"/>
              </a:rPr>
              <a:t>GT-1</a:t>
            </a:r>
            <a:endParaRPr lang="en-US" sz="1800" b="1" dirty="0">
              <a:solidFill>
                <a:srgbClr val="FFFFFF"/>
              </a:solidFill>
              <a:cs typeface="Arial"/>
            </a:endParaRPr>
          </a:p>
          <a:p>
            <a:pPr algn="ctr">
              <a:lnSpc>
                <a:spcPts val="2400"/>
              </a:lnSpc>
            </a:pPr>
            <a:r>
              <a:rPr lang="en-US" sz="1400" b="1" dirty="0" smtClean="0">
                <a:solidFill>
                  <a:srgbClr val="FFFFFF"/>
                </a:solidFill>
                <a:cs typeface="Arial"/>
              </a:rPr>
              <a:t>Naïve/Experienced</a:t>
            </a:r>
          </a:p>
          <a:p>
            <a:pPr algn="ctr">
              <a:lnSpc>
                <a:spcPts val="2400"/>
              </a:lnSpc>
            </a:pPr>
            <a:r>
              <a:rPr lang="en-US" sz="1400" b="1" dirty="0" err="1" smtClean="0">
                <a:solidFill>
                  <a:srgbClr val="FFFFFF"/>
                </a:solidFill>
                <a:cs typeface="Arial"/>
              </a:rPr>
              <a:t>Noncirrhotic</a:t>
            </a:r>
            <a:endParaRPr lang="en-US" sz="1400" dirty="0">
              <a:solidFill>
                <a:srgbClr val="FFFFFF"/>
              </a:solidFill>
              <a:cs typeface="Arial"/>
            </a:endParaRPr>
          </a:p>
        </p:txBody>
      </p:sp>
      <p:sp>
        <p:nvSpPr>
          <p:cNvPr id="10" name="Rectangle 9"/>
          <p:cNvSpPr/>
          <p:nvPr/>
        </p:nvSpPr>
        <p:spPr>
          <a:xfrm>
            <a:off x="1889851" y="2566420"/>
            <a:ext cx="1046285"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a:t>
            </a:r>
            <a:r>
              <a:rPr lang="en-US" sz="1400" dirty="0">
                <a:solidFill>
                  <a:srgbClr val="000000"/>
                </a:solidFill>
              </a:rPr>
              <a:t> </a:t>
            </a:r>
            <a:r>
              <a:rPr lang="en-US" sz="1400" dirty="0" smtClean="0">
                <a:solidFill>
                  <a:srgbClr val="000000"/>
                </a:solidFill>
              </a:rPr>
              <a:t>155</a:t>
            </a:r>
            <a:endParaRPr lang="en-US" sz="1400" dirty="0">
              <a:solidFill>
                <a:srgbClr val="000000"/>
              </a:solidFill>
            </a:endParaRPr>
          </a:p>
        </p:txBody>
      </p:sp>
      <p:cxnSp>
        <p:nvCxnSpPr>
          <p:cNvPr id="11" name="Straight Connector 10"/>
          <p:cNvCxnSpPr/>
          <p:nvPr/>
        </p:nvCxnSpPr>
        <p:spPr>
          <a:xfrm>
            <a:off x="5650140" y="4064427"/>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5"/>
          <p:cNvSpPr>
            <a:spLocks noChangeArrowheads="1"/>
          </p:cNvSpPr>
          <p:nvPr/>
        </p:nvSpPr>
        <p:spPr bwMode="auto">
          <a:xfrm>
            <a:off x="2893223" y="3676966"/>
            <a:ext cx="2741677" cy="777240"/>
          </a:xfrm>
          <a:prstGeom prst="rect">
            <a:avLst/>
          </a:prstGeom>
          <a:solidFill>
            <a:srgbClr val="E3E0E9"/>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ts val="2300"/>
              </a:lnSpc>
            </a:pPr>
            <a:r>
              <a:rPr lang="en-US" sz="1800" b="1" dirty="0" err="1">
                <a:latin typeface="Arial"/>
                <a:cs typeface="Arial"/>
              </a:rPr>
              <a:t>Simeprevir</a:t>
            </a:r>
            <a:r>
              <a:rPr lang="en-US" sz="1800" b="1" dirty="0">
                <a:latin typeface="Arial"/>
                <a:cs typeface="Arial"/>
              </a:rPr>
              <a:t> +</a:t>
            </a:r>
          </a:p>
          <a:p>
            <a:pPr>
              <a:lnSpc>
                <a:spcPts val="2300"/>
              </a:lnSpc>
            </a:pPr>
            <a:r>
              <a:rPr lang="en-US" sz="1800" b="1" dirty="0" err="1">
                <a:latin typeface="Arial"/>
                <a:cs typeface="Arial"/>
              </a:rPr>
              <a:t>Sofosbuvir</a:t>
            </a:r>
            <a:endParaRPr lang="en-US" sz="1800" b="1" dirty="0">
              <a:latin typeface="Arial"/>
              <a:cs typeface="Arial"/>
            </a:endParaRPr>
          </a:p>
        </p:txBody>
      </p:sp>
      <p:sp>
        <p:nvSpPr>
          <p:cNvPr id="13" name="Rectangle 12"/>
          <p:cNvSpPr/>
          <p:nvPr/>
        </p:nvSpPr>
        <p:spPr>
          <a:xfrm>
            <a:off x="7987284" y="3861820"/>
            <a:ext cx="775716"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19" name="Rectangle 18"/>
          <p:cNvSpPr/>
          <p:nvPr/>
        </p:nvSpPr>
        <p:spPr>
          <a:xfrm>
            <a:off x="1889851" y="3889480"/>
            <a:ext cx="1046285"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a:t>
            </a:r>
            <a:r>
              <a:rPr lang="en-US" sz="1400" dirty="0">
                <a:solidFill>
                  <a:srgbClr val="000000"/>
                </a:solidFill>
              </a:rPr>
              <a:t> </a:t>
            </a:r>
            <a:r>
              <a:rPr lang="en-US" sz="1400" dirty="0" smtClean="0">
                <a:solidFill>
                  <a:srgbClr val="000000"/>
                </a:solidFill>
              </a:rPr>
              <a:t>155</a:t>
            </a:r>
            <a:endParaRPr lang="en-US" sz="1400" dirty="0">
              <a:solidFill>
                <a:srgbClr val="000000"/>
              </a:solidFill>
            </a:endParaRPr>
          </a:p>
        </p:txBody>
      </p:sp>
      <p:grpSp>
        <p:nvGrpSpPr>
          <p:cNvPr id="3" name="Group 2"/>
          <p:cNvGrpSpPr/>
          <p:nvPr/>
        </p:nvGrpSpPr>
        <p:grpSpPr>
          <a:xfrm>
            <a:off x="-6113" y="1362488"/>
            <a:ext cx="9162291" cy="515104"/>
            <a:chOff x="-6113" y="1362488"/>
            <a:chExt cx="9162291" cy="515104"/>
          </a:xfrm>
        </p:grpSpPr>
        <p:sp>
          <p:nvSpPr>
            <p:cNvPr id="21" name="Rectangle 2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2" name="Rectangle 21"/>
            <p:cNvSpPr/>
            <p:nvPr/>
          </p:nvSpPr>
          <p:spPr>
            <a:xfrm>
              <a:off x="123054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3" name="Rectangle 22"/>
            <p:cNvSpPr/>
            <p:nvPr/>
          </p:nvSpPr>
          <p:spPr>
            <a:xfrm>
              <a:off x="26353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4" name="Rectangle 23"/>
            <p:cNvSpPr/>
            <p:nvPr/>
          </p:nvSpPr>
          <p:spPr>
            <a:xfrm>
              <a:off x="810804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sp>
          <p:nvSpPr>
            <p:cNvPr id="25" name="Rectangle 24"/>
            <p:cNvSpPr/>
            <p:nvPr/>
          </p:nvSpPr>
          <p:spPr>
            <a:xfrm>
              <a:off x="444142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26" name="Straight Connector 25"/>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065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2345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38083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730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2" name="Straight Connector 31"/>
            <p:cNvCxnSpPr/>
            <p:nvPr/>
          </p:nvCxnSpPr>
          <p:spPr>
            <a:xfrm flipV="1">
              <a:off x="56550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2154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20</a:t>
              </a:r>
              <a:endParaRPr lang="en-US" sz="1400" dirty="0">
                <a:solidFill>
                  <a:srgbClr val="000000"/>
                </a:solidFill>
                <a:latin typeface="Arial"/>
                <a:cs typeface="Arial"/>
              </a:endParaRPr>
            </a:p>
          </p:txBody>
        </p:sp>
        <p:cxnSp>
          <p:nvCxnSpPr>
            <p:cNvPr id="34" name="Straight Connector 33"/>
            <p:cNvCxnSpPr/>
            <p:nvPr/>
          </p:nvCxnSpPr>
          <p:spPr>
            <a:xfrm flipH="1" flipV="1">
              <a:off x="7485695"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25"/>
          <p:cNvSpPr>
            <a:spLocks noChangeArrowheads="1"/>
          </p:cNvSpPr>
          <p:nvPr/>
        </p:nvSpPr>
        <p:spPr bwMode="auto">
          <a:xfrm>
            <a:off x="-6949" y="5029200"/>
            <a:ext cx="9162288" cy="91437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2100"/>
              </a:lnSpc>
              <a:spcBef>
                <a:spcPct val="50000"/>
              </a:spcBef>
            </a:pPr>
            <a:r>
              <a:rPr lang="en-US" sz="1600" b="1" dirty="0">
                <a:solidFill>
                  <a:srgbClr val="000000"/>
                </a:solidFill>
                <a:latin typeface="Arial" pitchFamily="22" charset="0"/>
              </a:rPr>
              <a:t>Drug Dosing</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err="1" smtClean="0">
                <a:solidFill>
                  <a:srgbClr val="000000"/>
                </a:solidFill>
                <a:latin typeface="Arial" pitchFamily="22" charset="0"/>
              </a:rPr>
              <a:t>Simeprevir</a:t>
            </a:r>
            <a:r>
              <a:rPr lang="en-US" sz="1600" dirty="0">
                <a:solidFill>
                  <a:srgbClr val="000000"/>
                </a:solidFill>
                <a:latin typeface="Arial" pitchFamily="22" charset="0"/>
              </a:rPr>
              <a:t>: 150 mg once </a:t>
            </a:r>
            <a:r>
              <a:rPr lang="en-US" sz="1600" dirty="0" smtClean="0">
                <a:solidFill>
                  <a:srgbClr val="000000"/>
                </a:solidFill>
                <a:latin typeface="Arial" pitchFamily="22" charset="0"/>
              </a:rPr>
              <a:t>daily</a:t>
            </a:r>
            <a:br>
              <a:rPr lang="en-US" sz="1600" dirty="0" smtClean="0">
                <a:solidFill>
                  <a:srgbClr val="000000"/>
                </a:solidFill>
                <a:latin typeface="Arial" pitchFamily="22" charset="0"/>
              </a:rPr>
            </a:br>
            <a:r>
              <a:rPr lang="en-US" sz="1600" dirty="0" err="1" smtClean="0">
                <a:solidFill>
                  <a:srgbClr val="000000"/>
                </a:solidFill>
                <a:latin typeface="Arial" pitchFamily="22" charset="0"/>
              </a:rPr>
              <a:t>Sofosbuvir</a:t>
            </a:r>
            <a:r>
              <a:rPr lang="en-US" sz="1600" dirty="0">
                <a:solidFill>
                  <a:srgbClr val="000000"/>
                </a:solidFill>
                <a:latin typeface="Arial" pitchFamily="22" charset="0"/>
              </a:rPr>
              <a:t>: 400 mg once </a:t>
            </a:r>
            <a:r>
              <a:rPr lang="en-US" sz="1600" dirty="0" smtClean="0">
                <a:solidFill>
                  <a:srgbClr val="000000"/>
                </a:solidFill>
                <a:latin typeface="Arial" pitchFamily="22" charset="0"/>
              </a:rPr>
              <a:t>daily</a:t>
            </a:r>
            <a:endParaRPr lang="en-US" sz="1600" dirty="0">
              <a:solidFill>
                <a:srgbClr val="000000"/>
              </a:solidFill>
              <a:latin typeface="Arial" pitchFamily="22" charset="0"/>
            </a:endParaRPr>
          </a:p>
        </p:txBody>
      </p:sp>
    </p:spTree>
    <p:extLst>
      <p:ext uri="{BB962C8B-B14F-4D97-AF65-F5344CB8AC3E}">
        <p14:creationId xmlns:p14="http://schemas.microsoft.com/office/powerpoint/2010/main" val="3044964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Kwo</a:t>
            </a:r>
            <a:r>
              <a:rPr lang="en-US" dirty="0"/>
              <a:t> P</a:t>
            </a:r>
            <a:r>
              <a:rPr lang="en-US" dirty="0">
                <a:latin typeface="Arial" pitchFamily="22" charset="0"/>
              </a:rPr>
              <a:t>, et al. </a:t>
            </a:r>
            <a:r>
              <a:rPr lang="en-US" dirty="0"/>
              <a:t>50th EASL; 2015. Abstract LB14.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3806298364"/>
              </p:ext>
            </p:extLst>
          </p:nvPr>
        </p:nvGraphicFramePr>
        <p:xfrm>
          <a:off x="519888" y="1828800"/>
          <a:ext cx="81153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0"/>
          </p:nvPr>
        </p:nvSpPr>
        <p:spPr/>
        <p:txBody>
          <a:bodyPr/>
          <a:lstStyle/>
          <a:p>
            <a:r>
              <a:rPr lang="en-US" dirty="0" smtClean="0"/>
              <a:t>OPTIMIST 1: SVR12, by Treatment Experience</a:t>
            </a:r>
            <a:endParaRPr lang="en-US" dirty="0"/>
          </a:p>
        </p:txBody>
      </p:sp>
      <p:sp>
        <p:nvSpPr>
          <p:cNvPr id="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1 without Cirrhosis</a:t>
            </a:r>
            <a:r>
              <a:rPr lang="en-US" sz="2400" dirty="0"/>
              <a:t/>
            </a:r>
            <a:br>
              <a:rPr lang="en-US" sz="2400" dirty="0"/>
            </a:br>
            <a:r>
              <a:rPr lang="en-US" sz="2400" dirty="0"/>
              <a:t>OPTIMIST-1 Trial: Results</a:t>
            </a:r>
          </a:p>
        </p:txBody>
      </p:sp>
      <p:sp>
        <p:nvSpPr>
          <p:cNvPr id="10" name="Rectangle 25"/>
          <p:cNvSpPr>
            <a:spLocks noChangeArrowheads="1"/>
          </p:cNvSpPr>
          <p:nvPr/>
        </p:nvSpPr>
        <p:spPr bwMode="auto">
          <a:xfrm>
            <a:off x="0" y="6049946"/>
            <a:ext cx="9143999" cy="274654"/>
          </a:xfrm>
          <a:prstGeom prst="rect">
            <a:avLst/>
          </a:prstGeom>
          <a:solidFill>
            <a:srgbClr val="D9D9D9"/>
          </a:solidFill>
          <a:ln w="12700">
            <a:noFill/>
            <a:miter lim="800000"/>
            <a:headEnd/>
            <a:tailEnd/>
          </a:ln>
        </p:spPr>
        <p:txBody>
          <a:bodyPr lIns="92486" tIns="45431" rIns="92486" bIns="45431" anchor="ctr">
            <a:prstTxWarp prst="textNoShape">
              <a:avLst/>
            </a:prstTxWarp>
          </a:bodyPr>
          <a:lstStyle/>
          <a:p>
            <a:pPr marL="320040" defTabSz="935038">
              <a:spcBef>
                <a:spcPct val="50000"/>
              </a:spcBef>
            </a:pPr>
            <a:r>
              <a:rPr lang="en-US" sz="1200" dirty="0" smtClean="0">
                <a:solidFill>
                  <a:srgbClr val="000000"/>
                </a:solidFill>
                <a:latin typeface="Arial" pitchFamily="22" charset="0"/>
              </a:rPr>
              <a:t>SVR12 = sustained </a:t>
            </a:r>
            <a:r>
              <a:rPr lang="en-US" sz="1200" dirty="0" err="1" smtClean="0">
                <a:solidFill>
                  <a:srgbClr val="000000"/>
                </a:solidFill>
                <a:latin typeface="Arial" pitchFamily="22" charset="0"/>
              </a:rPr>
              <a:t>virologic</a:t>
            </a:r>
            <a:r>
              <a:rPr lang="en-US" sz="1200" dirty="0" smtClean="0">
                <a:solidFill>
                  <a:srgbClr val="000000"/>
                </a:solidFill>
                <a:latin typeface="Arial" pitchFamily="22" charset="0"/>
              </a:rPr>
              <a:t> response at 12 weeks</a:t>
            </a:r>
            <a:endParaRPr lang="en-US" sz="1200" dirty="0">
              <a:solidFill>
                <a:srgbClr val="000000"/>
              </a:solidFill>
              <a:latin typeface="Arial" pitchFamily="22" charset="0"/>
            </a:endParaRPr>
          </a:p>
        </p:txBody>
      </p:sp>
      <p:sp>
        <p:nvSpPr>
          <p:cNvPr id="8" name="Rectangle 7"/>
          <p:cNvSpPr/>
          <p:nvPr/>
        </p:nvSpPr>
        <p:spPr>
          <a:xfrm>
            <a:off x="6428719"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40/52</a:t>
            </a:r>
            <a:endParaRPr lang="en-US" sz="1400" dirty="0">
              <a:solidFill>
                <a:srgbClr val="FFFFFF"/>
              </a:solidFill>
            </a:endParaRPr>
          </a:p>
        </p:txBody>
      </p:sp>
      <p:sp>
        <p:nvSpPr>
          <p:cNvPr id="12" name="Rectangle 11"/>
          <p:cNvSpPr/>
          <p:nvPr/>
        </p:nvSpPr>
        <p:spPr>
          <a:xfrm>
            <a:off x="7246308"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38/40</a:t>
            </a:r>
            <a:endParaRPr lang="en-US" sz="1400" dirty="0">
              <a:solidFill>
                <a:srgbClr val="FFFFFF"/>
              </a:solidFill>
            </a:endParaRPr>
          </a:p>
        </p:txBody>
      </p:sp>
      <p:sp>
        <p:nvSpPr>
          <p:cNvPr id="13" name="Rectangle 12"/>
          <p:cNvSpPr/>
          <p:nvPr/>
        </p:nvSpPr>
        <p:spPr>
          <a:xfrm>
            <a:off x="1770688" y="5088386"/>
            <a:ext cx="85675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128/155</a:t>
            </a:r>
            <a:endParaRPr lang="en-US" sz="1400" dirty="0">
              <a:solidFill>
                <a:srgbClr val="FFFFFF"/>
              </a:solidFill>
            </a:endParaRPr>
          </a:p>
        </p:txBody>
      </p:sp>
      <p:sp>
        <p:nvSpPr>
          <p:cNvPr id="14" name="Rectangle 13"/>
          <p:cNvSpPr/>
          <p:nvPr/>
        </p:nvSpPr>
        <p:spPr>
          <a:xfrm>
            <a:off x="2581265" y="5088386"/>
            <a:ext cx="851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150/155</a:t>
            </a:r>
            <a:endParaRPr lang="en-US" sz="1400" dirty="0">
              <a:solidFill>
                <a:srgbClr val="FFFFFF"/>
              </a:solidFill>
            </a:endParaRPr>
          </a:p>
        </p:txBody>
      </p:sp>
      <p:sp>
        <p:nvSpPr>
          <p:cNvPr id="15" name="Rectangle 14"/>
          <p:cNvSpPr/>
          <p:nvPr/>
        </p:nvSpPr>
        <p:spPr>
          <a:xfrm>
            <a:off x="4104275"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88/103</a:t>
            </a:r>
            <a:endParaRPr lang="en-US" sz="1400" dirty="0">
              <a:solidFill>
                <a:srgbClr val="FFFFFF"/>
              </a:solidFill>
            </a:endParaRPr>
          </a:p>
        </p:txBody>
      </p:sp>
      <p:sp>
        <p:nvSpPr>
          <p:cNvPr id="16" name="Rectangle 15"/>
          <p:cNvSpPr/>
          <p:nvPr/>
        </p:nvSpPr>
        <p:spPr>
          <a:xfrm>
            <a:off x="4933284"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112/115</a:t>
            </a:r>
            <a:endParaRPr lang="en-US" sz="1400" dirty="0">
              <a:solidFill>
                <a:srgbClr val="FFFFFF"/>
              </a:solidFill>
            </a:endParaRPr>
          </a:p>
        </p:txBody>
      </p:sp>
    </p:spTree>
    <p:extLst>
      <p:ext uri="{BB962C8B-B14F-4D97-AF65-F5344CB8AC3E}">
        <p14:creationId xmlns:p14="http://schemas.microsoft.com/office/powerpoint/2010/main" val="31959351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Kwo</a:t>
            </a:r>
            <a:r>
              <a:rPr lang="en-US" dirty="0"/>
              <a:t> P</a:t>
            </a:r>
            <a:r>
              <a:rPr lang="en-US" dirty="0">
                <a:latin typeface="Arial" pitchFamily="22" charset="0"/>
              </a:rPr>
              <a:t>, et al. </a:t>
            </a:r>
            <a:r>
              <a:rPr lang="en-US" dirty="0"/>
              <a:t>50th EASL; 2015. Abstract LB14.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137472191"/>
              </p:ext>
            </p:extLst>
          </p:nvPr>
        </p:nvGraphicFramePr>
        <p:xfrm>
          <a:off x="343602" y="1828802"/>
          <a:ext cx="8453622" cy="41818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0"/>
          </p:nvPr>
        </p:nvSpPr>
        <p:spPr/>
        <p:txBody>
          <a:bodyPr/>
          <a:lstStyle/>
          <a:p>
            <a:r>
              <a:rPr lang="en-US" dirty="0" smtClean="0"/>
              <a:t>OPTIMIST 1: SVR12, by Genotype 1 Subtype</a:t>
            </a:r>
            <a:endParaRPr lang="en-US" dirty="0"/>
          </a:p>
        </p:txBody>
      </p:sp>
      <p:sp>
        <p:nvSpPr>
          <p:cNvPr id="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1 without Cirrhosis</a:t>
            </a:r>
            <a:r>
              <a:rPr lang="en-US" sz="2400" dirty="0"/>
              <a:t/>
            </a:r>
            <a:br>
              <a:rPr lang="en-US" sz="2400" dirty="0"/>
            </a:br>
            <a:r>
              <a:rPr lang="en-US" sz="2400" dirty="0"/>
              <a:t>OPTIMIST-1 Trial: Results</a:t>
            </a:r>
          </a:p>
        </p:txBody>
      </p:sp>
      <p:sp>
        <p:nvSpPr>
          <p:cNvPr id="10" name="Rectangle 25"/>
          <p:cNvSpPr>
            <a:spLocks noChangeArrowheads="1"/>
          </p:cNvSpPr>
          <p:nvPr/>
        </p:nvSpPr>
        <p:spPr bwMode="auto">
          <a:xfrm>
            <a:off x="0" y="6076966"/>
            <a:ext cx="9143999" cy="274654"/>
          </a:xfrm>
          <a:prstGeom prst="rect">
            <a:avLst/>
          </a:prstGeom>
          <a:solidFill>
            <a:srgbClr val="D9D9D9"/>
          </a:solidFill>
          <a:ln w="12700">
            <a:noFill/>
            <a:miter lim="800000"/>
            <a:headEnd/>
            <a:tailEnd/>
          </a:ln>
        </p:spPr>
        <p:txBody>
          <a:bodyPr lIns="92486" tIns="45431" rIns="92486" bIns="45431" anchor="ctr">
            <a:prstTxWarp prst="textNoShape">
              <a:avLst/>
            </a:prstTxWarp>
          </a:bodyPr>
          <a:lstStyle/>
          <a:p>
            <a:pPr marL="320040" defTabSz="935038">
              <a:spcBef>
                <a:spcPct val="50000"/>
              </a:spcBef>
            </a:pPr>
            <a:r>
              <a:rPr lang="en-US" sz="1200" dirty="0" smtClean="0">
                <a:solidFill>
                  <a:srgbClr val="000000"/>
                </a:solidFill>
                <a:latin typeface="Arial" pitchFamily="22" charset="0"/>
              </a:rPr>
              <a:t>SVR12 </a:t>
            </a:r>
            <a:r>
              <a:rPr lang="en-US" sz="1200" dirty="0">
                <a:solidFill>
                  <a:srgbClr val="000000"/>
                </a:solidFill>
                <a:latin typeface="Arial" pitchFamily="22" charset="0"/>
              </a:rPr>
              <a:t>= sustained </a:t>
            </a:r>
            <a:r>
              <a:rPr lang="en-US" sz="1200" dirty="0" err="1">
                <a:solidFill>
                  <a:srgbClr val="000000"/>
                </a:solidFill>
                <a:latin typeface="Arial" pitchFamily="22" charset="0"/>
              </a:rPr>
              <a:t>virologic</a:t>
            </a:r>
            <a:r>
              <a:rPr lang="en-US" sz="1200" dirty="0">
                <a:solidFill>
                  <a:srgbClr val="000000"/>
                </a:solidFill>
                <a:latin typeface="Arial" pitchFamily="22" charset="0"/>
              </a:rPr>
              <a:t> response at 12 weeks</a:t>
            </a:r>
          </a:p>
        </p:txBody>
      </p:sp>
      <p:sp>
        <p:nvSpPr>
          <p:cNvPr id="13" name="Rectangle 12"/>
          <p:cNvSpPr/>
          <p:nvPr/>
        </p:nvSpPr>
        <p:spPr>
          <a:xfrm>
            <a:off x="1447800"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92/116</a:t>
            </a:r>
            <a:endParaRPr lang="en-US" sz="1400" dirty="0">
              <a:solidFill>
                <a:srgbClr val="FFFFFF"/>
              </a:solidFill>
            </a:endParaRPr>
          </a:p>
        </p:txBody>
      </p:sp>
      <p:sp>
        <p:nvSpPr>
          <p:cNvPr id="14" name="Rectangle 13"/>
          <p:cNvSpPr/>
          <p:nvPr/>
        </p:nvSpPr>
        <p:spPr>
          <a:xfrm>
            <a:off x="2147112"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112/116</a:t>
            </a:r>
            <a:endParaRPr lang="en-US" sz="1400" dirty="0">
              <a:solidFill>
                <a:srgbClr val="FFFFFF"/>
              </a:solidFill>
            </a:endParaRPr>
          </a:p>
        </p:txBody>
      </p:sp>
      <p:sp>
        <p:nvSpPr>
          <p:cNvPr id="15" name="Rectangle 14"/>
          <p:cNvSpPr/>
          <p:nvPr/>
        </p:nvSpPr>
        <p:spPr>
          <a:xfrm>
            <a:off x="3276600"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36/49</a:t>
            </a:r>
            <a:endParaRPr lang="en-US" sz="1400" dirty="0">
              <a:solidFill>
                <a:srgbClr val="FFFFFF"/>
              </a:solidFill>
            </a:endParaRPr>
          </a:p>
        </p:txBody>
      </p:sp>
      <p:sp>
        <p:nvSpPr>
          <p:cNvPr id="17" name="Rectangle 16"/>
          <p:cNvSpPr/>
          <p:nvPr/>
        </p:nvSpPr>
        <p:spPr>
          <a:xfrm>
            <a:off x="3984552"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44/46</a:t>
            </a:r>
            <a:endParaRPr lang="en-US" sz="1400" dirty="0">
              <a:solidFill>
                <a:srgbClr val="FFFFFF"/>
              </a:solidFill>
            </a:endParaRPr>
          </a:p>
        </p:txBody>
      </p:sp>
      <p:sp>
        <p:nvSpPr>
          <p:cNvPr id="18" name="Rectangle 17"/>
          <p:cNvSpPr/>
          <p:nvPr/>
        </p:nvSpPr>
        <p:spPr>
          <a:xfrm>
            <a:off x="5105400"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56/67</a:t>
            </a:r>
            <a:endParaRPr lang="en-US" sz="1400" dirty="0">
              <a:solidFill>
                <a:srgbClr val="FFFFFF"/>
              </a:solidFill>
            </a:endParaRPr>
          </a:p>
        </p:txBody>
      </p:sp>
      <p:sp>
        <p:nvSpPr>
          <p:cNvPr id="19" name="Rectangle 18"/>
          <p:cNvSpPr/>
          <p:nvPr/>
        </p:nvSpPr>
        <p:spPr>
          <a:xfrm>
            <a:off x="5799840"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68/70</a:t>
            </a:r>
            <a:endParaRPr lang="en-US" sz="1400" dirty="0">
              <a:solidFill>
                <a:srgbClr val="FFFFFF"/>
              </a:solidFill>
            </a:endParaRPr>
          </a:p>
        </p:txBody>
      </p:sp>
      <p:sp>
        <p:nvSpPr>
          <p:cNvPr id="20" name="Rectangle 19"/>
          <p:cNvSpPr/>
          <p:nvPr/>
        </p:nvSpPr>
        <p:spPr>
          <a:xfrm>
            <a:off x="6907176"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3</a:t>
            </a:r>
            <a:r>
              <a:rPr lang="en-US" sz="1400" dirty="0" smtClean="0">
                <a:solidFill>
                  <a:srgbClr val="FFFFFF"/>
                </a:solidFill>
              </a:rPr>
              <a:t>6/39</a:t>
            </a:r>
            <a:endParaRPr lang="en-US" sz="1400" dirty="0">
              <a:solidFill>
                <a:srgbClr val="FFFFFF"/>
              </a:solidFill>
            </a:endParaRPr>
          </a:p>
        </p:txBody>
      </p:sp>
      <p:sp>
        <p:nvSpPr>
          <p:cNvPr id="21" name="Rectangle 20"/>
          <p:cNvSpPr/>
          <p:nvPr/>
        </p:nvSpPr>
        <p:spPr>
          <a:xfrm>
            <a:off x="7601616"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3</a:t>
            </a:r>
            <a:r>
              <a:rPr lang="en-US" sz="1400" dirty="0" smtClean="0">
                <a:solidFill>
                  <a:srgbClr val="FFFFFF"/>
                </a:solidFill>
              </a:rPr>
              <a:t>8/39</a:t>
            </a:r>
            <a:endParaRPr lang="en-US" sz="1400" dirty="0">
              <a:solidFill>
                <a:srgbClr val="FFFFFF"/>
              </a:solidFill>
            </a:endParaRPr>
          </a:p>
        </p:txBody>
      </p:sp>
    </p:spTree>
    <p:extLst>
      <p:ext uri="{BB962C8B-B14F-4D97-AF65-F5344CB8AC3E}">
        <p14:creationId xmlns:p14="http://schemas.microsoft.com/office/powerpoint/2010/main" val="20257120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a:t>Simeprevir</a:t>
            </a:r>
            <a:r>
              <a:rPr lang="en-US" sz="2800" dirty="0"/>
              <a:t> </a:t>
            </a:r>
            <a:r>
              <a:rPr lang="en-US" sz="2800" dirty="0" smtClean="0"/>
              <a:t>+ </a:t>
            </a:r>
            <a:r>
              <a:rPr lang="en-US" sz="2800" dirty="0" err="1" smtClean="0"/>
              <a:t>Sofosbuvir</a:t>
            </a:r>
            <a:r>
              <a:rPr lang="en-US" sz="2800" dirty="0" smtClean="0"/>
              <a:t> in GT1 with Cirrhosis</a:t>
            </a:r>
            <a:r>
              <a:rPr lang="en-US" dirty="0"/>
              <a:t/>
            </a:r>
            <a:br>
              <a:rPr lang="en-US" dirty="0"/>
            </a:br>
            <a:r>
              <a:rPr lang="en-US" dirty="0" smtClean="0"/>
              <a:t>OPTIMIST-2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12507"/>
            <a:ext cx="9180577" cy="417573"/>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t>Lawitz</a:t>
            </a:r>
            <a:r>
              <a:rPr lang="en-US" sz="1400" dirty="0" smtClean="0"/>
              <a:t> E</a:t>
            </a:r>
            <a:r>
              <a:rPr lang="en-US" sz="1400" dirty="0" smtClean="0">
                <a:latin typeface="Arial" pitchFamily="22" charset="0"/>
              </a:rPr>
              <a:t>, </a:t>
            </a:r>
            <a:r>
              <a:rPr lang="en-US" sz="1400" dirty="0">
                <a:latin typeface="Arial" pitchFamily="22" charset="0"/>
              </a:rPr>
              <a:t>et al. </a:t>
            </a:r>
            <a:r>
              <a:rPr lang="en-US" sz="1400" dirty="0" smtClean="0"/>
              <a:t>50th EASL; 2015. </a:t>
            </a:r>
            <a:r>
              <a:rPr lang="en-US" sz="1400" dirty="0"/>
              <a:t>Abstract </a:t>
            </a:r>
            <a:r>
              <a:rPr lang="en-US" sz="1400" dirty="0" smtClean="0"/>
              <a:t>LP04</a:t>
            </a:r>
            <a:r>
              <a:rPr lang="en-US" sz="1400" dirty="0"/>
              <a:t>.</a:t>
            </a:r>
            <a:endParaRPr lang="en-US" sz="1400" dirty="0">
              <a:latin typeface="Arial" pitchFamily="22" charset="0"/>
            </a:endParaRPr>
          </a:p>
        </p:txBody>
      </p:sp>
    </p:spTree>
    <p:extLst>
      <p:ext uri="{BB962C8B-B14F-4D97-AF65-F5344CB8AC3E}">
        <p14:creationId xmlns:p14="http://schemas.microsoft.com/office/powerpoint/2010/main" val="30958445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a:t>
            </a:r>
            <a:r>
              <a:rPr lang="en-US" sz="2400" dirty="0">
                <a:ea typeface="ＭＳ Ｐゴシック" pitchFamily="22" charset="-128"/>
                <a:cs typeface="ＭＳ Ｐゴシック" pitchFamily="22" charset="-128"/>
              </a:rPr>
              <a:t>Adverse Events</a:t>
            </a:r>
            <a:endParaRPr lang="en-US" sz="2400" dirty="0"/>
          </a:p>
        </p:txBody>
      </p:sp>
      <p:sp>
        <p:nvSpPr>
          <p:cNvPr id="6" name="Text Placeholder 5"/>
          <p:cNvSpPr>
            <a:spLocks noGrp="1"/>
          </p:cNvSpPr>
          <p:nvPr>
            <p:ph type="body" idx="4294967295"/>
          </p:nvPr>
        </p:nvSpPr>
        <p:spPr>
          <a:xfrm>
            <a:off x="0" y="1387475"/>
            <a:ext cx="9144000" cy="358775"/>
          </a:xfrm>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NUTRINO: SVR </a:t>
            </a:r>
            <a:r>
              <a:rPr lang="en-US" dirty="0" smtClean="0">
                <a:solidFill>
                  <a:schemeClr val="bg1"/>
                </a:solidFill>
                <a:latin typeface="Arial" pitchFamily="-110" charset="0"/>
                <a:ea typeface="ＭＳ Ｐゴシック" pitchFamily="-110" charset="-128"/>
                <a:cs typeface="ＭＳ Ｐゴシック" pitchFamily="-110" charset="-128"/>
              </a:rPr>
              <a:t>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8" name="Content Placeholder 6"/>
          <p:cNvGraphicFramePr>
            <a:graphicFrameLocks/>
          </p:cNvGraphicFramePr>
          <p:nvPr>
            <p:extLst>
              <p:ext uri="{D42A27DB-BD31-4B8C-83A1-F6EECF244321}">
                <p14:modId xmlns:p14="http://schemas.microsoft.com/office/powerpoint/2010/main" val="3955209981"/>
              </p:ext>
            </p:extLst>
          </p:nvPr>
        </p:nvGraphicFramePr>
        <p:xfrm>
          <a:off x="716280" y="1447800"/>
          <a:ext cx="7711440" cy="4380810"/>
        </p:xfrm>
        <a:graphic>
          <a:graphicData uri="http://schemas.openxmlformats.org/drawingml/2006/table">
            <a:tbl>
              <a:tblPr firstRow="1" bandRow="1">
                <a:tableStyleId>{5C22544A-7EE6-4342-B048-85BDC9FD1C3A}</a:tableStyleId>
              </a:tblPr>
              <a:tblGrid>
                <a:gridCol w="4282440"/>
                <a:gridCol w="3429000"/>
              </a:tblGrid>
              <a:tr h="374073">
                <a:tc>
                  <a:txBody>
                    <a:bodyPr/>
                    <a:lstStyle/>
                    <a:p>
                      <a:r>
                        <a:rPr lang="en-US" dirty="0" smtClean="0"/>
                        <a:t>Event</a:t>
                      </a:r>
                      <a:endParaRPr lang="en-US" dirty="0"/>
                    </a:p>
                  </a:txBody>
                  <a:tcPr>
                    <a:solidFill>
                      <a:srgbClr val="0B3F5A"/>
                    </a:solidFill>
                  </a:tcPr>
                </a:tc>
                <a:tc>
                  <a:txBody>
                    <a:bodyPr/>
                    <a:lstStyle/>
                    <a:p>
                      <a:pPr algn="ctr"/>
                      <a:r>
                        <a:rPr lang="en-US" dirty="0" smtClean="0"/>
                        <a:t>SOF</a:t>
                      </a:r>
                      <a:r>
                        <a:rPr lang="en-US" baseline="0" dirty="0" smtClean="0"/>
                        <a:t> + </a:t>
                      </a:r>
                      <a:r>
                        <a:rPr lang="en-US" dirty="0" smtClean="0"/>
                        <a:t>PEG + RBV</a:t>
                      </a:r>
                      <a:r>
                        <a:rPr lang="en-US" b="0" dirty="0" smtClean="0"/>
                        <a:t> </a:t>
                      </a:r>
                      <a:br>
                        <a:rPr lang="en-US" b="0" dirty="0" smtClean="0"/>
                      </a:br>
                      <a:r>
                        <a:rPr lang="en-US" b="0" dirty="0" smtClean="0"/>
                        <a:t>(n=327)</a:t>
                      </a:r>
                      <a:endParaRPr lang="en-US" dirty="0"/>
                    </a:p>
                  </a:txBody>
                  <a:tcPr anchor="ctr">
                    <a:solidFill>
                      <a:srgbClr val="0B3F5A"/>
                    </a:solidFill>
                  </a:tcPr>
                </a:tc>
              </a:tr>
              <a:tr h="374073">
                <a:tc>
                  <a:txBody>
                    <a:bodyPr/>
                    <a:lstStyle/>
                    <a:p>
                      <a:r>
                        <a:rPr lang="en-US" dirty="0" smtClean="0"/>
                        <a:t>Discontinuation</a:t>
                      </a:r>
                      <a:r>
                        <a:rPr lang="en-US" baseline="0" dirty="0" smtClean="0"/>
                        <a:t> due to adverse event</a:t>
                      </a:r>
                      <a:endParaRPr lang="en-US" dirty="0"/>
                    </a:p>
                  </a:txBody>
                  <a:tcPr anchor="ctr"/>
                </a:tc>
                <a:tc>
                  <a:txBody>
                    <a:bodyPr/>
                    <a:lstStyle/>
                    <a:p>
                      <a:pPr algn="ctr"/>
                      <a:r>
                        <a:rPr lang="en-US" dirty="0" smtClean="0"/>
                        <a:t>5 (2%)</a:t>
                      </a:r>
                      <a:endParaRPr lang="en-US" dirty="0"/>
                    </a:p>
                  </a:txBody>
                  <a:tcPr anchor="ctr"/>
                </a:tc>
              </a:tr>
              <a:tr h="374073">
                <a:tc>
                  <a:txBody>
                    <a:bodyPr/>
                    <a:lstStyle/>
                    <a:p>
                      <a:r>
                        <a:rPr lang="en-US" dirty="0" smtClean="0"/>
                        <a:t>Fatigue</a:t>
                      </a:r>
                      <a:endParaRPr lang="en-US" dirty="0"/>
                    </a:p>
                  </a:txBody>
                  <a:tcPr anchor="ctr"/>
                </a:tc>
                <a:tc>
                  <a:txBody>
                    <a:bodyPr/>
                    <a:lstStyle/>
                    <a:p>
                      <a:pPr algn="ctr"/>
                      <a:r>
                        <a:rPr lang="en-US" dirty="0" smtClean="0"/>
                        <a:t>192 (59%)</a:t>
                      </a:r>
                      <a:endParaRPr lang="en-US" dirty="0"/>
                    </a:p>
                  </a:txBody>
                  <a:tcPr anchor="ctr"/>
                </a:tc>
              </a:tr>
              <a:tr h="374073">
                <a:tc>
                  <a:txBody>
                    <a:bodyPr/>
                    <a:lstStyle/>
                    <a:p>
                      <a:r>
                        <a:rPr lang="en-US" dirty="0" smtClean="0"/>
                        <a:t>Headache</a:t>
                      </a:r>
                      <a:endParaRPr lang="en-US" dirty="0"/>
                    </a:p>
                  </a:txBody>
                  <a:tcPr anchor="ctr"/>
                </a:tc>
                <a:tc>
                  <a:txBody>
                    <a:bodyPr/>
                    <a:lstStyle/>
                    <a:p>
                      <a:pPr algn="ctr"/>
                      <a:r>
                        <a:rPr lang="en-US" baseline="0" dirty="0" smtClean="0"/>
                        <a:t>118 (36%)</a:t>
                      </a:r>
                      <a:endParaRPr lang="en-US" dirty="0"/>
                    </a:p>
                  </a:txBody>
                  <a:tcPr anchor="ctr"/>
                </a:tc>
              </a:tr>
              <a:tr h="374073">
                <a:tc>
                  <a:txBody>
                    <a:bodyPr/>
                    <a:lstStyle/>
                    <a:p>
                      <a:r>
                        <a:rPr lang="en-US" dirty="0" smtClean="0"/>
                        <a:t>Nausea</a:t>
                      </a:r>
                      <a:endParaRPr lang="en-US" dirty="0"/>
                    </a:p>
                  </a:txBody>
                  <a:tcPr anchor="ctr"/>
                </a:tc>
                <a:tc>
                  <a:txBody>
                    <a:bodyPr/>
                    <a:lstStyle/>
                    <a:p>
                      <a:pPr algn="ctr"/>
                      <a:r>
                        <a:rPr lang="en-US" dirty="0" smtClean="0"/>
                        <a:t>112 (34%)</a:t>
                      </a:r>
                      <a:endParaRPr lang="en-US" dirty="0"/>
                    </a:p>
                  </a:txBody>
                  <a:tcPr anchor="ctr"/>
                </a:tc>
              </a:tr>
              <a:tr h="374073">
                <a:tc>
                  <a:txBody>
                    <a:bodyPr/>
                    <a:lstStyle/>
                    <a:p>
                      <a:r>
                        <a:rPr lang="en-US" dirty="0" smtClean="0"/>
                        <a:t>Rash</a:t>
                      </a:r>
                      <a:endParaRPr lang="en-US" dirty="0"/>
                    </a:p>
                  </a:txBody>
                  <a:tcPr anchor="ctr"/>
                </a:tc>
                <a:tc>
                  <a:txBody>
                    <a:bodyPr/>
                    <a:lstStyle/>
                    <a:p>
                      <a:pPr marL="0" indent="0" algn="ctr"/>
                      <a:r>
                        <a:rPr lang="en-US" dirty="0" smtClean="0"/>
                        <a:t>59 (18%)</a:t>
                      </a:r>
                      <a:endParaRPr lang="en-US" dirty="0"/>
                    </a:p>
                  </a:txBody>
                  <a:tcPr anchor="ctr"/>
                </a:tc>
              </a:tr>
              <a:tr h="374073">
                <a:tc>
                  <a:txBody>
                    <a:bodyPr/>
                    <a:lstStyle/>
                    <a:p>
                      <a:r>
                        <a:rPr lang="en-US" dirty="0" smtClean="0"/>
                        <a:t>Hemoglobin &lt; 10 g/dl</a:t>
                      </a:r>
                      <a:endParaRPr lang="en-US" dirty="0"/>
                    </a:p>
                  </a:txBody>
                  <a:tcPr anchor="ctr"/>
                </a:tc>
                <a:tc>
                  <a:txBody>
                    <a:bodyPr/>
                    <a:lstStyle/>
                    <a:p>
                      <a:pPr marL="0" indent="0" algn="ctr"/>
                      <a:r>
                        <a:rPr lang="en-US" dirty="0" smtClean="0"/>
                        <a:t>74 (23%)</a:t>
                      </a:r>
                      <a:endParaRPr lang="en-US" dirty="0"/>
                    </a:p>
                  </a:txBody>
                  <a:tcPr anchor="ctr"/>
                </a:tc>
              </a:tr>
              <a:tr h="374073">
                <a:tc>
                  <a:txBody>
                    <a:bodyPr/>
                    <a:lstStyle/>
                    <a:p>
                      <a:r>
                        <a:rPr lang="en-US" dirty="0" smtClean="0"/>
                        <a:t>Neutropenia</a:t>
                      </a:r>
                      <a:endParaRPr lang="en-US" dirty="0"/>
                    </a:p>
                  </a:txBody>
                  <a:tcPr anchor="ctr"/>
                </a:tc>
                <a:tc>
                  <a:txBody>
                    <a:bodyPr/>
                    <a:lstStyle/>
                    <a:p>
                      <a:pPr algn="ctr"/>
                      <a:r>
                        <a:rPr lang="en-US" dirty="0" smtClean="0"/>
                        <a:t>54</a:t>
                      </a:r>
                      <a:r>
                        <a:rPr lang="en-US" baseline="0" dirty="0" smtClean="0"/>
                        <a:t> (17%)</a:t>
                      </a:r>
                      <a:endParaRPr lang="en-US" dirty="0"/>
                    </a:p>
                  </a:txBody>
                  <a:tcPr anchor="ctr"/>
                </a:tc>
              </a:tr>
              <a:tr h="374073">
                <a:tc>
                  <a:txBody>
                    <a:bodyPr/>
                    <a:lstStyle/>
                    <a:p>
                      <a:r>
                        <a:rPr lang="en-US" dirty="0" smtClean="0"/>
                        <a:t>Influenza-like illness</a:t>
                      </a:r>
                      <a:endParaRPr lang="en-US" dirty="0"/>
                    </a:p>
                  </a:txBody>
                  <a:tcPr anchor="ctr"/>
                </a:tc>
                <a:tc>
                  <a:txBody>
                    <a:bodyPr/>
                    <a:lstStyle/>
                    <a:p>
                      <a:pPr algn="ctr"/>
                      <a:r>
                        <a:rPr lang="en-US" dirty="0" smtClean="0"/>
                        <a:t>51 (16%)</a:t>
                      </a:r>
                      <a:endParaRPr lang="en-US" dirty="0"/>
                    </a:p>
                  </a:txBody>
                  <a:tcPr anchor="ctr"/>
                </a:tc>
              </a:tr>
              <a:tr h="374073">
                <a:tc>
                  <a:txBody>
                    <a:bodyPr/>
                    <a:lstStyle/>
                    <a:p>
                      <a:r>
                        <a:rPr lang="en-US" dirty="0" smtClean="0"/>
                        <a:t>Depression</a:t>
                      </a:r>
                      <a:endParaRPr lang="en-US" dirty="0"/>
                    </a:p>
                  </a:txBody>
                  <a:tcPr anchor="ctr"/>
                </a:tc>
                <a:tc>
                  <a:txBody>
                    <a:bodyPr/>
                    <a:lstStyle/>
                    <a:p>
                      <a:pPr algn="ctr"/>
                      <a:r>
                        <a:rPr lang="en-US" dirty="0" smtClean="0"/>
                        <a:t>31 (9.5%)</a:t>
                      </a:r>
                      <a:endParaRPr lang="en-US" dirty="0"/>
                    </a:p>
                  </a:txBody>
                  <a:tcPr anchor="ctr"/>
                </a:tc>
              </a:tr>
              <a:tr h="374073">
                <a:tc>
                  <a:txBody>
                    <a:bodyPr/>
                    <a:lstStyle/>
                    <a:p>
                      <a:r>
                        <a:rPr lang="en-US" dirty="0" smtClean="0"/>
                        <a:t>Insomnia</a:t>
                      </a:r>
                      <a:endParaRPr lang="en-US" dirty="0"/>
                    </a:p>
                  </a:txBody>
                  <a:tcPr anchor="ctr"/>
                </a:tc>
                <a:tc>
                  <a:txBody>
                    <a:bodyPr/>
                    <a:lstStyle/>
                    <a:p>
                      <a:pPr algn="ctr"/>
                      <a:r>
                        <a:rPr lang="en-US" dirty="0" smtClean="0"/>
                        <a:t>81 (41%)</a:t>
                      </a:r>
                      <a:endParaRPr lang="en-US" dirty="0"/>
                    </a:p>
                  </a:txBody>
                  <a:tcPr anchor="ctr"/>
                </a:tc>
              </a:tr>
            </a:tbl>
          </a:graphicData>
        </a:graphic>
      </p:graphicFrame>
      <p:sp>
        <p:nvSpPr>
          <p:cNvPr id="9" name="Rectangle 25"/>
          <p:cNvSpPr>
            <a:spLocks noChangeArrowheads="1"/>
          </p:cNvSpPr>
          <p:nvPr/>
        </p:nvSpPr>
        <p:spPr bwMode="auto">
          <a:xfrm>
            <a:off x="-5104" y="5943600"/>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a:latin typeface="Arial"/>
                <a:cs typeface="Arial"/>
              </a:rPr>
              <a:t>Rates of adverse events shown </a:t>
            </a:r>
            <a:r>
              <a:rPr lang="en-US" sz="1200" dirty="0" smtClean="0">
                <a:latin typeface="Arial"/>
                <a:cs typeface="Arial"/>
              </a:rPr>
              <a:t>in triple therapy did </a:t>
            </a:r>
            <a:r>
              <a:rPr lang="en-US" sz="1200" dirty="0">
                <a:latin typeface="Arial"/>
                <a:cs typeface="Arial"/>
              </a:rPr>
              <a:t>not exceed rates seen in dual therapy (Peg + RBV) arm of FISSION.</a:t>
            </a:r>
          </a:p>
        </p:txBody>
      </p:sp>
    </p:spTree>
    <p:extLst>
      <p:ext uri="{BB962C8B-B14F-4D97-AF65-F5344CB8AC3E}">
        <p14:creationId xmlns:p14="http://schemas.microsoft.com/office/powerpoint/2010/main" val="1738210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err="1"/>
              <a:t>Lawitz</a:t>
            </a:r>
            <a:r>
              <a:rPr lang="en-US" dirty="0"/>
              <a:t> E</a:t>
            </a:r>
            <a:r>
              <a:rPr lang="en-US" dirty="0">
                <a:latin typeface="Arial" pitchFamily="22" charset="0"/>
              </a:rPr>
              <a:t>, et al. </a:t>
            </a:r>
            <a:r>
              <a:rPr lang="en-US" dirty="0"/>
              <a:t>50th EASL; 2015. Abstract LP04.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a:t>
            </a:r>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 with Cirrhosis</a:t>
            </a:r>
            <a:r>
              <a:rPr lang="en-US" sz="2400" dirty="0"/>
              <a:t/>
            </a:r>
            <a:br>
              <a:rPr lang="en-US" sz="2400" dirty="0"/>
            </a:br>
            <a:r>
              <a:rPr lang="en-US" sz="2400" dirty="0" smtClean="0"/>
              <a:t>OPTIMIST-2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543053277"/>
              </p:ext>
            </p:extLst>
          </p:nvPr>
        </p:nvGraphicFramePr>
        <p:xfrm>
          <a:off x="509587" y="1447800"/>
          <a:ext cx="8124825" cy="4876800"/>
        </p:xfrm>
        <a:graphic>
          <a:graphicData uri="http://schemas.openxmlformats.org/drawingml/2006/table">
            <a:tbl>
              <a:tblPr>
                <a:effectLst>
                  <a:outerShdw blurRad="38100" dist="38100" dir="2700000">
                    <a:srgbClr val="000000">
                      <a:alpha val="50000"/>
                    </a:srgbClr>
                  </a:outerShdw>
                </a:effectLst>
              </a:tblPr>
              <a:tblGrid>
                <a:gridCol w="8124825"/>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OPTIMIST 2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510090">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phase 3, open-label, single-arm trial using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plus </a:t>
                      </a:r>
                      <a:r>
                        <a:rPr lang="en-US" sz="1800" baseline="0" dirty="0" err="1" smtClean="0">
                          <a:solidFill>
                            <a:srgbClr val="000000"/>
                          </a:solidFill>
                          <a:latin typeface="Arial" pitchFamily="22" charset="0"/>
                        </a:rPr>
                        <a:t>simeprevir</a:t>
                      </a:r>
                      <a:r>
                        <a:rPr lang="en-US" sz="1800" baseline="0" dirty="0" smtClean="0">
                          <a:solidFill>
                            <a:srgbClr val="000000"/>
                          </a:solidFill>
                          <a:latin typeface="Arial" pitchFamily="22" charset="0"/>
                        </a:rPr>
                        <a:t> for 12 weeks in treatment naive or experienced patients with chronic HCV genotype 1 infection and compensated cirrhosis</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multicenter in United States and Canada</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infection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Studies indicating cirrhosis with compensation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18-70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greater than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Any treatment history allowed</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Exclusion</a:t>
                      </a:r>
                      <a:r>
                        <a:rPr lang="en-US" sz="1800" baseline="0" dirty="0" smtClean="0">
                          <a:solidFill>
                            <a:schemeClr val="tx1"/>
                          </a:solidFill>
                          <a:latin typeface="Arial" pitchFamily="22" charset="0"/>
                        </a:rPr>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Hepatic </a:t>
                      </a:r>
                      <a:r>
                        <a:rPr lang="en-US" sz="1800" baseline="0" dirty="0" err="1" smtClean="0">
                          <a:solidFill>
                            <a:schemeClr val="tx1"/>
                          </a:solidFill>
                          <a:latin typeface="Arial" pitchFamily="22" charset="0"/>
                        </a:rPr>
                        <a:t>decompensation</a:t>
                      </a:r>
                      <a:r>
                        <a:rPr lang="en-US" sz="1800" baseline="0" dirty="0" smtClean="0">
                          <a:solidFill>
                            <a:schemeClr val="tx1"/>
                          </a:solidFill>
                          <a:latin typeface="Arial" pitchFamily="22" charset="0"/>
                        </a:rPr>
                        <a:t>, or non-HCV-related liver disease</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Coinfection</a:t>
                      </a:r>
                      <a:r>
                        <a:rPr lang="en-US" sz="1800" baseline="0" dirty="0" smtClean="0">
                          <a:solidFill>
                            <a:srgbClr val="000000"/>
                          </a:solidFill>
                          <a:latin typeface="Arial" pitchFamily="22" charset="0"/>
                        </a:rPr>
                        <a:t> with HBV or HIV</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 by intent-to-treat analysis</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8816701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a:t>
            </a:r>
            <a:r>
              <a:rPr lang="en-US" dirty="0"/>
              <a:t>50th EASL; 2015. Abstract LP04.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 </a:t>
            </a:r>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 with Cirrhosis</a:t>
            </a:r>
            <a:r>
              <a:rPr lang="en-US" sz="2400" dirty="0"/>
              <a:t/>
            </a:r>
            <a:br>
              <a:rPr lang="en-US" sz="2400" dirty="0"/>
            </a:br>
            <a:r>
              <a:rPr lang="en-US" sz="2400" dirty="0" smtClean="0"/>
              <a:t>OPTIMIST-2 Trial: Study Design</a:t>
            </a:r>
            <a:endParaRPr lang="en-US" sz="2400" dirty="0"/>
          </a:p>
        </p:txBody>
      </p:sp>
      <p:sp>
        <p:nvSpPr>
          <p:cNvPr id="9" name="Rectangle 8"/>
          <p:cNvSpPr/>
          <p:nvPr/>
        </p:nvSpPr>
        <p:spPr>
          <a:xfrm>
            <a:off x="-4544" y="2667000"/>
            <a:ext cx="2199100" cy="165347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20"/>
              </a:lnSpc>
            </a:pPr>
            <a:r>
              <a:rPr lang="en-US" sz="1800" b="1" dirty="0" smtClean="0">
                <a:solidFill>
                  <a:srgbClr val="FFFFFF"/>
                </a:solidFill>
                <a:cs typeface="Arial"/>
              </a:rPr>
              <a:t>GT-1</a:t>
            </a:r>
            <a:endParaRPr lang="en-US" sz="1800" b="1" dirty="0">
              <a:solidFill>
                <a:srgbClr val="FFFFFF"/>
              </a:solidFill>
              <a:cs typeface="Arial"/>
            </a:endParaRPr>
          </a:p>
          <a:p>
            <a:pPr algn="ctr">
              <a:lnSpc>
                <a:spcPts val="2420"/>
              </a:lnSpc>
            </a:pPr>
            <a:r>
              <a:rPr lang="en-US" sz="1400" b="1" dirty="0" smtClean="0">
                <a:solidFill>
                  <a:srgbClr val="FFFFFF"/>
                </a:solidFill>
                <a:cs typeface="Arial"/>
              </a:rPr>
              <a:t>Naïve/Experienced</a:t>
            </a:r>
          </a:p>
          <a:p>
            <a:pPr algn="ctr">
              <a:lnSpc>
                <a:spcPts val="2420"/>
              </a:lnSpc>
            </a:pPr>
            <a:r>
              <a:rPr lang="en-US" sz="1400" b="1" dirty="0" smtClean="0">
                <a:solidFill>
                  <a:srgbClr val="FFFFFF"/>
                </a:solidFill>
                <a:cs typeface="Arial"/>
              </a:rPr>
              <a:t>Compensated Cirrhosis</a:t>
            </a:r>
            <a:endParaRPr lang="en-US" sz="1400" dirty="0">
              <a:solidFill>
                <a:srgbClr val="FFFFFF"/>
              </a:solidFill>
              <a:cs typeface="Arial"/>
            </a:endParaRPr>
          </a:p>
        </p:txBody>
      </p:sp>
      <p:cxnSp>
        <p:nvCxnSpPr>
          <p:cNvPr id="11" name="Straight Connector 10"/>
          <p:cNvCxnSpPr/>
          <p:nvPr/>
        </p:nvCxnSpPr>
        <p:spPr>
          <a:xfrm>
            <a:off x="5731212" y="3475991"/>
            <a:ext cx="28346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5"/>
          <p:cNvSpPr>
            <a:spLocks noChangeArrowheads="1"/>
          </p:cNvSpPr>
          <p:nvPr/>
        </p:nvSpPr>
        <p:spPr bwMode="auto">
          <a:xfrm>
            <a:off x="2893223" y="3048000"/>
            <a:ext cx="2833117" cy="777240"/>
          </a:xfrm>
          <a:prstGeom prst="rect">
            <a:avLst/>
          </a:prstGeom>
          <a:solidFill>
            <a:schemeClr val="accent1">
              <a:lumMod val="20000"/>
              <a:lumOff val="8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ts val="2300"/>
              </a:lnSpc>
            </a:pPr>
            <a:r>
              <a:rPr lang="en-US" sz="1800" b="1" dirty="0" err="1">
                <a:latin typeface="Arial"/>
                <a:cs typeface="Arial"/>
              </a:rPr>
              <a:t>Simeprevir</a:t>
            </a:r>
            <a:r>
              <a:rPr lang="en-US" sz="1800" b="1" dirty="0">
                <a:latin typeface="Arial"/>
                <a:cs typeface="Arial"/>
              </a:rPr>
              <a:t> </a:t>
            </a:r>
            <a:r>
              <a:rPr lang="en-US" sz="1800" b="1" dirty="0" smtClean="0">
                <a:latin typeface="Arial"/>
                <a:cs typeface="Arial"/>
              </a:rPr>
              <a:t>+ </a:t>
            </a:r>
            <a:r>
              <a:rPr lang="en-US" sz="1800" b="1" dirty="0" err="1" smtClean="0">
                <a:latin typeface="Arial"/>
                <a:cs typeface="Arial"/>
              </a:rPr>
              <a:t>Sofosbuvir</a:t>
            </a:r>
            <a:endParaRPr lang="en-US" sz="1800" b="1" dirty="0">
              <a:latin typeface="Arial"/>
              <a:cs typeface="Arial"/>
            </a:endParaRPr>
          </a:p>
        </p:txBody>
      </p:sp>
      <p:sp>
        <p:nvSpPr>
          <p:cNvPr id="13" name="Rectangle 12"/>
          <p:cNvSpPr/>
          <p:nvPr/>
        </p:nvSpPr>
        <p:spPr>
          <a:xfrm>
            <a:off x="8215884" y="3273384"/>
            <a:ext cx="775716"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19" name="Rectangle 18"/>
          <p:cNvSpPr/>
          <p:nvPr/>
        </p:nvSpPr>
        <p:spPr>
          <a:xfrm>
            <a:off x="2011459" y="3260514"/>
            <a:ext cx="1046285"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a:t>
            </a:r>
            <a:r>
              <a:rPr lang="en-US" sz="1400" dirty="0">
                <a:solidFill>
                  <a:srgbClr val="000000"/>
                </a:solidFill>
              </a:rPr>
              <a:t> </a:t>
            </a:r>
            <a:r>
              <a:rPr lang="en-US" sz="1400" dirty="0" smtClean="0">
                <a:solidFill>
                  <a:srgbClr val="000000"/>
                </a:solidFill>
              </a:rPr>
              <a:t>103</a:t>
            </a:r>
            <a:endParaRPr lang="en-US" sz="1400" dirty="0">
              <a:solidFill>
                <a:srgbClr val="000000"/>
              </a:solidFill>
            </a:endParaRPr>
          </a:p>
        </p:txBody>
      </p:sp>
      <p:grpSp>
        <p:nvGrpSpPr>
          <p:cNvPr id="3" name="Group 2"/>
          <p:cNvGrpSpPr/>
          <p:nvPr/>
        </p:nvGrpSpPr>
        <p:grpSpPr>
          <a:xfrm>
            <a:off x="-6113" y="1362488"/>
            <a:ext cx="9162291" cy="515104"/>
            <a:chOff x="-6113" y="1362488"/>
            <a:chExt cx="9162291" cy="515104"/>
          </a:xfrm>
        </p:grpSpPr>
        <p:sp>
          <p:nvSpPr>
            <p:cNvPr id="21" name="Rectangle 2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2" name="Rectangle 21"/>
            <p:cNvSpPr/>
            <p:nvPr/>
          </p:nvSpPr>
          <p:spPr>
            <a:xfrm>
              <a:off x="123054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3" name="Rectangle 22"/>
            <p:cNvSpPr/>
            <p:nvPr/>
          </p:nvSpPr>
          <p:spPr>
            <a:xfrm>
              <a:off x="26353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4" name="Rectangle 23"/>
            <p:cNvSpPr/>
            <p:nvPr/>
          </p:nvSpPr>
          <p:spPr>
            <a:xfrm>
              <a:off x="83107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6" name="Straight Connector 25"/>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065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58351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6758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2" name="Straight Connector 31"/>
            <p:cNvCxnSpPr/>
            <p:nvPr/>
          </p:nvCxnSpPr>
          <p:spPr>
            <a:xfrm flipV="1">
              <a:off x="574960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25"/>
          <p:cNvSpPr>
            <a:spLocks noChangeArrowheads="1"/>
          </p:cNvSpPr>
          <p:nvPr/>
        </p:nvSpPr>
        <p:spPr bwMode="auto">
          <a:xfrm>
            <a:off x="-6949" y="5029200"/>
            <a:ext cx="9162288" cy="91437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2100"/>
              </a:lnSpc>
              <a:spcBef>
                <a:spcPct val="50000"/>
              </a:spcBef>
            </a:pPr>
            <a:r>
              <a:rPr lang="en-US" sz="1600" b="1" dirty="0">
                <a:solidFill>
                  <a:srgbClr val="000000"/>
                </a:solidFill>
                <a:latin typeface="Arial" pitchFamily="22" charset="0"/>
              </a:rPr>
              <a:t>Drug Dosing</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err="1" smtClean="0">
                <a:solidFill>
                  <a:srgbClr val="000000"/>
                </a:solidFill>
                <a:latin typeface="Arial" pitchFamily="22" charset="0"/>
              </a:rPr>
              <a:t>Simeprevir</a:t>
            </a:r>
            <a:r>
              <a:rPr lang="en-US" sz="1600" dirty="0">
                <a:solidFill>
                  <a:srgbClr val="000000"/>
                </a:solidFill>
                <a:latin typeface="Arial" pitchFamily="22" charset="0"/>
              </a:rPr>
              <a:t>: 150 mg once </a:t>
            </a:r>
            <a:r>
              <a:rPr lang="en-US" sz="1600" dirty="0" smtClean="0">
                <a:solidFill>
                  <a:srgbClr val="000000"/>
                </a:solidFill>
                <a:latin typeface="Arial" pitchFamily="22" charset="0"/>
              </a:rPr>
              <a:t>daily</a:t>
            </a:r>
            <a:br>
              <a:rPr lang="en-US" sz="1600" dirty="0" smtClean="0">
                <a:solidFill>
                  <a:srgbClr val="000000"/>
                </a:solidFill>
                <a:latin typeface="Arial" pitchFamily="22" charset="0"/>
              </a:rPr>
            </a:br>
            <a:r>
              <a:rPr lang="en-US" sz="1600" dirty="0" err="1" smtClean="0">
                <a:solidFill>
                  <a:srgbClr val="000000"/>
                </a:solidFill>
                <a:latin typeface="Arial" pitchFamily="22" charset="0"/>
              </a:rPr>
              <a:t>Sofosbuvir</a:t>
            </a:r>
            <a:r>
              <a:rPr lang="en-US" sz="1600" dirty="0">
                <a:solidFill>
                  <a:srgbClr val="000000"/>
                </a:solidFill>
                <a:latin typeface="Arial" pitchFamily="22" charset="0"/>
              </a:rPr>
              <a:t>: 400 mg once </a:t>
            </a:r>
            <a:r>
              <a:rPr lang="en-US" sz="1600" dirty="0" smtClean="0">
                <a:solidFill>
                  <a:srgbClr val="000000"/>
                </a:solidFill>
                <a:latin typeface="Arial" pitchFamily="22" charset="0"/>
              </a:rPr>
              <a:t>daily</a:t>
            </a:r>
            <a:endParaRPr lang="en-US" sz="1600" dirty="0">
              <a:solidFill>
                <a:srgbClr val="000000"/>
              </a:solidFill>
              <a:latin typeface="Arial" pitchFamily="22" charset="0"/>
            </a:endParaRPr>
          </a:p>
        </p:txBody>
      </p:sp>
    </p:spTree>
    <p:extLst>
      <p:ext uri="{BB962C8B-B14F-4D97-AF65-F5344CB8AC3E}">
        <p14:creationId xmlns:p14="http://schemas.microsoft.com/office/powerpoint/2010/main" val="15800024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a:t>
            </a:r>
            <a:r>
              <a:rPr lang="en-US" dirty="0"/>
              <a:t>50th EASL; 2015. Abstract LP04.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195619861"/>
              </p:ext>
            </p:extLst>
          </p:nvPr>
        </p:nvGraphicFramePr>
        <p:xfrm>
          <a:off x="519888" y="1828800"/>
          <a:ext cx="81153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0"/>
          </p:nvPr>
        </p:nvSpPr>
        <p:spPr/>
        <p:txBody>
          <a:bodyPr/>
          <a:lstStyle/>
          <a:p>
            <a:r>
              <a:rPr lang="en-US" dirty="0" smtClean="0"/>
              <a:t>OPTIMIST 2: SVR12, by Treatment Experience</a:t>
            </a:r>
            <a:endParaRPr lang="en-US" dirty="0"/>
          </a:p>
        </p:txBody>
      </p:sp>
      <p:sp>
        <p:nvSpPr>
          <p:cNvPr id="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1 </a:t>
            </a:r>
            <a:r>
              <a:rPr lang="en-US" sz="2400" dirty="0" smtClean="0">
                <a:solidFill>
                  <a:schemeClr val="accent5">
                    <a:lumMod val="20000"/>
                    <a:lumOff val="80000"/>
                  </a:schemeClr>
                </a:solidFill>
              </a:rPr>
              <a:t>with </a:t>
            </a:r>
            <a:r>
              <a:rPr lang="en-US" sz="2400" dirty="0">
                <a:solidFill>
                  <a:schemeClr val="accent5">
                    <a:lumMod val="20000"/>
                    <a:lumOff val="80000"/>
                  </a:schemeClr>
                </a:solidFill>
              </a:rPr>
              <a:t>Cirrhosis</a:t>
            </a:r>
            <a:r>
              <a:rPr lang="en-US" sz="2400" dirty="0"/>
              <a:t/>
            </a:r>
            <a:br>
              <a:rPr lang="en-US" sz="2400" dirty="0"/>
            </a:br>
            <a:r>
              <a:rPr lang="en-US" sz="2400" dirty="0"/>
              <a:t>OPTIMIST</a:t>
            </a:r>
            <a:r>
              <a:rPr lang="en-US" sz="2400" dirty="0" smtClean="0"/>
              <a:t>-2 </a:t>
            </a:r>
            <a:r>
              <a:rPr lang="en-US" sz="2400" dirty="0"/>
              <a:t>Trial: Results</a:t>
            </a:r>
          </a:p>
        </p:txBody>
      </p:sp>
      <p:sp>
        <p:nvSpPr>
          <p:cNvPr id="10" name="Rectangle 25"/>
          <p:cNvSpPr>
            <a:spLocks noChangeArrowheads="1"/>
          </p:cNvSpPr>
          <p:nvPr/>
        </p:nvSpPr>
        <p:spPr bwMode="auto">
          <a:xfrm>
            <a:off x="0" y="6049946"/>
            <a:ext cx="9143999" cy="274654"/>
          </a:xfrm>
          <a:prstGeom prst="rect">
            <a:avLst/>
          </a:prstGeom>
          <a:solidFill>
            <a:srgbClr val="D9D9D9"/>
          </a:solidFill>
          <a:ln w="12700">
            <a:noFill/>
            <a:miter lim="800000"/>
            <a:headEnd/>
            <a:tailEnd/>
          </a:ln>
        </p:spPr>
        <p:txBody>
          <a:bodyPr lIns="92486" tIns="45431" rIns="92486" bIns="45431" anchor="ctr">
            <a:prstTxWarp prst="textNoShape">
              <a:avLst/>
            </a:prstTxWarp>
          </a:bodyPr>
          <a:lstStyle/>
          <a:p>
            <a:pPr marL="320040" defTabSz="935038">
              <a:spcBef>
                <a:spcPct val="50000"/>
              </a:spcBef>
            </a:pPr>
            <a:r>
              <a:rPr lang="en-US" sz="1200" dirty="0" smtClean="0">
                <a:solidFill>
                  <a:srgbClr val="000000"/>
                </a:solidFill>
                <a:latin typeface="Arial" pitchFamily="22" charset="0"/>
              </a:rPr>
              <a:t>SVR12 = sustained </a:t>
            </a:r>
            <a:r>
              <a:rPr lang="en-US" sz="1200" dirty="0" err="1" smtClean="0">
                <a:solidFill>
                  <a:srgbClr val="000000"/>
                </a:solidFill>
                <a:latin typeface="Arial" pitchFamily="22" charset="0"/>
              </a:rPr>
              <a:t>virologic</a:t>
            </a:r>
            <a:r>
              <a:rPr lang="en-US" sz="1200" dirty="0" smtClean="0">
                <a:solidFill>
                  <a:srgbClr val="000000"/>
                </a:solidFill>
                <a:latin typeface="Arial" pitchFamily="22" charset="0"/>
              </a:rPr>
              <a:t> response at 12 weeks</a:t>
            </a:r>
            <a:endParaRPr lang="en-US" sz="1200" dirty="0">
              <a:solidFill>
                <a:srgbClr val="000000"/>
              </a:solidFill>
              <a:latin typeface="Arial" pitchFamily="22" charset="0"/>
            </a:endParaRPr>
          </a:p>
        </p:txBody>
      </p:sp>
      <p:sp>
        <p:nvSpPr>
          <p:cNvPr id="8" name="Rectangle 7"/>
          <p:cNvSpPr/>
          <p:nvPr/>
        </p:nvSpPr>
        <p:spPr>
          <a:xfrm>
            <a:off x="6881255"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42/53</a:t>
            </a:r>
            <a:endParaRPr lang="en-US" sz="1400" dirty="0">
              <a:solidFill>
                <a:srgbClr val="FFFFFF"/>
              </a:solidFill>
            </a:endParaRPr>
          </a:p>
        </p:txBody>
      </p:sp>
      <p:sp>
        <p:nvSpPr>
          <p:cNvPr id="13" name="Rectangle 12"/>
          <p:cNvSpPr/>
          <p:nvPr/>
        </p:nvSpPr>
        <p:spPr>
          <a:xfrm>
            <a:off x="2191249" y="5088386"/>
            <a:ext cx="85675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86/103</a:t>
            </a:r>
            <a:endParaRPr lang="en-US" sz="1400" dirty="0">
              <a:solidFill>
                <a:srgbClr val="FFFFFF"/>
              </a:solidFill>
            </a:endParaRPr>
          </a:p>
        </p:txBody>
      </p:sp>
      <p:sp>
        <p:nvSpPr>
          <p:cNvPr id="15" name="Rectangle 14"/>
          <p:cNvSpPr/>
          <p:nvPr/>
        </p:nvSpPr>
        <p:spPr>
          <a:xfrm>
            <a:off x="4529787" y="5088386"/>
            <a:ext cx="814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44/50</a:t>
            </a:r>
            <a:endParaRPr lang="en-US" sz="1400" dirty="0">
              <a:solidFill>
                <a:srgbClr val="FFFFFF"/>
              </a:solidFill>
            </a:endParaRPr>
          </a:p>
        </p:txBody>
      </p:sp>
    </p:spTree>
    <p:extLst>
      <p:ext uri="{BB962C8B-B14F-4D97-AF65-F5344CB8AC3E}">
        <p14:creationId xmlns:p14="http://schemas.microsoft.com/office/powerpoint/2010/main" val="10008478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a:t>
            </a:r>
            <a:r>
              <a:rPr lang="en-US" dirty="0"/>
              <a:t>50th EASL; 2015. Abstract LP04.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147294419"/>
              </p:ext>
            </p:extLst>
          </p:nvPr>
        </p:nvGraphicFramePr>
        <p:xfrm>
          <a:off x="343602" y="1828802"/>
          <a:ext cx="8453622" cy="41818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0"/>
          </p:nvPr>
        </p:nvSpPr>
        <p:spPr/>
        <p:txBody>
          <a:bodyPr/>
          <a:lstStyle/>
          <a:p>
            <a:r>
              <a:rPr lang="en-US" dirty="0" smtClean="0"/>
              <a:t>OPTIMIST 2: SVR12, by Genotype 1 Subtype</a:t>
            </a:r>
            <a:endParaRPr lang="en-US" dirty="0"/>
          </a:p>
        </p:txBody>
      </p:sp>
      <p:sp>
        <p:nvSpPr>
          <p:cNvPr id="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Simeprevir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1 with Cirrhosis</a:t>
            </a:r>
            <a:r>
              <a:rPr lang="en-US" sz="2400" dirty="0"/>
              <a:t/>
            </a:r>
            <a:br>
              <a:rPr lang="en-US" sz="2400" dirty="0"/>
            </a:br>
            <a:r>
              <a:rPr lang="en-US" sz="2400" dirty="0"/>
              <a:t>OPTIMIST-2 Trial: Results</a:t>
            </a:r>
          </a:p>
        </p:txBody>
      </p:sp>
      <p:sp>
        <p:nvSpPr>
          <p:cNvPr id="10" name="Rectangle 25"/>
          <p:cNvSpPr>
            <a:spLocks noChangeArrowheads="1"/>
          </p:cNvSpPr>
          <p:nvPr/>
        </p:nvSpPr>
        <p:spPr bwMode="auto">
          <a:xfrm>
            <a:off x="0" y="6076966"/>
            <a:ext cx="9143999" cy="274654"/>
          </a:xfrm>
          <a:prstGeom prst="rect">
            <a:avLst/>
          </a:prstGeom>
          <a:solidFill>
            <a:srgbClr val="D9D9D9"/>
          </a:solidFill>
          <a:ln w="12700">
            <a:noFill/>
            <a:miter lim="800000"/>
            <a:headEnd/>
            <a:tailEnd/>
          </a:ln>
        </p:spPr>
        <p:txBody>
          <a:bodyPr lIns="92486" tIns="45431" rIns="92486" bIns="45431" anchor="ctr">
            <a:prstTxWarp prst="textNoShape">
              <a:avLst/>
            </a:prstTxWarp>
          </a:bodyPr>
          <a:lstStyle/>
          <a:p>
            <a:pPr marL="320040" defTabSz="935038">
              <a:spcBef>
                <a:spcPct val="50000"/>
              </a:spcBef>
            </a:pPr>
            <a:r>
              <a:rPr lang="en-US" sz="1200" dirty="0" smtClean="0">
                <a:solidFill>
                  <a:srgbClr val="000000"/>
                </a:solidFill>
                <a:latin typeface="Arial" pitchFamily="22" charset="0"/>
              </a:rPr>
              <a:t>SVR12 </a:t>
            </a:r>
            <a:r>
              <a:rPr lang="en-US" sz="1200" dirty="0">
                <a:solidFill>
                  <a:srgbClr val="000000"/>
                </a:solidFill>
                <a:latin typeface="Arial" pitchFamily="22" charset="0"/>
              </a:rPr>
              <a:t>= sustained </a:t>
            </a:r>
            <a:r>
              <a:rPr lang="en-US" sz="1200" dirty="0" err="1">
                <a:solidFill>
                  <a:srgbClr val="000000"/>
                </a:solidFill>
                <a:latin typeface="Arial" pitchFamily="22" charset="0"/>
              </a:rPr>
              <a:t>virologic</a:t>
            </a:r>
            <a:r>
              <a:rPr lang="en-US" sz="1200" dirty="0">
                <a:solidFill>
                  <a:srgbClr val="000000"/>
                </a:solidFill>
                <a:latin typeface="Arial" pitchFamily="22" charset="0"/>
              </a:rPr>
              <a:t> response at 12 weeks</a:t>
            </a:r>
          </a:p>
        </p:txBody>
      </p:sp>
      <p:sp>
        <p:nvSpPr>
          <p:cNvPr id="13" name="Rectangle 12"/>
          <p:cNvSpPr/>
          <p:nvPr/>
        </p:nvSpPr>
        <p:spPr>
          <a:xfrm>
            <a:off x="1813152"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60/72</a:t>
            </a:r>
            <a:endParaRPr lang="en-US" sz="1400" dirty="0">
              <a:solidFill>
                <a:srgbClr val="FFFFFF"/>
              </a:solidFill>
            </a:endParaRPr>
          </a:p>
        </p:txBody>
      </p:sp>
      <p:sp>
        <p:nvSpPr>
          <p:cNvPr id="15" name="Rectangle 14"/>
          <p:cNvSpPr/>
          <p:nvPr/>
        </p:nvSpPr>
        <p:spPr>
          <a:xfrm>
            <a:off x="3641952"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25/34</a:t>
            </a:r>
            <a:endParaRPr lang="en-US" sz="1400" dirty="0">
              <a:solidFill>
                <a:srgbClr val="FFFFFF"/>
              </a:solidFill>
            </a:endParaRPr>
          </a:p>
        </p:txBody>
      </p:sp>
      <p:sp>
        <p:nvSpPr>
          <p:cNvPr id="18" name="Rectangle 17"/>
          <p:cNvSpPr/>
          <p:nvPr/>
        </p:nvSpPr>
        <p:spPr>
          <a:xfrm>
            <a:off x="5470752"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35/38</a:t>
            </a:r>
            <a:endParaRPr lang="en-US" sz="1400" dirty="0">
              <a:solidFill>
                <a:srgbClr val="FFFFFF"/>
              </a:solidFill>
            </a:endParaRPr>
          </a:p>
        </p:txBody>
      </p:sp>
      <p:sp>
        <p:nvSpPr>
          <p:cNvPr id="20" name="Rectangle 19"/>
          <p:cNvSpPr/>
          <p:nvPr/>
        </p:nvSpPr>
        <p:spPr>
          <a:xfrm>
            <a:off x="7272528" y="4966796"/>
            <a:ext cx="80467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26/31</a:t>
            </a:r>
          </a:p>
        </p:txBody>
      </p:sp>
    </p:spTree>
    <p:extLst>
      <p:ext uri="{BB962C8B-B14F-4D97-AF65-F5344CB8AC3E}">
        <p14:creationId xmlns:p14="http://schemas.microsoft.com/office/powerpoint/2010/main" val="8532604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Sofosbuvir + </a:t>
            </a:r>
            <a:r>
              <a:rPr lang="en-US" dirty="0" err="1" smtClean="0"/>
              <a:t>Daclatasvir</a:t>
            </a:r>
            <a:r>
              <a:rPr lang="en-US" dirty="0" smtClean="0"/>
              <a:t> </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512" y="1828801"/>
            <a:ext cx="9180577" cy="371855"/>
          </a:xfrm>
          <a:prstGeom prst="rect">
            <a:avLst/>
          </a:prstGeom>
          <a:solidFill>
            <a:srgbClr val="4747C9"/>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4747C9"/>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35395302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a:t>
            </a:r>
            <a:r>
              <a:rPr lang="en-US" sz="2400" dirty="0" err="1" smtClean="0"/>
              <a:t>Sofosbuvir</a:t>
            </a:r>
            <a:r>
              <a:rPr lang="en-US" sz="2400" dirty="0" smtClean="0"/>
              <a:t> +/- Ribavirin in Genotypes 1-3</a:t>
            </a:r>
            <a:r>
              <a:rPr lang="en-US" sz="2400" dirty="0"/>
              <a:t/>
            </a:r>
            <a:br>
              <a:rPr lang="en-US" sz="2400" dirty="0"/>
            </a:br>
            <a:r>
              <a:rPr lang="en-US" dirty="0" smtClean="0"/>
              <a:t>A1444-040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Sulkowski</a:t>
            </a:r>
            <a:r>
              <a:rPr lang="en-US" sz="1400" dirty="0">
                <a:latin typeface="Arial"/>
                <a:cs typeface="Arial"/>
              </a:rPr>
              <a:t> MS, et al. N </a:t>
            </a:r>
            <a:r>
              <a:rPr lang="en-US" sz="1400" dirty="0" err="1">
                <a:latin typeface="Arial"/>
                <a:cs typeface="Arial"/>
              </a:rPr>
              <a:t>Engl</a:t>
            </a:r>
            <a:r>
              <a:rPr lang="en-US" sz="1400" dirty="0">
                <a:latin typeface="Arial"/>
                <a:cs typeface="Arial"/>
              </a:rPr>
              <a:t> J Med. 2014;370:211-21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37674515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Sulkowski</a:t>
            </a:r>
            <a:r>
              <a:rPr lang="en-US" dirty="0" smtClean="0"/>
              <a:t> MS, et al. N </a:t>
            </a:r>
            <a:r>
              <a:rPr lang="en-US" dirty="0" err="1" smtClean="0"/>
              <a:t>Engl</a:t>
            </a:r>
            <a:r>
              <a:rPr lang="en-US" dirty="0" smtClean="0"/>
              <a:t> J Med. 2014;370:211-21.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1-3</a:t>
            </a:r>
            <a:r>
              <a:rPr lang="en-US" sz="2400" dirty="0"/>
              <a:t/>
            </a:r>
            <a:br>
              <a:rPr lang="en-US" sz="2400" dirty="0"/>
            </a:br>
            <a:r>
              <a:rPr lang="en-US" sz="2400" dirty="0" smtClean="0"/>
              <a:t>A1444</a:t>
            </a:r>
            <a:r>
              <a:rPr lang="en-US" sz="2400" dirty="0"/>
              <a:t>-040 Trial</a:t>
            </a:r>
            <a:r>
              <a:rPr lang="en-US" sz="2400" dirty="0" smtClean="0"/>
              <a:t>: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880317127"/>
              </p:ext>
            </p:extLst>
          </p:nvPr>
        </p:nvGraphicFramePr>
        <p:xfrm>
          <a:off x="361950" y="14478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open label, phase 2a, using </a:t>
                      </a:r>
                      <a:r>
                        <a:rPr lang="en-US" sz="1800" baseline="0" dirty="0" err="1" smtClean="0">
                          <a:solidFill>
                            <a:srgbClr val="000000"/>
                          </a:solidFill>
                          <a:latin typeface="Arial" pitchFamily="22" charset="0"/>
                        </a:rPr>
                        <a:t>declatasvir</a:t>
                      </a:r>
                      <a:r>
                        <a:rPr lang="en-US" sz="1800" baseline="0" dirty="0" smtClean="0">
                          <a:solidFill>
                            <a:srgbClr val="000000"/>
                          </a:solidFill>
                          <a:latin typeface="Arial" pitchFamily="22" charset="0"/>
                        </a:rPr>
                        <a:t> +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in treatment naive or experienced, chronic HCV GT 1-3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a:t>
                      </a:r>
                    </a:p>
                    <a:p>
                      <a:pPr marL="192024" marR="0" lvl="0" indent="-192024" algn="l" defTabSz="457200" rtl="0" eaLnBrk="1" fontAlgn="base" latinLnBrk="0" hangingPunct="1">
                        <a:lnSpc>
                          <a:spcPts val="20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evidence of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211 total received treatment</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with GT1: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patients with GT 2 or 3: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123 Rx naïve or experienced with GT 1: DCV+ SOF +/- RBV x 12 weeks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4393645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318039" y="213678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A1444-040 Design</a:t>
            </a:r>
            <a:r>
              <a:rPr lang="en-US" sz="2400" dirty="0" smtClean="0"/>
              <a:t>: Treatment-Naïve 24 Week Rx</a:t>
            </a:r>
            <a:endParaRPr lang="en-US" sz="2400" dirty="0"/>
          </a:p>
        </p:txBody>
      </p:sp>
      <p:sp>
        <p:nvSpPr>
          <p:cNvPr id="64" name="Rectangle 5"/>
          <p:cNvSpPr>
            <a:spLocks noChangeArrowheads="1"/>
          </p:cNvSpPr>
          <p:nvPr/>
        </p:nvSpPr>
        <p:spPr bwMode="auto">
          <a:xfrm>
            <a:off x="2197105" y="193902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5" name="Rectangle 5"/>
          <p:cNvSpPr>
            <a:spLocks noChangeArrowheads="1"/>
          </p:cNvSpPr>
          <p:nvPr/>
        </p:nvSpPr>
        <p:spPr bwMode="auto">
          <a:xfrm>
            <a:off x="2197105" y="243024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105" y="2940960"/>
            <a:ext cx="4108692"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318039" y="26248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318039" y="313554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105" y="365760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105" y="414882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105" y="4659540"/>
            <a:ext cx="4108692"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318039" y="434340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18039" y="48541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113" y="1266969"/>
            <a:ext cx="9162291" cy="515104"/>
            <a:chOff x="-6113" y="1295400"/>
            <a:chExt cx="9162291" cy="515104"/>
          </a:xfrm>
        </p:grpSpPr>
        <p:sp>
          <p:nvSpPr>
            <p:cNvPr id="43" name="Rectangle 42"/>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4" name="Rectangle 43"/>
            <p:cNvSpPr/>
            <p:nvPr/>
          </p:nvSpPr>
          <p:spPr>
            <a:xfrm>
              <a:off x="193109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45" name="Straight Connector 44"/>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202357"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396624"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3875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0" name="Straight Connector 49"/>
            <p:cNvCxnSpPr/>
            <p:nvPr/>
          </p:nvCxnSpPr>
          <p:spPr>
            <a:xfrm flipV="1">
              <a:off x="632077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102920"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52" name="Rectangle 51"/>
            <p:cNvSpPr/>
            <p:nvPr/>
          </p:nvSpPr>
          <p:spPr>
            <a:xfrm>
              <a:off x="6096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3" name="Rectangle 52"/>
            <p:cNvSpPr/>
            <p:nvPr/>
          </p:nvSpPr>
          <p:spPr>
            <a:xfrm>
              <a:off x="4007452"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4" name="Straight Connector 53"/>
            <p:cNvCxnSpPr/>
            <p:nvPr/>
          </p:nvCxnSpPr>
          <p:spPr>
            <a:xfrm flipV="1">
              <a:off x="4289474"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7941097" y="193417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9" name="Rectangle 38"/>
          <p:cNvSpPr/>
          <p:nvPr/>
        </p:nvSpPr>
        <p:spPr>
          <a:xfrm>
            <a:off x="7941097" y="242221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1" name="Rectangle 40"/>
          <p:cNvSpPr/>
          <p:nvPr/>
        </p:nvSpPr>
        <p:spPr>
          <a:xfrm>
            <a:off x="7941097" y="293293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59" name="Rectangle 58"/>
          <p:cNvSpPr/>
          <p:nvPr/>
        </p:nvSpPr>
        <p:spPr>
          <a:xfrm>
            <a:off x="7941097" y="365275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6" name="Rectangle 75"/>
          <p:cNvSpPr/>
          <p:nvPr/>
        </p:nvSpPr>
        <p:spPr>
          <a:xfrm>
            <a:off x="7941097" y="414079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9" name="Rectangle 78"/>
          <p:cNvSpPr/>
          <p:nvPr/>
        </p:nvSpPr>
        <p:spPr>
          <a:xfrm>
            <a:off x="7941097" y="465151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Tree>
    <p:extLst>
      <p:ext uri="{BB962C8B-B14F-4D97-AF65-F5344CB8AC3E}">
        <p14:creationId xmlns:p14="http://schemas.microsoft.com/office/powerpoint/2010/main" val="1815190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Design: GT1 Treatment-Naïve &amp; Experienced 12 Week Rx</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0007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4" name="Rectangle 33"/>
          <p:cNvSpPr/>
          <p:nvPr/>
        </p:nvSpPr>
        <p:spPr>
          <a:xfrm>
            <a:off x="4935446"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896100"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896100"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896100"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6896100"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4043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br>
              <a:rPr lang="en-US" sz="2400" dirty="0" smtClean="0">
                <a:solidFill>
                  <a:schemeClr val="accent5">
                    <a:lumMod val="20000"/>
                    <a:lumOff val="80000"/>
                  </a:schemeClr>
                </a:solidFill>
              </a:rPr>
            </a:br>
            <a:r>
              <a:rPr lang="en-US" sz="2400" dirty="0"/>
              <a:t>A1444-040 Treatment</a:t>
            </a:r>
            <a:r>
              <a:rPr lang="en-US" sz="2400" dirty="0" smtClean="0"/>
              <a:t>-Naïve 24 Week Rx: Results</a:t>
            </a:r>
            <a:endParaRPr lang="en-US" sz="2400" dirty="0"/>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639500" y="1922833"/>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88%</a:t>
            </a:r>
            <a:endParaRPr lang="en-US" sz="1400" dirty="0">
              <a:solidFill>
                <a:srgbClr val="000000"/>
              </a:solidFill>
              <a:latin typeface="Arial"/>
              <a:cs typeface="Arial"/>
            </a:endParaRPr>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19563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60711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2" name="Rectangle 81"/>
          <p:cNvSpPr/>
          <p:nvPr/>
        </p:nvSpPr>
        <p:spPr>
          <a:xfrm>
            <a:off x="81285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36</a:t>
            </a:r>
            <a:endParaRPr lang="en-US" sz="1600" dirty="0">
              <a:solidFill>
                <a:srgbClr val="000000"/>
              </a:solidFill>
              <a:latin typeface="Arial"/>
              <a:cs typeface="Aria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4" name="Rectangle 33"/>
          <p:cNvSpPr/>
          <p:nvPr/>
        </p:nvSpPr>
        <p:spPr>
          <a:xfrm>
            <a:off x="4005804"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39500" y="242536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93%</a:t>
            </a:r>
            <a:endParaRPr lang="en-US" sz="1400" dirty="0">
              <a:solidFill>
                <a:srgbClr val="000000"/>
              </a:solidFill>
              <a:latin typeface="Arial"/>
              <a:cs typeface="Arial"/>
            </a:endParaRPr>
          </a:p>
        </p:txBody>
      </p:sp>
      <p:sp>
        <p:nvSpPr>
          <p:cNvPr id="43" name="Rectangle 42"/>
          <p:cNvSpPr/>
          <p:nvPr/>
        </p:nvSpPr>
        <p:spPr>
          <a:xfrm>
            <a:off x="7639500" y="293778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86%</a:t>
            </a:r>
            <a:endParaRPr lang="en-US" sz="1400" dirty="0">
              <a:solidFill>
                <a:srgbClr val="000000"/>
              </a:solidFill>
              <a:latin typeface="Arial"/>
              <a:cs typeface="Arial"/>
            </a:endParaRPr>
          </a:p>
        </p:txBody>
      </p:sp>
      <p:sp>
        <p:nvSpPr>
          <p:cNvPr id="44" name="Rectangle 43"/>
          <p:cNvSpPr/>
          <p:nvPr/>
        </p:nvSpPr>
        <p:spPr>
          <a:xfrm>
            <a:off x="7605480" y="3646260"/>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5" name="Rectangle 44"/>
          <p:cNvSpPr/>
          <p:nvPr/>
        </p:nvSpPr>
        <p:spPr>
          <a:xfrm>
            <a:off x="7605480" y="414878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6" name="Rectangle 45"/>
          <p:cNvSpPr/>
          <p:nvPr/>
        </p:nvSpPr>
        <p:spPr>
          <a:xfrm>
            <a:off x="7605480" y="466120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2" name="Rectangle 1"/>
          <p:cNvSpPr/>
          <p:nvPr/>
        </p:nvSpPr>
        <p:spPr>
          <a:xfrm>
            <a:off x="7628160" y="1905000"/>
            <a:ext cx="1417320" cy="31699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4584044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a:t>
            </a:r>
            <a:r>
              <a:rPr lang="en-US" dirty="0" smtClean="0">
                <a:latin typeface="Arial" pitchFamily="22" charset="0"/>
              </a:rPr>
              <a:t>87.</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 PEG + </a:t>
            </a:r>
            <a:r>
              <a:rPr lang="en-US" sz="2400" dirty="0" smtClean="0">
                <a:solidFill>
                  <a:schemeClr val="accent5">
                    <a:lumMod val="20000"/>
                    <a:lumOff val="80000"/>
                  </a:schemeClr>
                </a:solidFill>
              </a:rPr>
              <a:t>RBV: Treatment</a:t>
            </a:r>
            <a:r>
              <a:rPr lang="en-US" sz="2400" dirty="0">
                <a:solidFill>
                  <a:schemeClr val="accent5">
                    <a:lumMod val="20000"/>
                    <a:lumOff val="80000"/>
                  </a:schemeClr>
                </a:solidFill>
              </a:rPr>
              <a: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t>NEUTRINO Trial: 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986331026"/>
              </p:ext>
            </p:extLst>
          </p:nvPr>
        </p:nvGraphicFramePr>
        <p:xfrm>
          <a:off x="0" y="23622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400" b="1" i="0" dirty="0" smtClean="0">
                          <a:solidFill>
                            <a:srgbClr val="800000"/>
                          </a:solidFill>
                          <a:latin typeface="Arial"/>
                          <a:cs typeface="Arial"/>
                        </a:rPr>
                        <a:t>Conclusions</a:t>
                      </a:r>
                      <a:r>
                        <a:rPr lang="en-US" sz="2400" b="0" i="0" dirty="0" smtClean="0">
                          <a:solidFill>
                            <a:schemeClr val="tx1"/>
                          </a:solidFill>
                          <a:latin typeface="Arial"/>
                          <a:cs typeface="Arial"/>
                        </a:rPr>
                        <a:t>: “</a:t>
                      </a:r>
                      <a:r>
                        <a:rPr lang="en-US" sz="2400" b="0" kern="1200" dirty="0" smtClean="0">
                          <a:solidFill>
                            <a:schemeClr val="tx1"/>
                          </a:solidFill>
                          <a:latin typeface="Arial"/>
                          <a:ea typeface="+mn-ea"/>
                          <a:cs typeface="Arial"/>
                        </a:rPr>
                        <a:t>In the open-label, single-group study,</a:t>
                      </a:r>
                      <a:r>
                        <a:rPr lang="en-US" sz="2400" b="0" kern="1200" baseline="0" dirty="0" smtClean="0">
                          <a:solidFill>
                            <a:schemeClr val="tx1"/>
                          </a:solidFill>
                          <a:latin typeface="Arial"/>
                          <a:ea typeface="+mn-ea"/>
                          <a:cs typeface="Arial"/>
                        </a:rPr>
                        <a:t> 12 weeks of treatment with </a:t>
                      </a:r>
                      <a:r>
                        <a:rPr lang="en-US" sz="2400" b="0" kern="1200" baseline="0" dirty="0" err="1" smtClean="0">
                          <a:solidFill>
                            <a:schemeClr val="tx1"/>
                          </a:solidFill>
                          <a:latin typeface="Arial"/>
                          <a:ea typeface="+mn-ea"/>
                          <a:cs typeface="Arial"/>
                        </a:rPr>
                        <a:t>sofosbuvir</a:t>
                      </a:r>
                      <a:r>
                        <a:rPr lang="en-US" sz="2400" b="0" kern="1200" baseline="0" dirty="0" smtClean="0">
                          <a:solidFill>
                            <a:schemeClr val="tx1"/>
                          </a:solidFill>
                          <a:latin typeface="Arial"/>
                          <a:ea typeface="+mn-ea"/>
                          <a:cs typeface="Arial"/>
                        </a:rPr>
                        <a:t> plus peginterferon-ribavirin had high efficacy in previously untreated patients with genotype 1 or 4 infection, with apparent reductions in adverse effects</a:t>
                      </a:r>
                      <a:r>
                        <a:rPr lang="en-US" sz="24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
        <p:nvSpPr>
          <p:cNvPr id="5" name="TextBox 4"/>
          <p:cNvSpPr txBox="1"/>
          <p:nvPr/>
        </p:nvSpPr>
        <p:spPr>
          <a:xfrm>
            <a:off x="0" y="5266862"/>
            <a:ext cx="9144000" cy="307777"/>
          </a:xfrm>
          <a:prstGeom prst="rect">
            <a:avLst/>
          </a:prstGeom>
          <a:noFill/>
        </p:spPr>
        <p:txBody>
          <a:bodyPr wrap="square" rtlCol="0" anchor="ctr">
            <a:spAutoFit/>
          </a:bodyPr>
          <a:lstStyle/>
          <a:p>
            <a:pPr algn="ctr"/>
            <a:r>
              <a:rPr lang="en-US" sz="1400" dirty="0" smtClean="0">
                <a:solidFill>
                  <a:srgbClr val="001D48"/>
                </a:solidFill>
                <a:latin typeface="Arial"/>
                <a:cs typeface="Arial"/>
              </a:rPr>
              <a:t>*Note: This conclusion pertains to both the </a:t>
            </a:r>
            <a:r>
              <a:rPr lang="en-US" sz="1400" b="1" dirty="0">
                <a:solidFill>
                  <a:srgbClr val="001D48"/>
                </a:solidFill>
                <a:latin typeface="Arial"/>
                <a:cs typeface="Arial"/>
              </a:rPr>
              <a:t>NEUTRINO </a:t>
            </a:r>
            <a:r>
              <a:rPr lang="en-US" sz="1400" dirty="0" smtClean="0">
                <a:solidFill>
                  <a:srgbClr val="001D48"/>
                </a:solidFill>
                <a:latin typeface="Arial"/>
                <a:cs typeface="Arial"/>
              </a:rPr>
              <a:t>and </a:t>
            </a:r>
            <a:r>
              <a:rPr lang="en-US" sz="1400" b="1" dirty="0">
                <a:solidFill>
                  <a:srgbClr val="001D48"/>
                </a:solidFill>
                <a:latin typeface="Arial"/>
                <a:cs typeface="Arial"/>
              </a:rPr>
              <a:t>FISSION </a:t>
            </a:r>
            <a:r>
              <a:rPr lang="en-US" sz="1400" dirty="0" smtClean="0">
                <a:solidFill>
                  <a:srgbClr val="001D48"/>
                </a:solidFill>
                <a:latin typeface="Arial"/>
                <a:cs typeface="Arial"/>
              </a:rPr>
              <a:t>trials, which were published in tandem</a:t>
            </a:r>
            <a:endParaRPr lang="en-US" sz="1400" dirty="0">
              <a:solidFill>
                <a:srgbClr val="001D48"/>
              </a:solidFill>
              <a:latin typeface="Arial"/>
              <a:cs typeface="Arial"/>
            </a:endParaRPr>
          </a:p>
        </p:txBody>
      </p:sp>
    </p:spTree>
    <p:extLst>
      <p:ext uri="{BB962C8B-B14F-4D97-AF65-F5344CB8AC3E}">
        <p14:creationId xmlns:p14="http://schemas.microsoft.com/office/powerpoint/2010/main" val="2519314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A1444-040 Treatment-Naïve 24 Week Rx: Results</a:t>
            </a:r>
          </a:p>
        </p:txBody>
      </p:sp>
      <p:graphicFrame>
        <p:nvGraphicFramePr>
          <p:cNvPr id="33" name="Chart 32"/>
          <p:cNvGraphicFramePr>
            <a:graphicFrameLocks/>
          </p:cNvGraphicFramePr>
          <p:nvPr>
            <p:extLst>
              <p:ext uri="{D42A27DB-BD31-4B8C-83A1-F6EECF244321}">
                <p14:modId xmlns:p14="http://schemas.microsoft.com/office/powerpoint/2010/main" val="1469132017"/>
              </p:ext>
            </p:extLst>
          </p:nvPr>
        </p:nvGraphicFramePr>
        <p:xfrm>
          <a:off x="381000" y="16764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91460" y="546372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 GT 2 or 3</a:t>
            </a:r>
            <a:endParaRPr lang="en-US" sz="1400" b="1" dirty="0">
              <a:solidFill>
                <a:srgbClr val="000000"/>
              </a:solidFill>
              <a:latin typeface="Arial" pitchFamily="22" charset="0"/>
            </a:endParaRPr>
          </a:p>
        </p:txBody>
      </p:sp>
      <p:cxnSp>
        <p:nvCxnSpPr>
          <p:cNvPr id="41" name="Straight Connector 40"/>
          <p:cNvCxnSpPr/>
          <p:nvPr/>
        </p:nvCxnSpPr>
        <p:spPr>
          <a:xfrm>
            <a:off x="1379760" y="546372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48700" y="5463720"/>
            <a:ext cx="35619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Treatment-Naïve: 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60040" y="5463720"/>
            <a:ext cx="3538728"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25"/>
          <p:cNvSpPr>
            <a:spLocks noChangeArrowheads="1"/>
          </p:cNvSpPr>
          <p:nvPr/>
        </p:nvSpPr>
        <p:spPr bwMode="auto">
          <a:xfrm>
            <a:off x="-5104" y="600528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1547518"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14/16</a:t>
            </a:r>
            <a:endParaRPr lang="en-US" sz="1400" dirty="0">
              <a:solidFill>
                <a:schemeClr val="bg1"/>
              </a:solidFill>
            </a:endParaRPr>
          </a:p>
        </p:txBody>
      </p:sp>
      <p:sp>
        <p:nvSpPr>
          <p:cNvPr id="11" name="Rectangle 10"/>
          <p:cNvSpPr/>
          <p:nvPr/>
        </p:nvSpPr>
        <p:spPr>
          <a:xfrm>
            <a:off x="2772364"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13/14</a:t>
            </a:r>
            <a:endParaRPr lang="en-US" sz="1400" dirty="0">
              <a:solidFill>
                <a:schemeClr val="bg1"/>
              </a:solidFill>
            </a:endParaRPr>
          </a:p>
        </p:txBody>
      </p:sp>
      <p:sp>
        <p:nvSpPr>
          <p:cNvPr id="12" name="Rectangle 11"/>
          <p:cNvSpPr/>
          <p:nvPr/>
        </p:nvSpPr>
        <p:spPr>
          <a:xfrm>
            <a:off x="3962400"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12/14</a:t>
            </a:r>
            <a:endParaRPr lang="en-US" sz="1400" dirty="0">
              <a:solidFill>
                <a:schemeClr val="bg1"/>
              </a:solidFill>
            </a:endParaRPr>
          </a:p>
        </p:txBody>
      </p:sp>
      <p:sp>
        <p:nvSpPr>
          <p:cNvPr id="13" name="Rectangle 12"/>
          <p:cNvSpPr/>
          <p:nvPr/>
        </p:nvSpPr>
        <p:spPr>
          <a:xfrm>
            <a:off x="5187713"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15/15</a:t>
            </a:r>
            <a:endParaRPr lang="en-US" sz="1400" dirty="0">
              <a:solidFill>
                <a:schemeClr val="bg1"/>
              </a:solidFill>
            </a:endParaRPr>
          </a:p>
        </p:txBody>
      </p:sp>
      <p:sp>
        <p:nvSpPr>
          <p:cNvPr id="14" name="Rectangle 13"/>
          <p:cNvSpPr/>
          <p:nvPr/>
        </p:nvSpPr>
        <p:spPr>
          <a:xfrm>
            <a:off x="6412559"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14/14</a:t>
            </a:r>
            <a:endParaRPr lang="en-US" sz="1400" dirty="0">
              <a:solidFill>
                <a:schemeClr val="bg1"/>
              </a:solidFill>
            </a:endParaRPr>
          </a:p>
        </p:txBody>
      </p:sp>
      <p:sp>
        <p:nvSpPr>
          <p:cNvPr id="15" name="Rectangle 14"/>
          <p:cNvSpPr/>
          <p:nvPr/>
        </p:nvSpPr>
        <p:spPr>
          <a:xfrm>
            <a:off x="7602595" y="44196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15/15</a:t>
            </a:r>
            <a:endParaRPr lang="en-US" sz="1400" dirty="0">
              <a:solidFill>
                <a:schemeClr val="bg1"/>
              </a:solidFill>
            </a:endParaRPr>
          </a:p>
        </p:txBody>
      </p:sp>
    </p:spTree>
    <p:extLst>
      <p:ext uri="{BB962C8B-B14F-4D97-AF65-F5344CB8AC3E}">
        <p14:creationId xmlns:p14="http://schemas.microsoft.com/office/powerpoint/2010/main" val="34257499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a:t>
            </a:r>
            <a:r>
              <a:rPr lang="en-US" sz="2400" dirty="0" smtClean="0"/>
              <a:t>Rx: Results</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628020" y="210276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0" name="Rectangle 29"/>
          <p:cNvSpPr/>
          <p:nvPr/>
        </p:nvSpPr>
        <p:spPr>
          <a:xfrm>
            <a:off x="6628020" y="283074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1" name="Rectangle 30"/>
          <p:cNvSpPr/>
          <p:nvPr/>
        </p:nvSpPr>
        <p:spPr>
          <a:xfrm>
            <a:off x="6628020" y="382950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90%</a:t>
            </a:r>
            <a:endParaRPr lang="en-US" sz="1400" dirty="0">
              <a:solidFill>
                <a:srgbClr val="000000"/>
              </a:solidFill>
              <a:latin typeface="Arial"/>
              <a:cs typeface="Arial"/>
            </a:endParaRPr>
          </a:p>
        </p:txBody>
      </p:sp>
      <p:sp>
        <p:nvSpPr>
          <p:cNvPr id="32" name="Rectangle 31"/>
          <p:cNvSpPr/>
          <p:nvPr/>
        </p:nvSpPr>
        <p:spPr>
          <a:xfrm>
            <a:off x="6628020" y="454932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95%</a:t>
            </a:r>
            <a:endParaRPr lang="en-US" sz="1400" dirty="0">
              <a:solidFill>
                <a:srgbClr val="000000"/>
              </a:solidFill>
              <a:latin typeface="Arial"/>
              <a:cs typeface="Arial"/>
            </a:endParaRPr>
          </a:p>
        </p:txBody>
      </p:sp>
      <p:sp>
        <p:nvSpPr>
          <p:cNvPr id="33" name="Rectangle 32"/>
          <p:cNvSpPr/>
          <p:nvPr/>
        </p:nvSpPr>
        <p:spPr>
          <a:xfrm>
            <a:off x="6629400" y="1989360"/>
            <a:ext cx="1459992" cy="30175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grpSp>
        <p:nvGrpSpPr>
          <p:cNvPr id="41" name="Group 40"/>
          <p:cNvGrpSpPr/>
          <p:nvPr/>
        </p:nvGrpSpPr>
        <p:grpSpPr>
          <a:xfrm>
            <a:off x="-6113" y="1266969"/>
            <a:ext cx="9162291" cy="515104"/>
            <a:chOff x="-6113" y="1295400"/>
            <a:chExt cx="9162291" cy="515104"/>
          </a:xfrm>
        </p:grpSpPr>
        <p:sp>
          <p:nvSpPr>
            <p:cNvPr id="42" name="Rectangle 41"/>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3" name="Rectangle 42"/>
            <p:cNvSpPr/>
            <p:nvPr/>
          </p:nvSpPr>
          <p:spPr>
            <a:xfrm>
              <a:off x="285497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44" name="Straight Connector 43"/>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26235"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01716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8" name="Straight Connector 47"/>
            <p:cNvCxnSpPr/>
            <p:nvPr/>
          </p:nvCxnSpPr>
          <p:spPr>
            <a:xfrm flipV="1">
              <a:off x="7299186"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2098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7" name="Rectangle 56"/>
            <p:cNvSpPr/>
            <p:nvPr/>
          </p:nvSpPr>
          <p:spPr>
            <a:xfrm>
              <a:off x="499767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8" name="Straight Connector 57"/>
            <p:cNvCxnSpPr/>
            <p:nvPr/>
          </p:nvCxnSpPr>
          <p:spPr>
            <a:xfrm flipV="1">
              <a:off x="527969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58570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Rx: Results</a:t>
            </a:r>
          </a:p>
        </p:txBody>
      </p:sp>
      <p:graphicFrame>
        <p:nvGraphicFramePr>
          <p:cNvPr id="33" name="Chart 32"/>
          <p:cNvGraphicFramePr>
            <a:graphicFrameLocks/>
          </p:cNvGraphicFramePr>
          <p:nvPr>
            <p:extLst>
              <p:ext uri="{D42A27DB-BD31-4B8C-83A1-F6EECF244321}">
                <p14:modId xmlns:p14="http://schemas.microsoft.com/office/powerpoint/2010/main" val="178266103"/>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r>
              <a:rPr lang="en-US" sz="1400" b="1" dirty="0">
                <a:solidFill>
                  <a:srgbClr val="000000"/>
                </a:solidFill>
                <a:latin typeface="Arial" pitchFamily="22" charset="0"/>
              </a:rPr>
              <a:t>: GT 1a or 1b</a:t>
            </a: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 </a:t>
            </a:r>
            <a:r>
              <a:rPr lang="en-US" sz="1400" b="1" dirty="0">
                <a:solidFill>
                  <a:srgbClr val="000000"/>
                </a:solidFill>
                <a:latin typeface="Arial" pitchFamily="22" charset="0"/>
              </a:rPr>
              <a:t>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1834913"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41/41</a:t>
            </a:r>
            <a:endParaRPr lang="en-US" sz="1400" dirty="0">
              <a:solidFill>
                <a:schemeClr val="bg1"/>
              </a:solidFill>
            </a:endParaRPr>
          </a:p>
        </p:txBody>
      </p:sp>
      <p:sp>
        <p:nvSpPr>
          <p:cNvPr id="11" name="Rectangle 10"/>
          <p:cNvSpPr/>
          <p:nvPr/>
        </p:nvSpPr>
        <p:spPr>
          <a:xfrm>
            <a:off x="36576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41/41</a:t>
            </a:r>
          </a:p>
        </p:txBody>
      </p:sp>
      <p:sp>
        <p:nvSpPr>
          <p:cNvPr id="12" name="Rectangle 11"/>
          <p:cNvSpPr/>
          <p:nvPr/>
        </p:nvSpPr>
        <p:spPr>
          <a:xfrm>
            <a:off x="54864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19/21</a:t>
            </a:r>
            <a:endParaRPr lang="en-US" sz="1400" dirty="0">
              <a:solidFill>
                <a:schemeClr val="bg1"/>
              </a:solidFill>
            </a:endParaRPr>
          </a:p>
        </p:txBody>
      </p:sp>
      <p:sp>
        <p:nvSpPr>
          <p:cNvPr id="13" name="Rectangle 12"/>
          <p:cNvSpPr/>
          <p:nvPr/>
        </p:nvSpPr>
        <p:spPr>
          <a:xfrm>
            <a:off x="7315200" y="4343400"/>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19/20</a:t>
            </a:r>
            <a:endParaRPr lang="en-US" sz="1400" dirty="0">
              <a:solidFill>
                <a:schemeClr val="bg1"/>
              </a:solidFill>
            </a:endParaRPr>
          </a:p>
        </p:txBody>
      </p:sp>
    </p:spTree>
    <p:extLst>
      <p:ext uri="{BB962C8B-B14F-4D97-AF65-F5344CB8AC3E}">
        <p14:creationId xmlns:p14="http://schemas.microsoft.com/office/powerpoint/2010/main" val="19774649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8640433"/>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Once-daily oral </a:t>
                      </a:r>
                      <a:r>
                        <a:rPr lang="en-US" sz="2000" b="0" kern="1200" dirty="0" err="1" smtClean="0">
                          <a:solidFill>
                            <a:schemeClr val="tx1"/>
                          </a:solidFill>
                          <a:latin typeface="Arial"/>
                          <a:ea typeface="+mn-ea"/>
                          <a:cs typeface="Arial"/>
                        </a:rPr>
                        <a:t>daclatasvir</a:t>
                      </a:r>
                      <a:r>
                        <a:rPr lang="en-US" sz="2000" b="0" kern="1200" dirty="0" smtClean="0">
                          <a:solidFill>
                            <a:schemeClr val="tx1"/>
                          </a:solidFill>
                          <a:latin typeface="Arial"/>
                          <a:ea typeface="+mn-ea"/>
                          <a:cs typeface="Arial"/>
                        </a:rPr>
                        <a:t> plus </a:t>
                      </a:r>
                      <a:r>
                        <a:rPr lang="en-US" sz="2000" b="0" kern="1200" dirty="0" err="1" smtClean="0">
                          <a:solidFill>
                            <a:schemeClr val="tx1"/>
                          </a:solidFill>
                          <a:latin typeface="Arial"/>
                          <a:ea typeface="+mn-ea"/>
                          <a:cs typeface="Arial"/>
                        </a:rPr>
                        <a:t>sofosbuvir</a:t>
                      </a:r>
                      <a:r>
                        <a:rPr lang="en-US" sz="2000" b="0" kern="1200" dirty="0" smtClean="0">
                          <a:solidFill>
                            <a:schemeClr val="tx1"/>
                          </a:solidFill>
                          <a:latin typeface="Arial"/>
                          <a:ea typeface="+mn-ea"/>
                          <a:cs typeface="Arial"/>
                        </a:rPr>
                        <a:t> was associated with high rates of sustained virologic response among patients infected with HCV genotype 1, 2, or 3, including patients with no response to prior therapy with telaprevir or boceprevir.”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70632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and Dosing</a:t>
            </a:r>
            <a:endParaRPr lang="en-US" dirty="0"/>
          </a:p>
        </p:txBody>
      </p:sp>
      <p:sp>
        <p:nvSpPr>
          <p:cNvPr id="8" name="Text Placeholder 7"/>
          <p:cNvSpPr>
            <a:spLocks noGrp="1"/>
          </p:cNvSpPr>
          <p:nvPr>
            <p:ph type="body" idx="1"/>
          </p:nvPr>
        </p:nvSpPr>
        <p:spPr/>
        <p:txBody>
          <a:bodyPr/>
          <a:lstStyle/>
          <a:p>
            <a:r>
              <a:rPr lang="en-US" dirty="0" err="1"/>
              <a:t>Sofosbuvir</a:t>
            </a:r>
            <a:r>
              <a:rPr lang="en-US" dirty="0"/>
              <a:t> (</a:t>
            </a:r>
            <a:r>
              <a:rPr lang="en-US" i="1" dirty="0" err="1"/>
              <a:t>Sovaldi</a:t>
            </a:r>
            <a:r>
              <a:rPr lang="en-US" dirty="0"/>
              <a:t>)</a:t>
            </a:r>
          </a:p>
        </p:txBody>
      </p:sp>
    </p:spTree>
    <p:extLst>
      <p:ext uri="{BB962C8B-B14F-4D97-AF65-F5344CB8AC3E}">
        <p14:creationId xmlns:p14="http://schemas.microsoft.com/office/powerpoint/2010/main" val="21037402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smtClean="0">
                <a:solidFill>
                  <a:schemeClr val="tx1"/>
                </a:solidFill>
              </a:rPr>
              <a:t>Sofosbuvir</a:t>
            </a:r>
            <a:r>
              <a:rPr lang="en-US" sz="2400" dirty="0" smtClean="0">
                <a:solidFill>
                  <a:schemeClr val="tx1"/>
                </a:solidFill>
              </a:rPr>
              <a:t> + RBV in Treatment-Naïve Genotypes 2,3</a:t>
            </a:r>
            <a:r>
              <a:rPr lang="en-US" sz="2400" dirty="0">
                <a:solidFill>
                  <a:schemeClr val="tx1"/>
                </a:solidFill>
              </a:rPr>
              <a:t/>
            </a:r>
            <a:br>
              <a:rPr lang="en-US" sz="2400" dirty="0">
                <a:solidFill>
                  <a:schemeClr val="tx1"/>
                </a:solidFill>
              </a:rPr>
            </a:br>
            <a:r>
              <a:rPr lang="en-US" dirty="0" smtClean="0">
                <a:solidFill>
                  <a:schemeClr val="tx1"/>
                </a:solidFill>
              </a:rPr>
              <a:t>FISSION Trial*</a:t>
            </a:r>
            <a:endParaRPr lang="en-US" sz="2000" dirty="0">
              <a:solidFill>
                <a:schemeClr val="tx1"/>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4" name="TextBox 3"/>
          <p:cNvSpPr txBox="1"/>
          <p:nvPr/>
        </p:nvSpPr>
        <p:spPr>
          <a:xfrm>
            <a:off x="0" y="4267200"/>
            <a:ext cx="9144000" cy="338554"/>
          </a:xfrm>
          <a:prstGeom prst="rect">
            <a:avLst/>
          </a:prstGeom>
          <a:noFill/>
        </p:spPr>
        <p:txBody>
          <a:bodyPr wrap="square" rtlCol="0" anchor="ctr">
            <a:spAutoFit/>
          </a:bodyPr>
          <a:lstStyle/>
          <a:p>
            <a:pPr algn="ctr"/>
            <a:r>
              <a:rPr lang="en-US" sz="1600" dirty="0" smtClean="0">
                <a:solidFill>
                  <a:srgbClr val="001D48"/>
                </a:solidFill>
                <a:latin typeface="Arial"/>
                <a:cs typeface="Arial"/>
              </a:rPr>
              <a:t>*Note: Published </a:t>
            </a:r>
            <a:r>
              <a:rPr lang="en-US" sz="1600" dirty="0">
                <a:solidFill>
                  <a:srgbClr val="001D48"/>
                </a:solidFill>
                <a:latin typeface="Arial"/>
                <a:cs typeface="Arial"/>
              </a:rPr>
              <a:t>in </a:t>
            </a:r>
            <a:r>
              <a:rPr lang="en-US" sz="1600" dirty="0" smtClean="0">
                <a:solidFill>
                  <a:srgbClr val="001D48"/>
                </a:solidFill>
                <a:latin typeface="Arial"/>
                <a:cs typeface="Arial"/>
              </a:rPr>
              <a:t>NEJM in tandem </a:t>
            </a:r>
            <a:r>
              <a:rPr lang="en-US" sz="1600" dirty="0">
                <a:solidFill>
                  <a:srgbClr val="001D48"/>
                </a:solidFill>
                <a:latin typeface="Arial"/>
                <a:cs typeface="Arial"/>
              </a:rPr>
              <a:t>with </a:t>
            </a:r>
            <a:r>
              <a:rPr lang="en-US" sz="1600" b="1" dirty="0">
                <a:solidFill>
                  <a:srgbClr val="001D48"/>
                </a:solidFill>
                <a:latin typeface="Arial"/>
                <a:cs typeface="Arial"/>
              </a:rPr>
              <a:t>NEUTRINO</a:t>
            </a:r>
            <a:r>
              <a:rPr lang="en-US" sz="1600" dirty="0">
                <a:solidFill>
                  <a:srgbClr val="001D48"/>
                </a:solidFill>
                <a:latin typeface="Arial"/>
                <a:cs typeface="Arial"/>
              </a:rPr>
              <a:t> </a:t>
            </a:r>
            <a:r>
              <a:rPr lang="en-US" sz="1600" dirty="0" smtClean="0">
                <a:solidFill>
                  <a:srgbClr val="001D48"/>
                </a:solidFill>
                <a:latin typeface="Arial"/>
                <a:cs typeface="Arial"/>
              </a:rPr>
              <a:t>Trial (Genotypes 1,4,5,6)</a:t>
            </a:r>
            <a:endParaRPr lang="en-US" sz="1600" dirty="0">
              <a:solidFill>
                <a:srgbClr val="001D48"/>
              </a:solidFill>
              <a:latin typeface="Arial"/>
              <a:cs typeface="Arial"/>
            </a:endParaRPr>
          </a:p>
        </p:txBody>
      </p:sp>
      <p:sp>
        <p:nvSpPr>
          <p:cNvPr id="7" name="Rectangle 6"/>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a:t>
            </a:r>
            <a:endParaRPr lang="en-US" sz="1400" dirty="0">
              <a:solidFill>
                <a:schemeClr val="bg1"/>
              </a:solidFill>
              <a:latin typeface="Arial"/>
              <a:cs typeface="Arial"/>
            </a:endParaRPr>
          </a:p>
        </p:txBody>
      </p:sp>
      <p:sp>
        <p:nvSpPr>
          <p:cNvPr id="8" name="Rectangle 7"/>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Lawitz</a:t>
            </a:r>
            <a:r>
              <a:rPr lang="en-US" sz="1400" dirty="0">
                <a:latin typeface="Arial"/>
                <a:cs typeface="Arial"/>
              </a:rPr>
              <a:t> E, et al.  N </a:t>
            </a:r>
            <a:r>
              <a:rPr lang="en-US" sz="1400" dirty="0" err="1">
                <a:latin typeface="Arial"/>
                <a:cs typeface="Arial"/>
              </a:rPr>
              <a:t>Engl</a:t>
            </a:r>
            <a:r>
              <a:rPr lang="en-US" sz="1400" dirty="0">
                <a:latin typeface="Arial"/>
                <a:cs typeface="Arial"/>
              </a:rPr>
              <a:t> J Med.  2013;368:1878-87.</a:t>
            </a:r>
          </a:p>
        </p:txBody>
      </p:sp>
    </p:spTree>
    <p:extLst>
      <p:ext uri="{BB962C8B-B14F-4D97-AF65-F5344CB8AC3E}">
        <p14:creationId xmlns:p14="http://schemas.microsoft.com/office/powerpoint/2010/main" val="31158523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Lawitz</a:t>
            </a:r>
            <a:r>
              <a:rPr lang="en-US" dirty="0" smtClean="0"/>
              <a:t> E</a:t>
            </a:r>
            <a:r>
              <a:rPr lang="en-US" dirty="0" smtClean="0">
                <a:latin typeface="Arial" pitchFamily="22" charset="0"/>
              </a:rPr>
              <a:t>, </a:t>
            </a:r>
            <a:r>
              <a:rPr lang="en-US" dirty="0">
                <a:latin typeface="Arial" pitchFamily="22" charset="0"/>
              </a:rPr>
              <a:t>et al.  </a:t>
            </a:r>
            <a:r>
              <a:rPr lang="en-US" dirty="0" smtClean="0">
                <a:latin typeface="Arial" pitchFamily="22" charset="0"/>
              </a:rPr>
              <a:t>N </a:t>
            </a:r>
            <a:r>
              <a:rPr lang="en-US" dirty="0" err="1" smtClean="0">
                <a:latin typeface="Arial" pitchFamily="22" charset="0"/>
              </a:rPr>
              <a:t>Engl</a:t>
            </a:r>
            <a:r>
              <a:rPr lang="en-US" dirty="0" smtClean="0">
                <a:latin typeface="Arial" pitchFamily="22" charset="0"/>
              </a:rPr>
              <a:t> J Med.  2013;368:1878-87.</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Trial: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517772728"/>
              </p:ext>
            </p:extLst>
          </p:nvPr>
        </p:nvGraphicFramePr>
        <p:xfrm>
          <a:off x="533400" y="1371600"/>
          <a:ext cx="8115300" cy="4975220"/>
        </p:xfrm>
        <a:graphic>
          <a:graphicData uri="http://schemas.openxmlformats.org/drawingml/2006/table">
            <a:tbl>
              <a:tblPr>
                <a:effectLst>
                  <a:outerShdw blurRad="38100" dist="38100" dir="2700000">
                    <a:srgbClr val="000000">
                      <a:alpha val="50000"/>
                    </a:srgbClr>
                  </a:outerShdw>
                </a:effectLst>
              </a:tblPr>
              <a:tblGrid>
                <a:gridCol w="8115300"/>
              </a:tblGrid>
              <a:tr h="304800">
                <a:tc>
                  <a:txBody>
                    <a:bodyPr/>
                    <a:lstStyle/>
                    <a:p>
                      <a:pPr marL="0" marR="0" lvl="0" indent="0" algn="l" defTabSz="457200" rtl="0" eaLnBrk="0" fontAlgn="base" latinLnBrk="0" hangingPunct="0">
                        <a:lnSpc>
                          <a:spcPts val="2100"/>
                        </a:lnSpc>
                        <a:spcBef>
                          <a:spcPts val="10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FISSION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419244">
                <a:tc>
                  <a:txBody>
                    <a:bodyPr/>
                    <a:lstStyle/>
                    <a:p>
                      <a:pPr marL="192024" marR="0" lvl="0" indent="-192024" algn="l" defTabSz="457200" rtl="0" eaLnBrk="1" fontAlgn="base" latinLnBrk="0" hangingPunct="1">
                        <a:lnSpc>
                          <a:spcPts val="2100"/>
                        </a:lnSpc>
                        <a:spcBef>
                          <a:spcPts val="10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controlled</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open-label phase 3 non-inferiority trial comparing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versus PEG + ribavirin in HCV GT 2,3 </a:t>
                      </a:r>
                    </a:p>
                    <a:p>
                      <a:pPr marL="192024" marR="0" lvl="0" indent="-192024" algn="l" defTabSz="457200" rtl="0" eaLnBrk="1" fontAlgn="base" latinLnBrk="0" hangingPunct="1">
                        <a:lnSpc>
                          <a:spcPts val="21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97 sites in US, Australia, New Zealand, Italy, Sweden, and the Netherlands, enrolled Dec 2011-May 2012</a:t>
                      </a:r>
                    </a:p>
                    <a:p>
                      <a:pPr marL="192024" marR="0" lvl="0" indent="-192024" algn="l" defTabSz="457200" rtl="0" eaLnBrk="1" fontAlgn="base" latinLnBrk="0" hangingPunct="1">
                        <a:lnSpc>
                          <a:spcPts val="21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chronic HCV Genotype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10,000 IU/ml </a:t>
                      </a:r>
                    </a:p>
                    <a:p>
                      <a:pPr marL="192024" marR="0" lvl="0" indent="-192024" algn="l" defTabSz="457200" rtl="0" eaLnBrk="1" fontAlgn="base" latinLnBrk="0" hangingPunct="1">
                        <a:lnSpc>
                          <a:spcPts val="21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499 HCV-monoinfected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2 (28%); 3 (72%)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IL28B Genotype: 57% non-CC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and Sex: mean age 48 (range 19-77); 66% male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Race: 87% white; 3.4% black</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Liver disease: 20% had cirrhosis</a:t>
                      </a:r>
                    </a:p>
                    <a:p>
                      <a:pPr marL="192024" marR="0" lvl="0" indent="-192024" algn="l" defTabSz="457200" rtl="0" eaLnBrk="1" fontAlgn="base" latinLnBrk="0" hangingPunct="1">
                        <a:lnSpc>
                          <a:spcPts val="21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7430334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endParaRPr lang="en-US" dirty="0"/>
          </a:p>
        </p:txBody>
      </p:sp>
      <p:sp>
        <p:nvSpPr>
          <p:cNvPr id="27" name="Rectangle 26"/>
          <p:cNvSpPr/>
          <p:nvPr/>
        </p:nvSpPr>
        <p:spPr>
          <a:xfrm>
            <a:off x="485238" y="3651505"/>
            <a:ext cx="82294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N=243</a:t>
            </a:r>
            <a:endParaRPr lang="en-US" sz="1400" dirty="0">
              <a:solidFill>
                <a:srgbClr val="000000"/>
              </a:solidFill>
            </a:endParaRPr>
          </a:p>
        </p:txBody>
      </p:sp>
      <p:sp>
        <p:nvSpPr>
          <p:cNvPr id="29" name="Rectangle 28"/>
          <p:cNvSpPr/>
          <p:nvPr/>
        </p:nvSpPr>
        <p:spPr>
          <a:xfrm>
            <a:off x="477512" y="2494961"/>
            <a:ext cx="82294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N=256</a:t>
            </a:r>
            <a:endParaRPr lang="en-US" sz="1400" dirty="0">
              <a:solidFill>
                <a:srgbClr val="000000"/>
              </a:solidFill>
            </a:endParaRPr>
          </a:p>
        </p:txBody>
      </p:sp>
      <p:sp>
        <p:nvSpPr>
          <p:cNvPr id="40" name="Rectangle 39"/>
          <p:cNvSpPr/>
          <p:nvPr/>
        </p:nvSpPr>
        <p:spPr>
          <a:xfrm>
            <a:off x="5753274" y="252832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959127" y="368402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Sofosbuvir + Ribavirin for </a:t>
            </a:r>
            <a:r>
              <a:rPr lang="en-US" sz="2400" dirty="0" smtClean="0">
                <a:solidFill>
                  <a:schemeClr val="accent5">
                    <a:lumMod val="20000"/>
                    <a:lumOff val="80000"/>
                  </a:schemeClr>
                </a:solidFill>
              </a:rPr>
              <a:t>Treatment-Naïve HCV </a:t>
            </a:r>
            <a:r>
              <a:rPr lang="en-US" sz="2400" dirty="0">
                <a:solidFill>
                  <a:schemeClr val="accent5">
                    <a:lumMod val="20000"/>
                    <a:lumOff val="80000"/>
                  </a:schemeClr>
                </a:solidFill>
              </a:rPr>
              <a:t>GT 2 or 3</a:t>
            </a:r>
            <a:br>
              <a:rPr lang="en-US" sz="2400" dirty="0">
                <a:solidFill>
                  <a:schemeClr val="accent5">
                    <a:lumMod val="20000"/>
                    <a:lumOff val="80000"/>
                  </a:schemeClr>
                </a:solidFill>
              </a:rPr>
            </a:br>
            <a:r>
              <a:rPr lang="en-US" sz="2400" dirty="0" smtClean="0"/>
              <a:t>FISSION Trial: Design</a:t>
            </a:r>
            <a:endParaRPr lang="en-US" sz="2400" dirty="0"/>
          </a:p>
        </p:txBody>
      </p:sp>
      <p:cxnSp>
        <p:nvCxnSpPr>
          <p:cNvPr id="24" name="Straight Connector 23"/>
          <p:cNvCxnSpPr/>
          <p:nvPr/>
        </p:nvCxnSpPr>
        <p:spPr>
          <a:xfrm>
            <a:off x="3924300" y="2730500"/>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46800" y="3898900"/>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3"/>
          <p:cNvSpPr>
            <a:spLocks noChangeArrowheads="1"/>
          </p:cNvSpPr>
          <p:nvPr/>
        </p:nvSpPr>
        <p:spPr bwMode="auto">
          <a:xfrm>
            <a:off x="1651000" y="3525072"/>
            <a:ext cx="4499166" cy="769557"/>
          </a:xfrm>
          <a:prstGeom prst="rect">
            <a:avLst/>
          </a:prstGeom>
          <a:solidFill>
            <a:schemeClr val="accent1">
              <a:lumMod val="40000"/>
              <a:lumOff val="60000"/>
            </a:schemeClr>
          </a:solidFill>
          <a:ln w="19050" cmpd="sng">
            <a:solidFill>
              <a:schemeClr val="tx1"/>
            </a:solidFill>
            <a:miter lim="800000"/>
            <a:headEnd/>
            <a:tailEnd/>
          </a:ln>
          <a:effectLst/>
          <a:extLst/>
        </p:spPr>
        <p:txBody>
          <a:bodyPr wrap="none" anchor="ctr"/>
          <a:lstStyle/>
          <a:p>
            <a:pPr algn="ctr">
              <a:lnSpc>
                <a:spcPct val="100000"/>
              </a:lnSpc>
              <a:spcBef>
                <a:spcPct val="0"/>
              </a:spcBef>
              <a:spcAft>
                <a:spcPct val="0"/>
              </a:spcAft>
              <a:buFont typeface="Arial" charset="0"/>
              <a:buNone/>
            </a:pPr>
            <a:r>
              <a:rPr lang="en-US" sz="1800" b="1" dirty="0" smtClean="0">
                <a:solidFill>
                  <a:srgbClr val="000000"/>
                </a:solidFill>
                <a:latin typeface="Arial"/>
                <a:cs typeface="Arial"/>
              </a:rPr>
              <a:t>Peginterferon + RBV </a:t>
            </a:r>
            <a:r>
              <a:rPr lang="en-US" sz="1600" b="1" dirty="0" smtClean="0">
                <a:solidFill>
                  <a:srgbClr val="000000"/>
                </a:solidFill>
                <a:latin typeface="Arial"/>
                <a:cs typeface="Arial"/>
              </a:rPr>
              <a:t>(fixed-dose)</a:t>
            </a:r>
            <a:endParaRPr lang="en-US" sz="1600" dirty="0">
              <a:solidFill>
                <a:srgbClr val="000000"/>
              </a:solidFill>
              <a:latin typeface="Arial"/>
              <a:cs typeface="Arial"/>
            </a:endParaRPr>
          </a:p>
        </p:txBody>
      </p:sp>
      <p:sp>
        <p:nvSpPr>
          <p:cNvPr id="59" name="Rectangle 5"/>
          <p:cNvSpPr>
            <a:spLocks noChangeArrowheads="1"/>
          </p:cNvSpPr>
          <p:nvPr/>
        </p:nvSpPr>
        <p:spPr bwMode="auto">
          <a:xfrm>
            <a:off x="1651000" y="2334623"/>
            <a:ext cx="2267902"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none" anchor="ctr"/>
          <a:lstStyle/>
          <a:p>
            <a:pPr algn="ctr"/>
            <a:r>
              <a:rPr lang="en-US" sz="1800" b="1" dirty="0" err="1" smtClean="0">
                <a:solidFill>
                  <a:srgbClr val="000000"/>
                </a:solidFill>
                <a:latin typeface="Arial"/>
                <a:cs typeface="Arial"/>
              </a:rPr>
              <a:t>Sofosbuvir</a:t>
            </a:r>
            <a:r>
              <a:rPr lang="en-US" sz="1800" b="1" dirty="0" smtClean="0">
                <a:solidFill>
                  <a:srgbClr val="000000"/>
                </a:solidFill>
                <a:latin typeface="Arial"/>
                <a:cs typeface="Arial"/>
              </a:rPr>
              <a:t> +</a:t>
            </a:r>
            <a:br>
              <a:rPr lang="en-US" sz="1800" b="1" dirty="0" smtClean="0">
                <a:solidFill>
                  <a:srgbClr val="000000"/>
                </a:solidFill>
                <a:latin typeface="Arial"/>
                <a:cs typeface="Arial"/>
              </a:rPr>
            </a:br>
            <a:r>
              <a:rPr lang="en-US" sz="1800" b="1" dirty="0" smtClean="0">
                <a:solidFill>
                  <a:srgbClr val="000000"/>
                </a:solidFill>
                <a:latin typeface="Arial"/>
                <a:cs typeface="Arial"/>
              </a:rPr>
              <a:t> RBV </a:t>
            </a:r>
            <a:r>
              <a:rPr lang="en-US" sz="1600" b="1" dirty="0" smtClean="0">
                <a:solidFill>
                  <a:srgbClr val="000000"/>
                </a:solidFill>
                <a:latin typeface="Arial"/>
                <a:cs typeface="Arial"/>
              </a:rPr>
              <a:t>(weight-based)</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2330" y="4953000"/>
            <a:ext cx="9180577" cy="1280155"/>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Peginterferon alfa-2a: 180 µg once weekly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Fixed-dose Ribavirin (in 2 divided doses): 800 mg/day</a:t>
            </a:r>
          </a:p>
        </p:txBody>
      </p:sp>
      <p:grpSp>
        <p:nvGrpSpPr>
          <p:cNvPr id="20" name="Group 19"/>
          <p:cNvGrpSpPr/>
          <p:nvPr/>
        </p:nvGrpSpPr>
        <p:grpSpPr>
          <a:xfrm>
            <a:off x="-6113" y="1313696"/>
            <a:ext cx="9162291" cy="515104"/>
            <a:chOff x="-6113" y="1362488"/>
            <a:chExt cx="9162291" cy="515104"/>
          </a:xfrm>
        </p:grpSpPr>
        <p:sp>
          <p:nvSpPr>
            <p:cNvPr id="21" name="Rectangle 2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2" name="Rectangle 21"/>
            <p:cNvSpPr/>
            <p:nvPr/>
          </p:nvSpPr>
          <p:spPr>
            <a:xfrm>
              <a:off x="381000" y="1430210"/>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3" name="Rectangle 22"/>
            <p:cNvSpPr/>
            <p:nvPr/>
          </p:nvSpPr>
          <p:spPr>
            <a:xfrm>
              <a:off x="135264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6" name="Straight Connector 25"/>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23905"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454244"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2879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5" name="Straight Connector 34"/>
            <p:cNvCxnSpPr/>
            <p:nvPr/>
          </p:nvCxnSpPr>
          <p:spPr>
            <a:xfrm flipV="1">
              <a:off x="391081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16054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38" name="Rectangle 37"/>
            <p:cNvSpPr/>
            <p:nvPr/>
          </p:nvSpPr>
          <p:spPr>
            <a:xfrm>
              <a:off x="589583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9" name="Straight Connector 38"/>
            <p:cNvCxnSpPr/>
            <p:nvPr/>
          </p:nvCxnSpPr>
          <p:spPr>
            <a:xfrm flipV="1">
              <a:off x="617785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08997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a:t>
            </a:r>
            <a:r>
              <a:rPr lang="en-US" sz="2400" dirty="0"/>
              <a:t>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FISSION: HCV RNA &lt;25 IU/ml by Study </a:t>
            </a:r>
            <a:r>
              <a:rPr lang="en-US" dirty="0" err="1" smtClean="0">
                <a:solidFill>
                  <a:schemeClr val="bg1"/>
                </a:solidFill>
                <a:latin typeface="Arial" pitchFamily="-110" charset="0"/>
                <a:ea typeface="ＭＳ Ｐゴシック" pitchFamily="-110" charset="-128"/>
                <a:cs typeface="ＭＳ Ｐゴシック" pitchFamily="-110" charset="-128"/>
              </a:rPr>
              <a:t>Timepoint</a:t>
            </a:r>
            <a:r>
              <a:rPr lang="en-US" dirty="0" smtClean="0">
                <a:solidFill>
                  <a:schemeClr val="bg1"/>
                </a:solidFill>
                <a:latin typeface="Arial" pitchFamily="-110" charset="0"/>
                <a:ea typeface="ＭＳ Ｐゴシック" pitchFamily="-110" charset="-128"/>
                <a:cs typeface="ＭＳ Ｐゴシック" pitchFamily="-110" charset="-128"/>
              </a:rPr>
              <a:t> (GT 2, 3 Combined)</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028563660"/>
              </p:ext>
            </p:extLst>
          </p:nvPr>
        </p:nvGraphicFramePr>
        <p:xfrm>
          <a:off x="647700" y="17526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08148"/>
            <a:ext cx="9153144" cy="274318"/>
          </a:xfrm>
          <a:prstGeom prst="rect">
            <a:avLst/>
          </a:prstGeom>
          <a:solidFill>
            <a:schemeClr val="bg1">
              <a:lumMod val="85000"/>
            </a:schemeClr>
          </a:solidFill>
          <a:ln w="12700">
            <a:noFill/>
            <a:miter lim="800000"/>
            <a:headEnd/>
            <a:tailEnd/>
          </a:ln>
        </p:spPr>
        <p:txBody>
          <a:bodyPr lIns="457200" tIns="45431" rIns="92486" bIns="45431" anchor="ctr">
            <a:prstTxWarp prst="textNoShape">
              <a:avLst/>
            </a:prstTxWarp>
          </a:bodyPr>
          <a:lstStyle/>
          <a:p>
            <a:pPr defTabSz="935038">
              <a:spcBef>
                <a:spcPct val="50000"/>
              </a:spcBef>
            </a:pPr>
            <a:r>
              <a:rPr lang="en-US" sz="1400" dirty="0">
                <a:solidFill>
                  <a:srgbClr val="000000"/>
                </a:solidFill>
                <a:latin typeface="Arial" pitchFamily="22" charset="0"/>
              </a:rPr>
              <a:t>RBV = </a:t>
            </a:r>
            <a:r>
              <a:rPr lang="en-US" sz="1400" dirty="0" smtClean="0">
                <a:solidFill>
                  <a:srgbClr val="000000"/>
                </a:solidFill>
                <a:latin typeface="Arial" pitchFamily="22" charset="0"/>
              </a:rPr>
              <a:t>Ribavirin; PEG = Peginterferon  </a:t>
            </a:r>
            <a:endParaRPr lang="en-US" sz="1400" dirty="0">
              <a:solidFill>
                <a:srgbClr val="000000"/>
              </a:solidFill>
              <a:latin typeface="Arial" pitchFamily="22" charset="0"/>
            </a:endParaRPr>
          </a:p>
        </p:txBody>
      </p:sp>
      <p:sp>
        <p:nvSpPr>
          <p:cNvPr id="10" name="Rectangle 9"/>
          <p:cNvSpPr/>
          <p:nvPr/>
        </p:nvSpPr>
        <p:spPr>
          <a:xfrm>
            <a:off x="1866153"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249/250</a:t>
            </a:r>
            <a:endParaRPr lang="en-US" sz="1400" dirty="0">
              <a:solidFill>
                <a:schemeClr val="bg1"/>
              </a:solidFill>
            </a:endParaRPr>
          </a:p>
        </p:txBody>
      </p:sp>
      <p:sp>
        <p:nvSpPr>
          <p:cNvPr id="11" name="Rectangle 10"/>
          <p:cNvSpPr/>
          <p:nvPr/>
        </p:nvSpPr>
        <p:spPr>
          <a:xfrm>
            <a:off x="2667000"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158/236</a:t>
            </a:r>
            <a:endParaRPr lang="en-US" sz="1400" dirty="0">
              <a:solidFill>
                <a:schemeClr val="bg1"/>
              </a:solidFill>
            </a:endParaRPr>
          </a:p>
        </p:txBody>
      </p:sp>
      <p:sp>
        <p:nvSpPr>
          <p:cNvPr id="12" name="Rectangle 11"/>
          <p:cNvSpPr/>
          <p:nvPr/>
        </p:nvSpPr>
        <p:spPr>
          <a:xfrm>
            <a:off x="4163110"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249/253</a:t>
            </a:r>
            <a:endParaRPr lang="en-US" sz="1400" dirty="0">
              <a:solidFill>
                <a:schemeClr val="bg1"/>
              </a:solidFill>
            </a:endParaRPr>
          </a:p>
        </p:txBody>
      </p:sp>
      <p:sp>
        <p:nvSpPr>
          <p:cNvPr id="13" name="Rectangle 12"/>
          <p:cNvSpPr/>
          <p:nvPr/>
        </p:nvSpPr>
        <p:spPr>
          <a:xfrm>
            <a:off x="4977902"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217/243</a:t>
            </a:r>
            <a:endParaRPr lang="en-US" sz="1400" dirty="0">
              <a:solidFill>
                <a:schemeClr val="bg1"/>
              </a:solidFill>
            </a:endParaRPr>
          </a:p>
        </p:txBody>
      </p:sp>
      <p:sp>
        <p:nvSpPr>
          <p:cNvPr id="14" name="Rectangle 13"/>
          <p:cNvSpPr/>
          <p:nvPr/>
        </p:nvSpPr>
        <p:spPr>
          <a:xfrm>
            <a:off x="6458631"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170/253</a:t>
            </a:r>
            <a:endParaRPr lang="en-US" sz="1400" dirty="0">
              <a:solidFill>
                <a:schemeClr val="bg1"/>
              </a:solidFill>
            </a:endParaRPr>
          </a:p>
        </p:txBody>
      </p:sp>
      <p:sp>
        <p:nvSpPr>
          <p:cNvPr id="15" name="Rectangle 14"/>
          <p:cNvSpPr/>
          <p:nvPr/>
        </p:nvSpPr>
        <p:spPr>
          <a:xfrm>
            <a:off x="7263902" y="501674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162/2</a:t>
            </a:r>
            <a:r>
              <a:rPr lang="en-US" sz="1400" dirty="0">
                <a:solidFill>
                  <a:schemeClr val="bg1"/>
                </a:solidFill>
              </a:rPr>
              <a:t>4</a:t>
            </a:r>
            <a:r>
              <a:rPr lang="en-US" sz="1400" dirty="0" smtClean="0">
                <a:solidFill>
                  <a:schemeClr val="bg1"/>
                </a:solidFill>
              </a:rPr>
              <a:t>3</a:t>
            </a:r>
            <a:endParaRPr lang="en-US" sz="1400" dirty="0">
              <a:solidFill>
                <a:schemeClr val="bg1"/>
              </a:solidFill>
            </a:endParaRPr>
          </a:p>
        </p:txBody>
      </p:sp>
    </p:spTree>
    <p:extLst>
      <p:ext uri="{BB962C8B-B14F-4D97-AF65-F5344CB8AC3E}">
        <p14:creationId xmlns:p14="http://schemas.microsoft.com/office/powerpoint/2010/main" val="37155794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a:t>
            </a:r>
            <a:r>
              <a:rPr lang="en-US" sz="2400" dirty="0"/>
              <a:t>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FISSION: SVR12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61134190"/>
              </p:ext>
            </p:extLst>
          </p:nvPr>
        </p:nvGraphicFramePr>
        <p:xfrm>
          <a:off x="457200" y="1828804"/>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5"/>
          <p:cNvSpPr>
            <a:spLocks noChangeArrowheads="1"/>
          </p:cNvSpPr>
          <p:nvPr/>
        </p:nvSpPr>
        <p:spPr bwMode="auto">
          <a:xfrm>
            <a:off x="0" y="6097048"/>
            <a:ext cx="9153144" cy="274318"/>
          </a:xfrm>
          <a:prstGeom prst="rect">
            <a:avLst/>
          </a:prstGeom>
          <a:solidFill>
            <a:schemeClr val="bg1">
              <a:lumMod val="85000"/>
            </a:schemeClr>
          </a:solidFill>
          <a:ln w="12700">
            <a:noFill/>
            <a:miter lim="800000"/>
            <a:headEnd/>
            <a:tailEnd/>
          </a:ln>
        </p:spPr>
        <p:txBody>
          <a:bodyPr lIns="457200" tIns="45431" rIns="92486" bIns="45431" anchor="ctr">
            <a:prstTxWarp prst="textNoShape">
              <a:avLst/>
            </a:prstTxWarp>
          </a:bodyPr>
          <a:lstStyle/>
          <a:p>
            <a:pPr defTabSz="935038">
              <a:spcBef>
                <a:spcPct val="50000"/>
              </a:spcBef>
            </a:pPr>
            <a:r>
              <a:rPr lang="en-US" sz="1200" dirty="0">
                <a:solidFill>
                  <a:srgbClr val="000000"/>
                </a:solidFill>
                <a:latin typeface="Arial" pitchFamily="22" charset="0"/>
              </a:rPr>
              <a:t>RBV = </a:t>
            </a:r>
            <a:r>
              <a:rPr lang="en-US" sz="1200" dirty="0" smtClean="0">
                <a:solidFill>
                  <a:srgbClr val="000000"/>
                </a:solidFill>
                <a:latin typeface="Arial" pitchFamily="22" charset="0"/>
              </a:rPr>
              <a:t>Ribavirin; PEG = Peginterferon  </a:t>
            </a:r>
            <a:endParaRPr lang="en-US" sz="1200" dirty="0">
              <a:solidFill>
                <a:srgbClr val="000000"/>
              </a:solidFill>
              <a:latin typeface="Arial" pitchFamily="22" charset="0"/>
            </a:endParaRPr>
          </a:p>
        </p:txBody>
      </p:sp>
      <p:sp>
        <p:nvSpPr>
          <p:cNvPr id="8" name="Rectangle 7"/>
          <p:cNvSpPr/>
          <p:nvPr/>
        </p:nvSpPr>
        <p:spPr>
          <a:xfrm>
            <a:off x="4234109" y="49530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68/70</a:t>
            </a:r>
            <a:endParaRPr lang="en-US" sz="1400" dirty="0">
              <a:solidFill>
                <a:schemeClr val="bg1"/>
              </a:solidFill>
            </a:endParaRPr>
          </a:p>
        </p:txBody>
      </p:sp>
      <p:sp>
        <p:nvSpPr>
          <p:cNvPr id="12" name="Rectangle 11"/>
          <p:cNvSpPr/>
          <p:nvPr/>
        </p:nvSpPr>
        <p:spPr>
          <a:xfrm>
            <a:off x="5029200" y="49530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52/67</a:t>
            </a:r>
            <a:endParaRPr lang="en-US" sz="1400" dirty="0">
              <a:solidFill>
                <a:schemeClr val="bg1"/>
              </a:solidFill>
            </a:endParaRPr>
          </a:p>
        </p:txBody>
      </p:sp>
      <p:sp>
        <p:nvSpPr>
          <p:cNvPr id="13" name="Rectangle 12"/>
          <p:cNvSpPr/>
          <p:nvPr/>
        </p:nvSpPr>
        <p:spPr>
          <a:xfrm>
            <a:off x="6592046" y="4953000"/>
            <a:ext cx="83166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102/183</a:t>
            </a:r>
            <a:endParaRPr lang="en-US" sz="1400" dirty="0">
              <a:solidFill>
                <a:schemeClr val="bg1"/>
              </a:solidFill>
            </a:endParaRPr>
          </a:p>
        </p:txBody>
      </p:sp>
      <p:sp>
        <p:nvSpPr>
          <p:cNvPr id="14" name="Rectangle 13"/>
          <p:cNvSpPr/>
          <p:nvPr/>
        </p:nvSpPr>
        <p:spPr>
          <a:xfrm>
            <a:off x="7391400" y="4953000"/>
            <a:ext cx="83166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110/176</a:t>
            </a:r>
            <a:endParaRPr lang="en-US" sz="1400" dirty="0">
              <a:solidFill>
                <a:schemeClr val="bg1"/>
              </a:solidFill>
            </a:endParaRPr>
          </a:p>
        </p:txBody>
      </p:sp>
      <p:sp>
        <p:nvSpPr>
          <p:cNvPr id="15" name="Rectangle 14"/>
          <p:cNvSpPr/>
          <p:nvPr/>
        </p:nvSpPr>
        <p:spPr>
          <a:xfrm>
            <a:off x="1765051" y="4953000"/>
            <a:ext cx="8712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170/253</a:t>
            </a:r>
            <a:endParaRPr lang="en-US" sz="1400" dirty="0">
              <a:solidFill>
                <a:schemeClr val="bg1"/>
              </a:solidFill>
            </a:endParaRPr>
          </a:p>
        </p:txBody>
      </p:sp>
      <p:sp>
        <p:nvSpPr>
          <p:cNvPr id="16" name="Rectangle 15"/>
          <p:cNvSpPr/>
          <p:nvPr/>
        </p:nvSpPr>
        <p:spPr>
          <a:xfrm>
            <a:off x="2590800" y="4953000"/>
            <a:ext cx="8712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162/243</a:t>
            </a:r>
            <a:endParaRPr lang="en-US" sz="1400" dirty="0">
              <a:solidFill>
                <a:schemeClr val="bg1"/>
              </a:solidFill>
            </a:endParaRPr>
          </a:p>
        </p:txBody>
      </p:sp>
    </p:spTree>
    <p:extLst>
      <p:ext uri="{BB962C8B-B14F-4D97-AF65-F5344CB8AC3E}">
        <p14:creationId xmlns:p14="http://schemas.microsoft.com/office/powerpoint/2010/main" val="14212289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a:t>
            </a:r>
            <a:r>
              <a:rPr lang="en-US" sz="2400" dirty="0"/>
              <a:t>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FISSION: SVR12 by Presence of Cirrhosis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758214172"/>
              </p:ext>
            </p:extLst>
          </p:nvPr>
        </p:nvGraphicFramePr>
        <p:xfrm>
          <a:off x="457200" y="17822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5"/>
          <p:cNvSpPr>
            <a:spLocks noChangeArrowheads="1"/>
          </p:cNvSpPr>
          <p:nvPr/>
        </p:nvSpPr>
        <p:spPr bwMode="auto">
          <a:xfrm>
            <a:off x="0" y="6037744"/>
            <a:ext cx="9153144" cy="274318"/>
          </a:xfrm>
          <a:prstGeom prst="rect">
            <a:avLst/>
          </a:prstGeom>
          <a:solidFill>
            <a:schemeClr val="bg1">
              <a:lumMod val="85000"/>
            </a:schemeClr>
          </a:solidFill>
          <a:ln w="12700">
            <a:noFill/>
            <a:miter lim="800000"/>
            <a:headEnd/>
            <a:tailEnd/>
          </a:ln>
        </p:spPr>
        <p:txBody>
          <a:bodyPr lIns="457200" tIns="45431" rIns="92486" bIns="45431" anchor="ctr">
            <a:prstTxWarp prst="textNoShape">
              <a:avLst/>
            </a:prstTxWarp>
          </a:bodyPr>
          <a:lstStyle/>
          <a:p>
            <a:pPr defTabSz="935038">
              <a:spcBef>
                <a:spcPct val="50000"/>
              </a:spcBef>
            </a:pPr>
            <a:r>
              <a:rPr lang="en-US" sz="1400" dirty="0">
                <a:solidFill>
                  <a:srgbClr val="000000"/>
                </a:solidFill>
                <a:latin typeface="Arial" pitchFamily="22" charset="0"/>
              </a:rPr>
              <a:t>RBV = </a:t>
            </a:r>
            <a:r>
              <a:rPr lang="en-US" sz="1400" dirty="0" smtClean="0">
                <a:solidFill>
                  <a:srgbClr val="000000"/>
                </a:solidFill>
                <a:latin typeface="Arial" pitchFamily="22" charset="0"/>
              </a:rPr>
              <a:t>Ribavirin; PEG = Peginterferon  </a:t>
            </a:r>
            <a:endParaRPr lang="en-US" sz="1400" dirty="0">
              <a:solidFill>
                <a:srgbClr val="000000"/>
              </a:solidFill>
              <a:latin typeface="Arial" pitchFamily="22" charset="0"/>
            </a:endParaRPr>
          </a:p>
        </p:txBody>
      </p:sp>
      <p:sp>
        <p:nvSpPr>
          <p:cNvPr id="8" name="Rectangle 7"/>
          <p:cNvSpPr/>
          <p:nvPr/>
        </p:nvSpPr>
        <p:spPr>
          <a:xfrm>
            <a:off x="2216333"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147/204</a:t>
            </a:r>
            <a:endParaRPr lang="en-US" sz="1400" dirty="0">
              <a:solidFill>
                <a:schemeClr val="bg1"/>
              </a:solidFill>
            </a:endParaRPr>
          </a:p>
        </p:txBody>
      </p:sp>
      <p:sp>
        <p:nvSpPr>
          <p:cNvPr id="11" name="Rectangle 10"/>
          <p:cNvSpPr/>
          <p:nvPr/>
        </p:nvSpPr>
        <p:spPr>
          <a:xfrm>
            <a:off x="5867400"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23/49</a:t>
            </a:r>
            <a:endParaRPr lang="en-US" sz="1400" dirty="0">
              <a:solidFill>
                <a:schemeClr val="bg1"/>
              </a:solidFill>
            </a:endParaRPr>
          </a:p>
        </p:txBody>
      </p:sp>
      <p:sp>
        <p:nvSpPr>
          <p:cNvPr id="12" name="Rectangle 11"/>
          <p:cNvSpPr/>
          <p:nvPr/>
        </p:nvSpPr>
        <p:spPr>
          <a:xfrm>
            <a:off x="6979580"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19/50</a:t>
            </a:r>
            <a:endParaRPr lang="en-US" sz="1400" dirty="0">
              <a:solidFill>
                <a:schemeClr val="bg1"/>
              </a:solidFill>
            </a:endParaRPr>
          </a:p>
        </p:txBody>
      </p:sp>
      <p:sp>
        <p:nvSpPr>
          <p:cNvPr id="13" name="Rectangle 12"/>
          <p:cNvSpPr/>
          <p:nvPr/>
        </p:nvSpPr>
        <p:spPr>
          <a:xfrm>
            <a:off x="3346882"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143/193</a:t>
            </a:r>
            <a:endParaRPr lang="en-US" sz="1400" dirty="0">
              <a:solidFill>
                <a:schemeClr val="bg1"/>
              </a:solidFill>
            </a:endParaRPr>
          </a:p>
        </p:txBody>
      </p:sp>
    </p:spTree>
    <p:extLst>
      <p:ext uri="{BB962C8B-B14F-4D97-AF65-F5344CB8AC3E}">
        <p14:creationId xmlns:p14="http://schemas.microsoft.com/office/powerpoint/2010/main" val="2841249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a:t>
            </a:r>
            <a:r>
              <a:rPr lang="en-US" sz="2400" dirty="0"/>
              <a:t>Trial: </a:t>
            </a:r>
            <a:r>
              <a:rPr lang="en-US" sz="2400" dirty="0" smtClean="0"/>
              <a:t>Adverse Effects</a:t>
            </a:r>
            <a:endParaRPr lang="en-US" sz="2400" dirty="0"/>
          </a:p>
        </p:txBody>
      </p:sp>
      <p:sp>
        <p:nvSpPr>
          <p:cNvPr id="3" name="Content Placeholder 2"/>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575821223"/>
              </p:ext>
            </p:extLst>
          </p:nvPr>
        </p:nvGraphicFramePr>
        <p:xfrm>
          <a:off x="314325" y="1524000"/>
          <a:ext cx="8515350" cy="4572000"/>
        </p:xfrm>
        <a:graphic>
          <a:graphicData uri="http://schemas.openxmlformats.org/drawingml/2006/table">
            <a:tbl>
              <a:tblPr firstRow="1" bandRow="1">
                <a:tableStyleId>{5C22544A-7EE6-4342-B048-85BDC9FD1C3A}</a:tableStyleId>
              </a:tblPr>
              <a:tblGrid>
                <a:gridCol w="4019550"/>
                <a:gridCol w="2362200"/>
                <a:gridCol w="2133600"/>
              </a:tblGrid>
              <a:tr h="609600">
                <a:tc>
                  <a:txBody>
                    <a:bodyPr/>
                    <a:lstStyle/>
                    <a:p>
                      <a:r>
                        <a:rPr lang="en-US" dirty="0" smtClean="0"/>
                        <a:t>Event</a:t>
                      </a:r>
                      <a:endParaRPr lang="en-US" dirty="0"/>
                    </a:p>
                  </a:txBody>
                  <a:tcPr>
                    <a:solidFill>
                      <a:srgbClr val="0B3F5A"/>
                    </a:solidFill>
                  </a:tcPr>
                </a:tc>
                <a:tc>
                  <a:txBody>
                    <a:bodyPr/>
                    <a:lstStyle/>
                    <a:p>
                      <a:pPr algn="ctr"/>
                      <a:r>
                        <a:rPr lang="en-US" dirty="0" err="1" smtClean="0"/>
                        <a:t>Sofosbuvir</a:t>
                      </a:r>
                      <a:r>
                        <a:rPr lang="en-US" dirty="0" smtClean="0"/>
                        <a:t> + RBV</a:t>
                      </a:r>
                      <a:r>
                        <a:rPr lang="en-US" b="0" dirty="0" smtClean="0"/>
                        <a:t> </a:t>
                      </a:r>
                      <a:r>
                        <a:rPr lang="en-US" sz="1600" b="0" dirty="0" smtClean="0"/>
                        <a:t>(n=256)</a:t>
                      </a:r>
                      <a:endParaRPr lang="en-US" sz="1600" dirty="0"/>
                    </a:p>
                  </a:txBody>
                  <a:tcPr>
                    <a:solidFill>
                      <a:srgbClr val="0B3F5A"/>
                    </a:solidFill>
                  </a:tcPr>
                </a:tc>
                <a:tc>
                  <a:txBody>
                    <a:bodyPr/>
                    <a:lstStyle/>
                    <a:p>
                      <a:pPr algn="ctr"/>
                      <a:r>
                        <a:rPr lang="en-US" dirty="0" smtClean="0"/>
                        <a:t>PEG + RBV</a:t>
                      </a:r>
                      <a:r>
                        <a:rPr lang="en-US" b="0" dirty="0" smtClean="0"/>
                        <a:t> </a:t>
                      </a:r>
                      <a:br>
                        <a:rPr lang="en-US" b="0" dirty="0" smtClean="0"/>
                      </a:br>
                      <a:r>
                        <a:rPr lang="en-US" sz="1600" b="0" dirty="0" smtClean="0"/>
                        <a:t>(n=243)</a:t>
                      </a:r>
                      <a:endParaRPr lang="en-US" sz="1600" dirty="0"/>
                    </a:p>
                  </a:txBody>
                  <a:tcPr>
                    <a:solidFill>
                      <a:srgbClr val="0B3F5A"/>
                    </a:solidFill>
                  </a:tcPr>
                </a:tc>
              </a:tr>
              <a:tr h="370840">
                <a:tc>
                  <a:txBody>
                    <a:bodyPr/>
                    <a:lstStyle/>
                    <a:p>
                      <a:pPr>
                        <a:lnSpc>
                          <a:spcPts val="2400"/>
                        </a:lnSpc>
                      </a:pPr>
                      <a:r>
                        <a:rPr lang="en-US" dirty="0" smtClean="0"/>
                        <a:t>Discontinuation</a:t>
                      </a:r>
                      <a:r>
                        <a:rPr lang="en-US" baseline="0" dirty="0" smtClean="0"/>
                        <a:t> due to adverse event</a:t>
                      </a:r>
                      <a:endParaRPr lang="en-US" dirty="0"/>
                    </a:p>
                  </a:txBody>
                  <a:tcPr anchor="ctr"/>
                </a:tc>
                <a:tc>
                  <a:txBody>
                    <a:bodyPr/>
                    <a:lstStyle/>
                    <a:p>
                      <a:pPr algn="ctr">
                        <a:lnSpc>
                          <a:spcPts val="2400"/>
                        </a:lnSpc>
                      </a:pPr>
                      <a:r>
                        <a:rPr lang="en-US" dirty="0" smtClean="0"/>
                        <a:t>3 (1%)</a:t>
                      </a:r>
                      <a:endParaRPr lang="en-US" dirty="0"/>
                    </a:p>
                  </a:txBody>
                  <a:tcPr anchor="ctr"/>
                </a:tc>
                <a:tc>
                  <a:txBody>
                    <a:bodyPr/>
                    <a:lstStyle/>
                    <a:p>
                      <a:pPr algn="ctr">
                        <a:lnSpc>
                          <a:spcPts val="2400"/>
                        </a:lnSpc>
                      </a:pPr>
                      <a:r>
                        <a:rPr lang="en-US" dirty="0" smtClean="0"/>
                        <a:t>26 (11%)</a:t>
                      </a:r>
                      <a:endParaRPr lang="en-US" dirty="0"/>
                    </a:p>
                  </a:txBody>
                  <a:tcPr anchor="ctr"/>
                </a:tc>
              </a:tr>
              <a:tr h="370840">
                <a:tc>
                  <a:txBody>
                    <a:bodyPr/>
                    <a:lstStyle/>
                    <a:p>
                      <a:pPr>
                        <a:lnSpc>
                          <a:spcPts val="2400"/>
                        </a:lnSpc>
                      </a:pPr>
                      <a:r>
                        <a:rPr lang="en-US" dirty="0" smtClean="0"/>
                        <a:t>Fatigue</a:t>
                      </a:r>
                      <a:endParaRPr lang="en-US" dirty="0"/>
                    </a:p>
                  </a:txBody>
                  <a:tcPr anchor="ctr"/>
                </a:tc>
                <a:tc>
                  <a:txBody>
                    <a:bodyPr/>
                    <a:lstStyle/>
                    <a:p>
                      <a:pPr algn="ctr">
                        <a:lnSpc>
                          <a:spcPts val="2400"/>
                        </a:lnSpc>
                      </a:pPr>
                      <a:r>
                        <a:rPr lang="en-US" dirty="0" smtClean="0"/>
                        <a:t>92 (36%)</a:t>
                      </a:r>
                      <a:endParaRPr lang="en-US" dirty="0"/>
                    </a:p>
                  </a:txBody>
                  <a:tcPr anchor="ctr"/>
                </a:tc>
                <a:tc>
                  <a:txBody>
                    <a:bodyPr/>
                    <a:lstStyle/>
                    <a:p>
                      <a:pPr algn="ctr">
                        <a:lnSpc>
                          <a:spcPts val="2400"/>
                        </a:lnSpc>
                      </a:pPr>
                      <a:r>
                        <a:rPr lang="en-US" dirty="0" smtClean="0"/>
                        <a:t>134 (55%)</a:t>
                      </a:r>
                      <a:endParaRPr lang="en-US" dirty="0"/>
                    </a:p>
                  </a:txBody>
                  <a:tcPr anchor="ctr"/>
                </a:tc>
              </a:tr>
              <a:tr h="370840">
                <a:tc>
                  <a:txBody>
                    <a:bodyPr/>
                    <a:lstStyle/>
                    <a:p>
                      <a:pPr>
                        <a:lnSpc>
                          <a:spcPts val="2400"/>
                        </a:lnSpc>
                      </a:pPr>
                      <a:r>
                        <a:rPr lang="en-US" dirty="0" smtClean="0"/>
                        <a:t>Headache</a:t>
                      </a:r>
                      <a:endParaRPr lang="en-US" dirty="0"/>
                    </a:p>
                  </a:txBody>
                  <a:tcPr anchor="ctr"/>
                </a:tc>
                <a:tc>
                  <a:txBody>
                    <a:bodyPr/>
                    <a:lstStyle/>
                    <a:p>
                      <a:pPr algn="ctr">
                        <a:lnSpc>
                          <a:spcPts val="2400"/>
                        </a:lnSpc>
                      </a:pPr>
                      <a:r>
                        <a:rPr lang="en-US" dirty="0" smtClean="0"/>
                        <a:t>64</a:t>
                      </a:r>
                      <a:r>
                        <a:rPr lang="en-US" baseline="0" dirty="0" smtClean="0"/>
                        <a:t> (25%)</a:t>
                      </a:r>
                      <a:endParaRPr lang="en-US" dirty="0"/>
                    </a:p>
                  </a:txBody>
                  <a:tcPr anchor="ctr"/>
                </a:tc>
                <a:tc>
                  <a:txBody>
                    <a:bodyPr/>
                    <a:lstStyle/>
                    <a:p>
                      <a:pPr algn="ctr">
                        <a:lnSpc>
                          <a:spcPts val="2400"/>
                        </a:lnSpc>
                      </a:pPr>
                      <a:r>
                        <a:rPr lang="en-US" dirty="0" smtClean="0"/>
                        <a:t>108 (44%)</a:t>
                      </a:r>
                      <a:endParaRPr lang="en-US" dirty="0"/>
                    </a:p>
                  </a:txBody>
                  <a:tcPr anchor="ctr"/>
                </a:tc>
              </a:tr>
              <a:tr h="370840">
                <a:tc>
                  <a:txBody>
                    <a:bodyPr/>
                    <a:lstStyle/>
                    <a:p>
                      <a:pPr>
                        <a:lnSpc>
                          <a:spcPts val="2400"/>
                        </a:lnSpc>
                      </a:pPr>
                      <a:r>
                        <a:rPr lang="en-US" dirty="0" smtClean="0"/>
                        <a:t>Nausea</a:t>
                      </a:r>
                      <a:endParaRPr lang="en-US" dirty="0"/>
                    </a:p>
                  </a:txBody>
                  <a:tcPr anchor="ctr"/>
                </a:tc>
                <a:tc>
                  <a:txBody>
                    <a:bodyPr/>
                    <a:lstStyle/>
                    <a:p>
                      <a:pPr algn="ctr">
                        <a:lnSpc>
                          <a:spcPts val="2400"/>
                        </a:lnSpc>
                      </a:pPr>
                      <a:r>
                        <a:rPr lang="en-US" dirty="0" smtClean="0"/>
                        <a:t>46 (18%)</a:t>
                      </a:r>
                      <a:endParaRPr lang="en-US" dirty="0"/>
                    </a:p>
                  </a:txBody>
                  <a:tcPr anchor="ctr"/>
                </a:tc>
                <a:tc>
                  <a:txBody>
                    <a:bodyPr/>
                    <a:lstStyle/>
                    <a:p>
                      <a:pPr algn="ctr">
                        <a:lnSpc>
                          <a:spcPts val="2400"/>
                        </a:lnSpc>
                      </a:pPr>
                      <a:r>
                        <a:rPr lang="en-US" dirty="0" smtClean="0"/>
                        <a:t>70 (29%)</a:t>
                      </a:r>
                      <a:endParaRPr lang="en-US" dirty="0"/>
                    </a:p>
                  </a:txBody>
                  <a:tcPr anchor="ctr"/>
                </a:tc>
              </a:tr>
              <a:tr h="370840">
                <a:tc>
                  <a:txBody>
                    <a:bodyPr/>
                    <a:lstStyle/>
                    <a:p>
                      <a:pPr>
                        <a:lnSpc>
                          <a:spcPts val="2400"/>
                        </a:lnSpc>
                      </a:pPr>
                      <a:r>
                        <a:rPr lang="en-US" dirty="0" smtClean="0"/>
                        <a:t>Pruritus</a:t>
                      </a:r>
                      <a:endParaRPr lang="en-US" dirty="0"/>
                    </a:p>
                  </a:txBody>
                  <a:tcPr anchor="ctr"/>
                </a:tc>
                <a:tc>
                  <a:txBody>
                    <a:bodyPr/>
                    <a:lstStyle/>
                    <a:p>
                      <a:pPr marL="0" indent="0" algn="ctr">
                        <a:lnSpc>
                          <a:spcPts val="2400"/>
                        </a:lnSpc>
                      </a:pPr>
                      <a:r>
                        <a:rPr lang="en-US" dirty="0" smtClean="0"/>
                        <a:t>19 (7%)</a:t>
                      </a:r>
                      <a:endParaRPr lang="en-US" dirty="0"/>
                    </a:p>
                  </a:txBody>
                  <a:tcPr anchor="ctr"/>
                </a:tc>
                <a:tc>
                  <a:txBody>
                    <a:bodyPr/>
                    <a:lstStyle/>
                    <a:p>
                      <a:pPr algn="ctr">
                        <a:lnSpc>
                          <a:spcPts val="2400"/>
                        </a:lnSpc>
                      </a:pPr>
                      <a:r>
                        <a:rPr lang="en-US" dirty="0" smtClean="0"/>
                        <a:t>42 (17%)</a:t>
                      </a:r>
                      <a:endParaRPr lang="en-US" dirty="0"/>
                    </a:p>
                  </a:txBody>
                  <a:tcPr anchor="ctr"/>
                </a:tc>
              </a:tr>
              <a:tr h="370840">
                <a:tc>
                  <a:txBody>
                    <a:bodyPr/>
                    <a:lstStyle/>
                    <a:p>
                      <a:pPr>
                        <a:lnSpc>
                          <a:spcPts val="2400"/>
                        </a:lnSpc>
                      </a:pPr>
                      <a:r>
                        <a:rPr lang="en-US" dirty="0" smtClean="0"/>
                        <a:t>Hemoglobin &lt; 10 g/dl</a:t>
                      </a:r>
                      <a:endParaRPr lang="en-US" dirty="0"/>
                    </a:p>
                  </a:txBody>
                  <a:tcPr anchor="ctr"/>
                </a:tc>
                <a:tc>
                  <a:txBody>
                    <a:bodyPr/>
                    <a:lstStyle/>
                    <a:p>
                      <a:pPr marL="0" indent="0" algn="ctr">
                        <a:lnSpc>
                          <a:spcPts val="2400"/>
                        </a:lnSpc>
                      </a:pPr>
                      <a:r>
                        <a:rPr lang="en-US" dirty="0" smtClean="0"/>
                        <a:t>23 (9%)</a:t>
                      </a:r>
                      <a:endParaRPr lang="en-US" dirty="0"/>
                    </a:p>
                  </a:txBody>
                  <a:tcPr anchor="ctr"/>
                </a:tc>
                <a:tc>
                  <a:txBody>
                    <a:bodyPr/>
                    <a:lstStyle/>
                    <a:p>
                      <a:pPr algn="ctr">
                        <a:lnSpc>
                          <a:spcPts val="2400"/>
                        </a:lnSpc>
                      </a:pPr>
                      <a:r>
                        <a:rPr lang="en-US" dirty="0" smtClean="0"/>
                        <a:t>35 (14%)</a:t>
                      </a:r>
                      <a:endParaRPr lang="en-US" dirty="0"/>
                    </a:p>
                  </a:txBody>
                  <a:tcPr anchor="ctr"/>
                </a:tc>
              </a:tr>
              <a:tr h="370840">
                <a:tc>
                  <a:txBody>
                    <a:bodyPr/>
                    <a:lstStyle/>
                    <a:p>
                      <a:pPr>
                        <a:lnSpc>
                          <a:spcPts val="2400"/>
                        </a:lnSpc>
                      </a:pPr>
                      <a:r>
                        <a:rPr lang="en-US" dirty="0" smtClean="0"/>
                        <a:t>Neutropenia</a:t>
                      </a:r>
                      <a:endParaRPr lang="en-US" dirty="0"/>
                    </a:p>
                  </a:txBody>
                  <a:tcPr anchor="ctr"/>
                </a:tc>
                <a:tc>
                  <a:txBody>
                    <a:bodyPr/>
                    <a:lstStyle/>
                    <a:p>
                      <a:pPr algn="ctr">
                        <a:lnSpc>
                          <a:spcPts val="2400"/>
                        </a:lnSpc>
                      </a:pPr>
                      <a:r>
                        <a:rPr lang="en-US" dirty="0" smtClean="0"/>
                        <a:t>0</a:t>
                      </a:r>
                      <a:endParaRPr lang="en-US" dirty="0"/>
                    </a:p>
                  </a:txBody>
                  <a:tcPr anchor="ctr"/>
                </a:tc>
                <a:tc>
                  <a:txBody>
                    <a:bodyPr/>
                    <a:lstStyle/>
                    <a:p>
                      <a:pPr algn="ctr">
                        <a:lnSpc>
                          <a:spcPts val="2400"/>
                        </a:lnSpc>
                      </a:pPr>
                      <a:r>
                        <a:rPr lang="en-US" dirty="0" smtClean="0"/>
                        <a:t>30 (12%)</a:t>
                      </a:r>
                      <a:endParaRPr lang="en-US" dirty="0"/>
                    </a:p>
                  </a:txBody>
                  <a:tcPr anchor="ctr"/>
                </a:tc>
              </a:tr>
              <a:tr h="370840">
                <a:tc>
                  <a:txBody>
                    <a:bodyPr/>
                    <a:lstStyle/>
                    <a:p>
                      <a:pPr>
                        <a:lnSpc>
                          <a:spcPts val="2400"/>
                        </a:lnSpc>
                      </a:pPr>
                      <a:r>
                        <a:rPr lang="en-US" dirty="0" smtClean="0"/>
                        <a:t>Influenza-like illness</a:t>
                      </a:r>
                      <a:endParaRPr lang="en-US" dirty="0"/>
                    </a:p>
                  </a:txBody>
                  <a:tcPr anchor="ctr"/>
                </a:tc>
                <a:tc>
                  <a:txBody>
                    <a:bodyPr/>
                    <a:lstStyle/>
                    <a:p>
                      <a:pPr algn="ctr">
                        <a:lnSpc>
                          <a:spcPts val="2400"/>
                        </a:lnSpc>
                      </a:pPr>
                      <a:r>
                        <a:rPr lang="en-US" dirty="0" smtClean="0"/>
                        <a:t>7 (3%)</a:t>
                      </a:r>
                      <a:endParaRPr lang="en-US" dirty="0"/>
                    </a:p>
                  </a:txBody>
                  <a:tcPr anchor="ctr"/>
                </a:tc>
                <a:tc>
                  <a:txBody>
                    <a:bodyPr/>
                    <a:lstStyle/>
                    <a:p>
                      <a:pPr algn="ctr">
                        <a:lnSpc>
                          <a:spcPts val="2400"/>
                        </a:lnSpc>
                      </a:pPr>
                      <a:r>
                        <a:rPr lang="en-US" dirty="0" smtClean="0"/>
                        <a:t>43 (18%)</a:t>
                      </a:r>
                      <a:endParaRPr lang="en-US" dirty="0"/>
                    </a:p>
                  </a:txBody>
                  <a:tcPr anchor="ctr"/>
                </a:tc>
              </a:tr>
              <a:tr h="370840">
                <a:tc>
                  <a:txBody>
                    <a:bodyPr/>
                    <a:lstStyle/>
                    <a:p>
                      <a:pPr>
                        <a:lnSpc>
                          <a:spcPts val="2400"/>
                        </a:lnSpc>
                      </a:pPr>
                      <a:r>
                        <a:rPr lang="en-US" dirty="0" smtClean="0"/>
                        <a:t>Depression</a:t>
                      </a:r>
                      <a:endParaRPr lang="en-US" dirty="0"/>
                    </a:p>
                  </a:txBody>
                  <a:tcPr anchor="ctr"/>
                </a:tc>
                <a:tc>
                  <a:txBody>
                    <a:bodyPr/>
                    <a:lstStyle/>
                    <a:p>
                      <a:pPr algn="ctr">
                        <a:lnSpc>
                          <a:spcPts val="2400"/>
                        </a:lnSpc>
                      </a:pPr>
                      <a:r>
                        <a:rPr lang="en-US" dirty="0" smtClean="0"/>
                        <a:t>14 (5.5%)</a:t>
                      </a:r>
                      <a:endParaRPr lang="en-US" dirty="0"/>
                    </a:p>
                  </a:txBody>
                  <a:tcPr anchor="ctr"/>
                </a:tc>
                <a:tc>
                  <a:txBody>
                    <a:bodyPr/>
                    <a:lstStyle/>
                    <a:p>
                      <a:pPr algn="ctr">
                        <a:lnSpc>
                          <a:spcPts val="2400"/>
                        </a:lnSpc>
                      </a:pPr>
                      <a:r>
                        <a:rPr lang="en-US" dirty="0" smtClean="0"/>
                        <a:t>34 (14%)</a:t>
                      </a:r>
                      <a:endParaRPr lang="en-US" dirty="0"/>
                    </a:p>
                  </a:txBody>
                  <a:tcPr anchor="ctr"/>
                </a:tc>
              </a:tr>
              <a:tr h="370840">
                <a:tc>
                  <a:txBody>
                    <a:bodyPr/>
                    <a:lstStyle/>
                    <a:p>
                      <a:pPr>
                        <a:lnSpc>
                          <a:spcPts val="2400"/>
                        </a:lnSpc>
                      </a:pPr>
                      <a:r>
                        <a:rPr lang="en-US" dirty="0" smtClean="0"/>
                        <a:t>Insomnia</a:t>
                      </a:r>
                      <a:endParaRPr lang="en-US" dirty="0"/>
                    </a:p>
                  </a:txBody>
                  <a:tcPr anchor="ctr"/>
                </a:tc>
                <a:tc>
                  <a:txBody>
                    <a:bodyPr/>
                    <a:lstStyle/>
                    <a:p>
                      <a:pPr algn="ctr">
                        <a:lnSpc>
                          <a:spcPts val="2400"/>
                        </a:lnSpc>
                      </a:pPr>
                      <a:r>
                        <a:rPr lang="en-US" dirty="0" smtClean="0"/>
                        <a:t>31 (12%)</a:t>
                      </a:r>
                      <a:endParaRPr lang="en-US" dirty="0"/>
                    </a:p>
                  </a:txBody>
                  <a:tcPr anchor="ctr"/>
                </a:tc>
                <a:tc>
                  <a:txBody>
                    <a:bodyPr/>
                    <a:lstStyle/>
                    <a:p>
                      <a:pPr algn="ctr">
                        <a:lnSpc>
                          <a:spcPts val="2400"/>
                        </a:lnSpc>
                      </a:pPr>
                      <a:r>
                        <a:rPr lang="en-US" dirty="0" smtClean="0"/>
                        <a:t>70 (29%)</a:t>
                      </a:r>
                      <a:endParaRPr lang="en-US" dirty="0"/>
                    </a:p>
                  </a:txBody>
                  <a:tcPr anchor="ctr"/>
                </a:tc>
              </a:tr>
            </a:tbl>
          </a:graphicData>
        </a:graphic>
      </p:graphicFrame>
    </p:spTree>
    <p:extLst>
      <p:ext uri="{BB962C8B-B14F-4D97-AF65-F5344CB8AC3E}">
        <p14:creationId xmlns:p14="http://schemas.microsoft.com/office/powerpoint/2010/main" val="3793103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a:t>
            </a:r>
            <a:r>
              <a:rPr lang="en-US" dirty="0" smtClean="0">
                <a:latin typeface="Arial" pitchFamily="22" charset="0"/>
              </a:rPr>
              <a:t>87.</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Sofosbuvir + Ribavirin for Treatment-Naïve HCV GT 2 or 3</a:t>
            </a:r>
            <a:br>
              <a:rPr lang="en-US" sz="2400" dirty="0">
                <a:solidFill>
                  <a:schemeClr val="accent5">
                    <a:lumMod val="20000"/>
                    <a:lumOff val="80000"/>
                  </a:schemeClr>
                </a:solidFill>
              </a:rPr>
            </a:br>
            <a:r>
              <a:rPr lang="en-US" sz="2400" dirty="0" smtClean="0"/>
              <a:t>FISSION </a:t>
            </a: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6268180"/>
              </p:ext>
            </p:extLst>
          </p:nvPr>
        </p:nvGraphicFramePr>
        <p:xfrm>
          <a:off x="0" y="2590800"/>
          <a:ext cx="9144000" cy="2143759"/>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mn-lt"/>
                          <a:ea typeface="+mn-ea"/>
                          <a:cs typeface="Arial"/>
                        </a:rPr>
                        <a:t>In the randomized trial of previously untreated patients</a:t>
                      </a:r>
                    </a:p>
                    <a:p>
                      <a:pPr marL="0" marR="0" indent="0" algn="l" defTabSz="914400" rtl="0" eaLnBrk="1" fontAlgn="auto" latinLnBrk="0" hangingPunct="1">
                        <a:lnSpc>
                          <a:spcPts val="2800"/>
                        </a:lnSpc>
                        <a:spcBef>
                          <a:spcPts val="0"/>
                        </a:spcBef>
                        <a:spcAft>
                          <a:spcPts val="0"/>
                        </a:spcAft>
                        <a:buClrTx/>
                        <a:buSzTx/>
                        <a:buFontTx/>
                        <a:buNone/>
                        <a:tabLst/>
                        <a:defRPr/>
                      </a:pPr>
                      <a:r>
                        <a:rPr lang="en-US" sz="2000" b="0" kern="1200" dirty="0" smtClean="0">
                          <a:solidFill>
                            <a:schemeClr val="tx1"/>
                          </a:solidFill>
                          <a:latin typeface="+mn-lt"/>
                          <a:ea typeface="+mn-ea"/>
                          <a:cs typeface="Arial"/>
                        </a:rPr>
                        <a:t>with genotype 2 or 3 infection, the efficacy of the all-oral regimen of </a:t>
                      </a:r>
                      <a:r>
                        <a:rPr lang="en-US" sz="2000" b="0" kern="1200" dirty="0" err="1" smtClean="0">
                          <a:solidFill>
                            <a:schemeClr val="tx1"/>
                          </a:solidFill>
                          <a:latin typeface="+mn-lt"/>
                          <a:ea typeface="+mn-ea"/>
                          <a:cs typeface="Arial"/>
                        </a:rPr>
                        <a:t>sofosbuvir</a:t>
                      </a:r>
                      <a:r>
                        <a:rPr lang="en-US" sz="2000" b="0" kern="1200" dirty="0" smtClean="0">
                          <a:solidFill>
                            <a:schemeClr val="tx1"/>
                          </a:solidFill>
                          <a:latin typeface="+mn-lt"/>
                          <a:ea typeface="+mn-ea"/>
                          <a:cs typeface="Arial"/>
                        </a:rPr>
                        <a:t> plus ribavirin was similar to that of </a:t>
                      </a:r>
                      <a:r>
                        <a:rPr lang="en-US" sz="2000" b="0" kern="1200" dirty="0" err="1" smtClean="0">
                          <a:solidFill>
                            <a:schemeClr val="tx1"/>
                          </a:solidFill>
                          <a:latin typeface="+mn-lt"/>
                          <a:ea typeface="+mn-ea"/>
                          <a:cs typeface="Arial"/>
                        </a:rPr>
                        <a:t>peginterferon</a:t>
                      </a:r>
                      <a:r>
                        <a:rPr lang="en-US" sz="2000" b="0" kern="1200" dirty="0" smtClean="0">
                          <a:solidFill>
                            <a:schemeClr val="tx1"/>
                          </a:solidFill>
                          <a:latin typeface="+mn-lt"/>
                          <a:ea typeface="+mn-ea"/>
                          <a:cs typeface="Arial"/>
                        </a:rPr>
                        <a:t>–ribavirin, but</a:t>
                      </a:r>
                    </a:p>
                    <a:p>
                      <a:pPr marL="0" marR="0" indent="0" algn="l" defTabSz="914400" rtl="0" eaLnBrk="1" fontAlgn="auto" latinLnBrk="0" hangingPunct="1">
                        <a:lnSpc>
                          <a:spcPts val="2800"/>
                        </a:lnSpc>
                        <a:spcBef>
                          <a:spcPts val="0"/>
                        </a:spcBef>
                        <a:spcAft>
                          <a:spcPts val="0"/>
                        </a:spcAft>
                        <a:buClrTx/>
                        <a:buSzTx/>
                        <a:buFontTx/>
                        <a:buNone/>
                        <a:tabLst/>
                        <a:defRPr/>
                      </a:pPr>
                      <a:r>
                        <a:rPr lang="en-US" sz="2000" b="0" kern="1200" dirty="0" smtClean="0">
                          <a:solidFill>
                            <a:schemeClr val="tx1"/>
                          </a:solidFill>
                          <a:latin typeface="+mn-lt"/>
                          <a:ea typeface="+mn-ea"/>
                          <a:cs typeface="Arial"/>
                        </a:rPr>
                        <a:t>response rates among patients with genotype 3 infection were lower than the rates among those with genotype 2 infection.</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
        <p:nvSpPr>
          <p:cNvPr id="5" name="TextBox 4"/>
          <p:cNvSpPr txBox="1"/>
          <p:nvPr/>
        </p:nvSpPr>
        <p:spPr>
          <a:xfrm>
            <a:off x="0" y="5266862"/>
            <a:ext cx="9144000" cy="307777"/>
          </a:xfrm>
          <a:prstGeom prst="rect">
            <a:avLst/>
          </a:prstGeom>
          <a:noFill/>
        </p:spPr>
        <p:txBody>
          <a:bodyPr wrap="square" rtlCol="0" anchor="ctr">
            <a:spAutoFit/>
          </a:bodyPr>
          <a:lstStyle/>
          <a:p>
            <a:pPr algn="ctr"/>
            <a:r>
              <a:rPr lang="en-US" sz="1400" dirty="0" smtClean="0">
                <a:solidFill>
                  <a:srgbClr val="001D48"/>
                </a:solidFill>
                <a:latin typeface="Arial"/>
                <a:cs typeface="Arial"/>
              </a:rPr>
              <a:t>*Note: This conclusion pertains to both the </a:t>
            </a:r>
            <a:r>
              <a:rPr lang="en-US" sz="1400" b="1" dirty="0" smtClean="0">
                <a:solidFill>
                  <a:srgbClr val="001D48"/>
                </a:solidFill>
                <a:latin typeface="Arial"/>
                <a:cs typeface="Arial"/>
              </a:rPr>
              <a:t>FISSION </a:t>
            </a:r>
            <a:r>
              <a:rPr lang="en-US" sz="1400" dirty="0" smtClean="0">
                <a:solidFill>
                  <a:srgbClr val="001D48"/>
                </a:solidFill>
                <a:latin typeface="Arial"/>
                <a:cs typeface="Arial"/>
              </a:rPr>
              <a:t>and </a:t>
            </a:r>
            <a:r>
              <a:rPr lang="en-US" sz="1400" b="1" dirty="0" smtClean="0">
                <a:solidFill>
                  <a:srgbClr val="001D48"/>
                </a:solidFill>
                <a:latin typeface="Arial"/>
                <a:cs typeface="Arial"/>
              </a:rPr>
              <a:t>NEUTRINO </a:t>
            </a:r>
            <a:r>
              <a:rPr lang="en-US" sz="1400" dirty="0" smtClean="0">
                <a:solidFill>
                  <a:srgbClr val="001D48"/>
                </a:solidFill>
                <a:latin typeface="Arial"/>
                <a:cs typeface="Arial"/>
              </a:rPr>
              <a:t>trials, which were published in tandem</a:t>
            </a:r>
            <a:endParaRPr lang="en-US" sz="1400" dirty="0">
              <a:solidFill>
                <a:srgbClr val="001D48"/>
              </a:solidFill>
              <a:latin typeface="Arial"/>
              <a:cs typeface="Arial"/>
            </a:endParaRPr>
          </a:p>
        </p:txBody>
      </p:sp>
    </p:spTree>
    <p:extLst>
      <p:ext uri="{BB962C8B-B14F-4D97-AF65-F5344CB8AC3E}">
        <p14:creationId xmlns:p14="http://schemas.microsoft.com/office/powerpoint/2010/main" val="9391711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301" y="2550414"/>
            <a:ext cx="8686800" cy="1640586"/>
          </a:xfrm>
        </p:spPr>
        <p:txBody>
          <a:bodyPr>
            <a:normAutofit/>
          </a:bodyPr>
          <a:lstStyle/>
          <a:p>
            <a:pPr>
              <a:lnSpc>
                <a:spcPts val="3200"/>
              </a:lnSpc>
              <a:spcBef>
                <a:spcPts val="2000"/>
              </a:spcBef>
            </a:pPr>
            <a:r>
              <a:rPr lang="en-US" sz="2800" dirty="0"/>
              <a:t/>
            </a:r>
            <a:br>
              <a:rPr lang="en-US" sz="2800" dirty="0"/>
            </a:br>
            <a:r>
              <a:rPr lang="en-US" sz="2400" dirty="0"/>
              <a:t>Sofosbuvir + Peginterferon </a:t>
            </a:r>
            <a:r>
              <a:rPr lang="en-US" sz="2400" dirty="0" smtClean="0"/>
              <a:t>+ Ribavirin in </a:t>
            </a:r>
            <a:r>
              <a:rPr lang="en-US" sz="2400" dirty="0"/>
              <a:t>Genotypes </a:t>
            </a:r>
            <a:r>
              <a:rPr lang="en-US" sz="2400" dirty="0" smtClean="0"/>
              <a:t>1,4,5,6</a:t>
            </a:r>
            <a:br>
              <a:rPr lang="en-US" sz="2400" dirty="0" smtClean="0"/>
            </a:br>
            <a:r>
              <a:rPr lang="en-US" dirty="0" smtClean="0"/>
              <a:t>ATOMIC</a:t>
            </a:r>
            <a:endParaRPr lang="en-US"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 </a:t>
            </a:r>
            <a:endParaRPr lang="en-US" sz="1400" dirty="0">
              <a:solidFill>
                <a:schemeClr val="bg1"/>
              </a:solidFill>
              <a:latin typeface="Arial"/>
              <a:cs typeface="Aria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cs typeface="Arial"/>
              </a:rPr>
              <a:t>Kowdley</a:t>
            </a:r>
            <a:r>
              <a:rPr lang="en-US" sz="1400" dirty="0" smtClean="0">
                <a:cs typeface="Arial"/>
              </a:rPr>
              <a:t> K, </a:t>
            </a:r>
            <a:r>
              <a:rPr lang="en-US" sz="1400" dirty="0">
                <a:cs typeface="Arial"/>
              </a:rPr>
              <a:t>et al.  </a:t>
            </a:r>
            <a:r>
              <a:rPr lang="en-US" sz="1400" dirty="0" smtClean="0">
                <a:cs typeface="Arial"/>
              </a:rPr>
              <a:t>Lancet. 2013;381:2100-</a:t>
            </a:r>
            <a:r>
              <a:rPr lang="en-US" sz="1400" dirty="0">
                <a:cs typeface="Arial"/>
              </a:rPr>
              <a:t>7</a:t>
            </a:r>
            <a:r>
              <a:rPr lang="en-US" sz="1400" dirty="0" smtClean="0">
                <a:cs typeface="Arial"/>
              </a:rPr>
              <a:t>.</a:t>
            </a:r>
            <a:endParaRPr lang="en-US" sz="1400" dirty="0">
              <a:cs typeface="Arial"/>
            </a:endParaRPr>
          </a:p>
        </p:txBody>
      </p:sp>
    </p:spTree>
    <p:extLst>
      <p:ext uri="{BB962C8B-B14F-4D97-AF65-F5344CB8AC3E}">
        <p14:creationId xmlns:p14="http://schemas.microsoft.com/office/powerpoint/2010/main" val="21684264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a:t>
            </a:r>
            <a:r>
              <a:rPr lang="en-US" sz="2400" dirty="0"/>
              <a:t>: </a:t>
            </a:r>
            <a:r>
              <a:rPr lang="en-US" sz="2400" dirty="0" smtClean="0"/>
              <a:t>Study Overview</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415118479"/>
              </p:ext>
            </p:extLst>
          </p:nvPr>
        </p:nvGraphicFramePr>
        <p:xfrm>
          <a:off x="512763" y="1447800"/>
          <a:ext cx="8224086" cy="4793574"/>
        </p:xfrm>
        <a:graphic>
          <a:graphicData uri="http://schemas.openxmlformats.org/drawingml/2006/table">
            <a:tbl>
              <a:tblPr>
                <a:effectLst>
                  <a:outerShdw blurRad="38100" dist="38100" dir="2700000">
                    <a:srgbClr val="000000">
                      <a:alpha val="50000"/>
                    </a:srgbClr>
                  </a:outerShdw>
                </a:effectLst>
              </a:tblPr>
              <a:tblGrid>
                <a:gridCol w="8224086"/>
              </a:tblGrid>
              <a:tr h="290510">
                <a:tc>
                  <a:txBody>
                    <a:bodyPr/>
                    <a:lstStyle/>
                    <a:p>
                      <a:pPr marL="0" marR="0" lvl="0" indent="0" algn="l" defTabSz="457200" rtl="0" eaLnBrk="0" fontAlgn="base" latinLnBrk="0" hangingPunct="0">
                        <a:lnSpc>
                          <a:spcPts val="22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ATOMIC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open-label, </a:t>
                      </a:r>
                      <a:r>
                        <a:rPr lang="en-US" sz="1800" baseline="0" dirty="0" smtClean="0">
                          <a:solidFill>
                            <a:srgbClr val="000000"/>
                          </a:solidFill>
                          <a:latin typeface="Arial" pitchFamily="22" charset="0"/>
                        </a:rPr>
                        <a:t>phase 2 trial investigating effectiveness and required duration of sofosbuvir, peginterferon, and ribavirin in treatment-naïve patients with GT 1, 4, 5, or 6</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42 centers in United States and Puerto Rico</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infection with HCV genotype 1, 4, 5, or 6</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 or older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50,000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Absence of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Absence of coinfection with HBV or HIV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BMI ≤ 18 kg/m</a:t>
                      </a:r>
                      <a:r>
                        <a:rPr lang="en-US" sz="1800" baseline="30000" dirty="0" smtClean="0">
                          <a:solidFill>
                            <a:srgbClr val="000000"/>
                          </a:solidFill>
                          <a:latin typeface="Arial" pitchFamily="22" charset="0"/>
                        </a:rPr>
                        <a:t>2</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SVR24</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2014441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Sofosbuvir</a:t>
            </a:r>
            <a:r>
              <a:rPr lang="en-US" sz="3200" dirty="0" smtClean="0"/>
              <a:t> (</a:t>
            </a:r>
            <a:r>
              <a:rPr lang="en-US" sz="3200" i="1" dirty="0" err="1" smtClean="0"/>
              <a:t>Sovaldi</a:t>
            </a:r>
            <a:r>
              <a:rPr lang="en-US" sz="3200" dirty="0" smtClean="0"/>
              <a:t>)</a:t>
            </a:r>
            <a:endParaRPr lang="en-US" sz="3200" dirty="0"/>
          </a:p>
        </p:txBody>
      </p:sp>
      <p:sp>
        <p:nvSpPr>
          <p:cNvPr id="4" name="Content Placeholder 3"/>
          <p:cNvSpPr>
            <a:spLocks noGrp="1"/>
          </p:cNvSpPr>
          <p:nvPr>
            <p:ph sz="half" idx="2"/>
          </p:nvPr>
        </p:nvSpPr>
        <p:spPr>
          <a:xfrm>
            <a:off x="323850" y="1447800"/>
            <a:ext cx="8515350" cy="5029200"/>
          </a:xfrm>
        </p:spPr>
        <p:txBody>
          <a:bodyPr>
            <a:noAutofit/>
          </a:bodyPr>
          <a:lstStyle/>
          <a:p>
            <a:pPr>
              <a:lnSpc>
                <a:spcPts val="2000"/>
              </a:lnSpc>
              <a:spcBef>
                <a:spcPts val="1200"/>
              </a:spcBef>
            </a:pPr>
            <a:r>
              <a:rPr lang="en-US" sz="1800" b="1" dirty="0" smtClean="0"/>
              <a:t>Approval Status</a:t>
            </a:r>
            <a:r>
              <a:rPr lang="en-US" sz="1800" dirty="0" smtClean="0"/>
              <a:t>: FDA approved December 6, 2013</a:t>
            </a:r>
          </a:p>
          <a:p>
            <a:pPr>
              <a:lnSpc>
                <a:spcPts val="2000"/>
              </a:lnSpc>
              <a:spcBef>
                <a:spcPts val="1200"/>
              </a:spcBef>
            </a:pPr>
            <a:r>
              <a:rPr lang="en-US" sz="1800" b="1" dirty="0" smtClean="0"/>
              <a:t>Indication for HCV </a:t>
            </a:r>
            <a:r>
              <a:rPr lang="en-US" sz="1800" b="1" dirty="0"/>
              <a:t>Monoinfection and HCV-HIV Coinfection</a:t>
            </a:r>
            <a:r>
              <a:rPr lang="en-US" sz="1800" dirty="0"/>
              <a:t/>
            </a:r>
            <a:br>
              <a:rPr lang="en-US" sz="1800" dirty="0"/>
            </a:br>
            <a:r>
              <a:rPr lang="en-US" sz="1800" dirty="0"/>
              <a:t>- GT 1,4: </a:t>
            </a:r>
            <a:r>
              <a:rPr lang="en-US" sz="1800" dirty="0" err="1"/>
              <a:t>Sofosbuvir</a:t>
            </a:r>
            <a:r>
              <a:rPr lang="en-US" sz="1800" dirty="0"/>
              <a:t> + peginterferon + ribavirin (12 weeks)</a:t>
            </a:r>
            <a:br>
              <a:rPr lang="en-US" sz="1800" dirty="0"/>
            </a:br>
            <a:r>
              <a:rPr lang="en-US" sz="1800" dirty="0"/>
              <a:t>- GT 2: </a:t>
            </a:r>
            <a:r>
              <a:rPr lang="en-US" sz="1800" dirty="0" err="1"/>
              <a:t>Sofosbuvir</a:t>
            </a:r>
            <a:r>
              <a:rPr lang="en-US" sz="1800" dirty="0"/>
              <a:t> + ribavirin (12 weeks) </a:t>
            </a:r>
            <a:br>
              <a:rPr lang="en-US" sz="1800" dirty="0"/>
            </a:br>
            <a:r>
              <a:rPr lang="en-US" sz="1800" dirty="0"/>
              <a:t>- GT 3: </a:t>
            </a:r>
            <a:r>
              <a:rPr lang="en-US" sz="1800" dirty="0" err="1"/>
              <a:t>Sofosbuvir</a:t>
            </a:r>
            <a:r>
              <a:rPr lang="en-US" sz="1800" dirty="0"/>
              <a:t> + ribavirin (24 weeks)</a:t>
            </a:r>
          </a:p>
          <a:p>
            <a:pPr>
              <a:lnSpc>
                <a:spcPts val="2000"/>
              </a:lnSpc>
              <a:spcBef>
                <a:spcPts val="1200"/>
              </a:spcBef>
            </a:pPr>
            <a:r>
              <a:rPr lang="en-US" sz="1800" b="1" dirty="0" smtClean="0"/>
              <a:t>Additional Indication </a:t>
            </a:r>
            <a:r>
              <a:rPr lang="en-US" sz="1800" b="1" dirty="0"/>
              <a:t>for </a:t>
            </a:r>
            <a:r>
              <a:rPr lang="en-US" sz="1800" b="1" dirty="0" smtClean="0"/>
              <a:t>HCV Monoinfection</a:t>
            </a:r>
            <a:br>
              <a:rPr lang="en-US" sz="1800" b="1" dirty="0" smtClean="0"/>
            </a:br>
            <a:r>
              <a:rPr lang="en-US" sz="1800" dirty="0" smtClean="0"/>
              <a:t>- </a:t>
            </a:r>
            <a:r>
              <a:rPr lang="en-US" sz="1800" dirty="0"/>
              <a:t>GT 1 (interferon ineligible): </a:t>
            </a:r>
            <a:r>
              <a:rPr lang="en-US" sz="1800" dirty="0" err="1"/>
              <a:t>Sofosbuvir</a:t>
            </a:r>
            <a:r>
              <a:rPr lang="en-US" sz="1800" dirty="0"/>
              <a:t> + ribavirin (24 weeks)</a:t>
            </a:r>
            <a:br>
              <a:rPr lang="en-US" sz="1800" dirty="0"/>
            </a:br>
            <a:r>
              <a:rPr lang="en-US" sz="1800" dirty="0"/>
              <a:t>- HCC </a:t>
            </a:r>
            <a:r>
              <a:rPr lang="en-US" sz="1800" dirty="0" smtClean="0"/>
              <a:t>and </a:t>
            </a:r>
            <a:r>
              <a:rPr lang="en-US" sz="1800" dirty="0"/>
              <a:t>awaiting </a:t>
            </a:r>
            <a:r>
              <a:rPr lang="en-US" sz="1800" dirty="0" smtClean="0"/>
              <a:t>transplant: </a:t>
            </a:r>
            <a:r>
              <a:rPr lang="en-US" sz="1800" dirty="0" err="1"/>
              <a:t>Sofosbuvir</a:t>
            </a:r>
            <a:r>
              <a:rPr lang="en-US" sz="1800" dirty="0"/>
              <a:t> + ribavirin </a:t>
            </a:r>
            <a:r>
              <a:rPr lang="en-US" sz="1800" dirty="0" smtClean="0"/>
              <a:t>(up to 48 </a:t>
            </a:r>
            <a:r>
              <a:rPr lang="en-US" sz="1800" dirty="0"/>
              <a:t>weeks)</a:t>
            </a:r>
          </a:p>
          <a:p>
            <a:pPr>
              <a:lnSpc>
                <a:spcPts val="2000"/>
              </a:lnSpc>
              <a:spcBef>
                <a:spcPts val="1200"/>
              </a:spcBef>
            </a:pPr>
            <a:r>
              <a:rPr lang="en-US" sz="1800" b="1" dirty="0" smtClean="0"/>
              <a:t>Class &amp; Mechanism</a:t>
            </a:r>
            <a:r>
              <a:rPr lang="en-US" sz="1800" dirty="0"/>
              <a:t/>
            </a:r>
            <a:br>
              <a:rPr lang="en-US" sz="1800" dirty="0"/>
            </a:br>
            <a:r>
              <a:rPr lang="en-US" sz="1800" dirty="0" smtClean="0"/>
              <a:t>- Nucleotide analog inhibitor of </a:t>
            </a:r>
            <a:r>
              <a:rPr lang="en-US" sz="1800" dirty="0"/>
              <a:t>NS5B polymerase </a:t>
            </a:r>
            <a:r>
              <a:rPr lang="en-US" sz="1800" dirty="0" smtClean="0"/>
              <a:t>enzyme</a:t>
            </a:r>
            <a:endParaRPr lang="en-US" sz="1800" dirty="0"/>
          </a:p>
          <a:p>
            <a:pPr>
              <a:lnSpc>
                <a:spcPts val="2000"/>
              </a:lnSpc>
              <a:spcBef>
                <a:spcPts val="1200"/>
              </a:spcBef>
            </a:pPr>
            <a:r>
              <a:rPr lang="en-US" sz="1800" b="1" dirty="0" smtClean="0"/>
              <a:t>Dosing: </a:t>
            </a:r>
            <a:r>
              <a:rPr lang="en-US" sz="1800" dirty="0" smtClean="0"/>
              <a:t>400 mg PO once daily with or without food </a:t>
            </a:r>
          </a:p>
          <a:p>
            <a:pPr>
              <a:lnSpc>
                <a:spcPts val="2000"/>
              </a:lnSpc>
              <a:spcBef>
                <a:spcPts val="1200"/>
              </a:spcBef>
            </a:pPr>
            <a:r>
              <a:rPr lang="en-US" sz="1800" b="1" dirty="0" smtClean="0"/>
              <a:t>Adverse Effects (AE) </a:t>
            </a:r>
            <a:r>
              <a:rPr lang="en-US" sz="1800" b="1" dirty="0"/>
              <a:t>a</a:t>
            </a:r>
            <a:r>
              <a:rPr lang="en-US" sz="1800" b="1" dirty="0" smtClean="0"/>
              <a:t>ttributable to Sofosbuvir</a:t>
            </a:r>
            <a:r>
              <a:rPr lang="en-US" sz="1800" dirty="0" smtClean="0"/>
              <a:t/>
            </a:r>
            <a:br>
              <a:rPr lang="en-US" sz="1800" dirty="0" smtClean="0"/>
            </a:br>
            <a:r>
              <a:rPr lang="en-US" sz="1800" dirty="0" smtClean="0"/>
              <a:t>- Fatigue, headache</a:t>
            </a:r>
          </a:p>
          <a:p>
            <a:pPr>
              <a:lnSpc>
                <a:spcPts val="2000"/>
              </a:lnSpc>
              <a:spcBef>
                <a:spcPts val="1200"/>
              </a:spcBef>
            </a:pPr>
            <a:r>
              <a:rPr lang="en-US" sz="1800" b="1" dirty="0" smtClean="0"/>
              <a:t>Wholesaler Acquisition Cost in United States</a:t>
            </a:r>
            <a:br>
              <a:rPr lang="en-US" sz="1800" b="1" dirty="0" smtClean="0"/>
            </a:br>
            <a:r>
              <a:rPr lang="en-US" sz="1800" dirty="0" smtClean="0"/>
              <a:t>-  28 tablet bottle = $28,000; estimated 12-week cost = $84,000</a:t>
            </a:r>
            <a:endParaRPr lang="en-US" sz="1800" dirty="0"/>
          </a:p>
        </p:txBody>
      </p:sp>
      <p:sp>
        <p:nvSpPr>
          <p:cNvPr id="5" name="Content Placeholder 4"/>
          <p:cNvSpPr>
            <a:spLocks noGrp="1"/>
          </p:cNvSpPr>
          <p:nvPr>
            <p:ph sz="quarter" idx="13"/>
          </p:nvPr>
        </p:nvSpPr>
        <p:spPr>
          <a:prstGeom prst="rect">
            <a:avLst/>
          </a:prstGeom>
        </p:spPr>
        <p:txBody>
          <a:bodyPr/>
          <a:lstStyle/>
          <a:p>
            <a:endParaRPr lang="en-US" dirty="0"/>
          </a:p>
        </p:txBody>
      </p:sp>
    </p:spTree>
    <p:extLst>
      <p:ext uri="{BB962C8B-B14F-4D97-AF65-F5344CB8AC3E}">
        <p14:creationId xmlns:p14="http://schemas.microsoft.com/office/powerpoint/2010/main" val="993640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3" name="Title 2"/>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a:t>
            </a:r>
            <a:r>
              <a:rPr lang="en-US" sz="2400" dirty="0"/>
              <a:t>: </a:t>
            </a:r>
            <a:r>
              <a:rPr lang="en-US" sz="2400" dirty="0" smtClean="0"/>
              <a:t>Design</a:t>
            </a:r>
            <a:endParaRPr lang="en-US" sz="2400" dirty="0"/>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4" name="Rectangle 33"/>
          <p:cNvSpPr/>
          <p:nvPr/>
        </p:nvSpPr>
        <p:spPr>
          <a:xfrm>
            <a:off x="762000" y="531547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35" name="Rectangle 25"/>
          <p:cNvSpPr>
            <a:spLocks noChangeArrowheads="1"/>
          </p:cNvSpPr>
          <p:nvPr/>
        </p:nvSpPr>
        <p:spPr bwMode="auto">
          <a:xfrm>
            <a:off x="-18289" y="4953000"/>
            <a:ext cx="9180577" cy="98753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45720" rIns="92486" bIns="45720" anchor="ctr">
            <a:prstTxWarp prst="textNoShape">
              <a:avLst/>
            </a:prstTxWarp>
          </a:bodyPr>
          <a:lstStyle/>
          <a:p>
            <a:pPr defTabSz="935038">
              <a:lnSpc>
                <a:spcPts val="1600"/>
              </a:lnSpc>
              <a:spcBef>
                <a:spcPts val="0"/>
              </a:spcBef>
            </a:pPr>
            <a:r>
              <a:rPr lang="en-US" sz="1400" b="1" dirty="0" smtClean="0">
                <a:solidFill>
                  <a:srgbClr val="000000"/>
                </a:solidFill>
                <a:latin typeface="Arial" pitchFamily="22" charset="0"/>
              </a:rPr>
              <a:t>Drug </a:t>
            </a:r>
            <a:r>
              <a:rPr lang="en-US" sz="1400" b="1" dirty="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br>
              <a:rPr lang="en-US" sz="1400" dirty="0" smtClean="0">
                <a:solidFill>
                  <a:srgbClr val="000000"/>
                </a:solidFill>
                <a:latin typeface="Arial" pitchFamily="22" charset="0"/>
              </a:rPr>
            </a:br>
            <a:r>
              <a:rPr lang="en-US" sz="1400" dirty="0" smtClean="0">
                <a:solidFill>
                  <a:srgbClr val="000000"/>
                </a:solidFill>
                <a:latin typeface="Arial" pitchFamily="22" charset="0"/>
              </a:rPr>
              <a:t>Peginterferon alfa-2a (PEG)</a:t>
            </a:r>
            <a:r>
              <a:rPr lang="en-US" sz="1400" dirty="0">
                <a:solidFill>
                  <a:srgbClr val="000000"/>
                </a:solidFill>
                <a:latin typeface="Arial" pitchFamily="22" charset="0"/>
              </a:rPr>
              <a:t>: 180 µg once </a:t>
            </a:r>
            <a:r>
              <a:rPr lang="en-US" sz="1400" dirty="0" smtClean="0">
                <a:solidFill>
                  <a:srgbClr val="000000"/>
                </a:solidFill>
                <a:latin typeface="Arial" pitchFamily="22" charset="0"/>
              </a:rPr>
              <a:t>weekly</a:t>
            </a:r>
            <a:endParaRPr lang="en-US" sz="1400" dirty="0">
              <a:solidFill>
                <a:srgbClr val="000000"/>
              </a:solidFill>
              <a:latin typeface="Arial" pitchFamily="22" charset="0"/>
            </a:endParaRPr>
          </a:p>
        </p:txBody>
      </p:sp>
      <p:sp>
        <p:nvSpPr>
          <p:cNvPr id="39" name="Rectangle 38"/>
          <p:cNvSpPr/>
          <p:nvPr/>
        </p:nvSpPr>
        <p:spPr>
          <a:xfrm>
            <a:off x="865757" y="1962912"/>
            <a:ext cx="1183798"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A</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52</a:t>
            </a:r>
            <a:endParaRPr lang="en-US" sz="1200" dirty="0">
              <a:solidFill>
                <a:srgbClr val="000000"/>
              </a:solidFill>
            </a:endParaRPr>
          </a:p>
        </p:txBody>
      </p:sp>
      <p:sp>
        <p:nvSpPr>
          <p:cNvPr id="74" name="Rectangle 73"/>
          <p:cNvSpPr/>
          <p:nvPr/>
        </p:nvSpPr>
        <p:spPr>
          <a:xfrm>
            <a:off x="-9" y="1977181"/>
            <a:ext cx="990609" cy="2671019"/>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lnSpc>
                <a:spcPts val="3200"/>
              </a:lnSpc>
            </a:pPr>
            <a:r>
              <a:rPr lang="en-US" sz="1600" b="1" dirty="0" smtClean="0">
                <a:latin typeface="Arial"/>
                <a:cs typeface="Arial"/>
              </a:rPr>
              <a:t>GT 1</a:t>
            </a:r>
            <a:br>
              <a:rPr lang="en-US" sz="1600" b="1" dirty="0" smtClean="0">
                <a:latin typeface="Arial"/>
                <a:cs typeface="Arial"/>
              </a:rPr>
            </a:br>
            <a:r>
              <a:rPr lang="en-US" sz="1600" b="1" dirty="0" smtClean="0">
                <a:latin typeface="Arial"/>
                <a:cs typeface="Arial"/>
              </a:rPr>
              <a:t>GT4</a:t>
            </a:r>
            <a:br>
              <a:rPr lang="en-US" sz="1600" b="1" dirty="0" smtClean="0">
                <a:latin typeface="Arial"/>
                <a:cs typeface="Arial"/>
              </a:rPr>
            </a:br>
            <a:r>
              <a:rPr lang="en-US" sz="1600" b="1" dirty="0" smtClean="0">
                <a:latin typeface="Arial"/>
                <a:cs typeface="Arial"/>
              </a:rPr>
              <a:t>GT5</a:t>
            </a:r>
            <a:br>
              <a:rPr lang="en-US" sz="1600" b="1" dirty="0" smtClean="0">
                <a:latin typeface="Arial"/>
                <a:cs typeface="Arial"/>
              </a:rPr>
            </a:br>
            <a:r>
              <a:rPr lang="en-US" sz="1600" b="1" dirty="0" smtClean="0">
                <a:latin typeface="Arial"/>
                <a:cs typeface="Arial"/>
              </a:rPr>
              <a:t>GT6</a:t>
            </a:r>
            <a:endParaRPr lang="en-US" sz="1600" b="1" dirty="0">
              <a:latin typeface="Arial"/>
              <a:cs typeface="Arial"/>
            </a:endParaRPr>
          </a:p>
        </p:txBody>
      </p:sp>
      <p:sp>
        <p:nvSpPr>
          <p:cNvPr id="59" name="Rectangle 3"/>
          <p:cNvSpPr>
            <a:spLocks noChangeArrowheads="1"/>
          </p:cNvSpPr>
          <p:nvPr/>
        </p:nvSpPr>
        <p:spPr bwMode="auto">
          <a:xfrm>
            <a:off x="1980359" y="1977181"/>
            <a:ext cx="1639062" cy="540957"/>
          </a:xfrm>
          <a:prstGeom prst="rect">
            <a:avLst/>
          </a:prstGeom>
          <a:solidFill>
            <a:srgbClr val="A9B4E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a:t>
            </a:r>
            <a:r>
              <a:rPr lang="en-US" sz="1400" dirty="0" smtClean="0">
                <a:solidFill>
                  <a:srgbClr val="000000"/>
                </a:solidFill>
                <a:latin typeface="Arial"/>
                <a:cs typeface="Arial"/>
              </a:rPr>
              <a:t>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89" name="Rectangle 3"/>
          <p:cNvSpPr>
            <a:spLocks noChangeArrowheads="1"/>
          </p:cNvSpPr>
          <p:nvPr/>
        </p:nvSpPr>
        <p:spPr bwMode="auto">
          <a:xfrm>
            <a:off x="1980359" y="4099851"/>
            <a:ext cx="1639062" cy="540957"/>
          </a:xfrm>
          <a:prstGeom prst="rect">
            <a:avLst/>
          </a:prstGeom>
          <a:solidFill>
            <a:srgbClr val="729FCD"/>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a:t>
            </a:r>
            <a:r>
              <a:rPr lang="en-US" sz="1400" dirty="0" smtClean="0">
                <a:solidFill>
                  <a:srgbClr val="000000"/>
                </a:solidFill>
                <a:latin typeface="Arial"/>
                <a:cs typeface="Arial"/>
              </a:rPr>
              <a:t>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97" name="Rectangle 5"/>
          <p:cNvSpPr>
            <a:spLocks noChangeArrowheads="1"/>
          </p:cNvSpPr>
          <p:nvPr/>
        </p:nvSpPr>
        <p:spPr bwMode="auto">
          <a:xfrm>
            <a:off x="1980379" y="3017954"/>
            <a:ext cx="3291840" cy="540439"/>
          </a:xfrm>
          <a:prstGeom prst="rect">
            <a:avLst/>
          </a:prstGeom>
          <a:solidFill>
            <a:srgbClr val="B2C8C7"/>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PEG + RBV</a:t>
            </a:r>
            <a:endParaRPr lang="en-US" sz="1400" b="1" dirty="0">
              <a:latin typeface="Arial"/>
              <a:cs typeface="Arial"/>
            </a:endParaRPr>
          </a:p>
        </p:txBody>
      </p:sp>
      <p:cxnSp>
        <p:nvCxnSpPr>
          <p:cNvPr id="40" name="Straight Connector 39"/>
          <p:cNvCxnSpPr/>
          <p:nvPr/>
        </p:nvCxnSpPr>
        <p:spPr>
          <a:xfrm>
            <a:off x="5269126" y="3287480"/>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080023" y="3094154"/>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43" name="Straight Connector 42"/>
          <p:cNvCxnSpPr/>
          <p:nvPr/>
        </p:nvCxnSpPr>
        <p:spPr>
          <a:xfrm>
            <a:off x="5269126" y="4364905"/>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080023" y="4171579"/>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45" name="Straight Connector 44"/>
          <p:cNvCxnSpPr/>
          <p:nvPr/>
        </p:nvCxnSpPr>
        <p:spPr>
          <a:xfrm>
            <a:off x="3628003" y="2255954"/>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438900" y="206262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47" name="Rectangle 46"/>
          <p:cNvSpPr/>
          <p:nvPr/>
        </p:nvSpPr>
        <p:spPr>
          <a:xfrm>
            <a:off x="865757" y="3020580"/>
            <a:ext cx="1188720"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B</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125</a:t>
            </a:r>
            <a:endParaRPr lang="en-US" sz="1200" dirty="0">
              <a:solidFill>
                <a:srgbClr val="000000"/>
              </a:solidFill>
            </a:endParaRPr>
          </a:p>
        </p:txBody>
      </p:sp>
      <p:sp>
        <p:nvSpPr>
          <p:cNvPr id="48" name="Rectangle 47"/>
          <p:cNvSpPr/>
          <p:nvPr/>
        </p:nvSpPr>
        <p:spPr>
          <a:xfrm>
            <a:off x="865757" y="4096512"/>
            <a:ext cx="1188720"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C</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155</a:t>
            </a:r>
            <a:endParaRPr lang="en-US" sz="1200" dirty="0">
              <a:solidFill>
                <a:srgbClr val="000000"/>
              </a:solidFill>
            </a:endParaRPr>
          </a:p>
        </p:txBody>
      </p:sp>
      <p:sp>
        <p:nvSpPr>
          <p:cNvPr id="96" name="Rectangle 3"/>
          <p:cNvSpPr>
            <a:spLocks noChangeArrowheads="1"/>
          </p:cNvSpPr>
          <p:nvPr/>
        </p:nvSpPr>
        <p:spPr bwMode="auto">
          <a:xfrm>
            <a:off x="3621423" y="4099851"/>
            <a:ext cx="1645920" cy="274320"/>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a:t>
            </a:r>
            <a:r>
              <a:rPr lang="en-US" sz="1400" b="1" dirty="0" smtClean="0">
                <a:solidFill>
                  <a:srgbClr val="000000"/>
                </a:solidFill>
                <a:latin typeface="Arial"/>
                <a:cs typeface="Arial"/>
              </a:rPr>
              <a:t>SOF</a:t>
            </a:r>
            <a:endParaRPr lang="en-US" sz="1400" dirty="0">
              <a:solidFill>
                <a:srgbClr val="000000"/>
              </a:solidFill>
              <a:latin typeface="Arial"/>
              <a:cs typeface="Arial"/>
            </a:endParaRPr>
          </a:p>
        </p:txBody>
      </p:sp>
      <p:sp>
        <p:nvSpPr>
          <p:cNvPr id="33" name="Rectangle 3"/>
          <p:cNvSpPr>
            <a:spLocks noChangeArrowheads="1"/>
          </p:cNvSpPr>
          <p:nvPr/>
        </p:nvSpPr>
        <p:spPr bwMode="auto">
          <a:xfrm>
            <a:off x="3621423" y="4366488"/>
            <a:ext cx="1645920" cy="274320"/>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a:t>
            </a:r>
            <a:r>
              <a:rPr lang="en-US" sz="1400" b="1" dirty="0" smtClean="0">
                <a:solidFill>
                  <a:srgbClr val="000000"/>
                </a:solidFill>
                <a:latin typeface="Arial"/>
                <a:cs typeface="Arial"/>
              </a:rPr>
              <a:t>SOF + RBV</a:t>
            </a:r>
            <a:endParaRPr lang="en-US" sz="1400" dirty="0">
              <a:solidFill>
                <a:srgbClr val="000000"/>
              </a:solidFill>
              <a:latin typeface="Arial"/>
              <a:cs typeface="Arial"/>
            </a:endParaRPr>
          </a:p>
        </p:txBody>
      </p:sp>
      <p:grpSp>
        <p:nvGrpSpPr>
          <p:cNvPr id="4" name="Group 3"/>
          <p:cNvGrpSpPr/>
          <p:nvPr/>
        </p:nvGrpSpPr>
        <p:grpSpPr>
          <a:xfrm>
            <a:off x="-6113" y="1237496"/>
            <a:ext cx="9162291" cy="515104"/>
            <a:chOff x="-6113" y="1237496"/>
            <a:chExt cx="9162291" cy="515104"/>
          </a:xfrm>
        </p:grpSpPr>
        <p:sp>
          <p:nvSpPr>
            <p:cNvPr id="32" name="Rectangle 31"/>
            <p:cNvSpPr/>
            <p:nvPr/>
          </p:nvSpPr>
          <p:spPr>
            <a:xfrm>
              <a:off x="-6113" y="13228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6" name="Rectangle 35"/>
            <p:cNvSpPr/>
            <p:nvPr/>
          </p:nvSpPr>
          <p:spPr>
            <a:xfrm>
              <a:off x="1711974"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7" name="Straight Connector 36"/>
            <p:cNvCxnSpPr/>
            <p:nvPr/>
          </p:nvCxnSpPr>
          <p:spPr>
            <a:xfrm flipV="1">
              <a:off x="-6113" y="17251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983235" y="16459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587312"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343322"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1" name="Straight Connector 50"/>
            <p:cNvCxnSpPr/>
            <p:nvPr/>
          </p:nvCxnSpPr>
          <p:spPr>
            <a:xfrm flipV="1">
              <a:off x="362534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293608"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sp>
          <p:nvSpPr>
            <p:cNvPr id="53" name="Rectangle 52"/>
            <p:cNvSpPr/>
            <p:nvPr/>
          </p:nvSpPr>
          <p:spPr>
            <a:xfrm>
              <a:off x="990600" y="13235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cxnSp>
          <p:nvCxnSpPr>
            <p:cNvPr id="54" name="Straight Connector 53"/>
            <p:cNvCxnSpPr/>
            <p:nvPr/>
          </p:nvCxnSpPr>
          <p:spPr>
            <a:xfrm flipV="1">
              <a:off x="527551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981810"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6" name="Straight Connector 55"/>
            <p:cNvCxnSpPr/>
            <p:nvPr/>
          </p:nvCxnSpPr>
          <p:spPr>
            <a:xfrm flipV="1">
              <a:off x="692310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629400"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grpSp>
    </p:spTree>
    <p:extLst>
      <p:ext uri="{BB962C8B-B14F-4D97-AF65-F5344CB8AC3E}">
        <p14:creationId xmlns:p14="http://schemas.microsoft.com/office/powerpoint/2010/main" val="35876865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 Results, by Cohort (Regimen)</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ATOMIC: SVR24 by Cohort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graphicFrame>
        <p:nvGraphicFramePr>
          <p:cNvPr id="30" name="Chart 29"/>
          <p:cNvGraphicFramePr>
            <a:graphicFrameLocks/>
          </p:cNvGraphicFramePr>
          <p:nvPr>
            <p:extLst>
              <p:ext uri="{D42A27DB-BD31-4B8C-83A1-F6EECF244321}">
                <p14:modId xmlns:p14="http://schemas.microsoft.com/office/powerpoint/2010/main" val="1404316254"/>
              </p:ext>
            </p:extLst>
          </p:nvPr>
        </p:nvGraphicFramePr>
        <p:xfrm>
          <a:off x="458460" y="1828800"/>
          <a:ext cx="8230255" cy="416790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161842"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46/52</a:t>
            </a:r>
            <a:endParaRPr lang="en-US" sz="1400" dirty="0">
              <a:solidFill>
                <a:srgbClr val="FFFFFF"/>
              </a:solidFill>
            </a:endParaRPr>
          </a:p>
        </p:txBody>
      </p:sp>
      <p:sp>
        <p:nvSpPr>
          <p:cNvPr id="13" name="Rectangle 12"/>
          <p:cNvSpPr/>
          <p:nvPr/>
        </p:nvSpPr>
        <p:spPr>
          <a:xfrm>
            <a:off x="4546351"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97/109</a:t>
            </a:r>
            <a:endParaRPr lang="en-US" sz="1400" dirty="0">
              <a:solidFill>
                <a:srgbClr val="FFFFFF"/>
              </a:solidFill>
            </a:endParaRPr>
          </a:p>
        </p:txBody>
      </p:sp>
      <p:sp>
        <p:nvSpPr>
          <p:cNvPr id="14" name="Rectangle 13"/>
          <p:cNvSpPr/>
          <p:nvPr/>
        </p:nvSpPr>
        <p:spPr>
          <a:xfrm>
            <a:off x="6909760"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135/155</a:t>
            </a:r>
            <a:endParaRPr lang="en-US" sz="1400" dirty="0">
              <a:solidFill>
                <a:srgbClr val="FFFFFF"/>
              </a:solidFill>
            </a:endParaRPr>
          </a:p>
        </p:txBody>
      </p:sp>
      <p:sp>
        <p:nvSpPr>
          <p:cNvPr id="17" name="Rectangle 25"/>
          <p:cNvSpPr>
            <a:spLocks noChangeArrowheads="1"/>
          </p:cNvSpPr>
          <p:nvPr/>
        </p:nvSpPr>
        <p:spPr bwMode="auto">
          <a:xfrm>
            <a:off x="1623942" y="5715000"/>
            <a:ext cx="6605658" cy="381000"/>
          </a:xfrm>
          <a:prstGeom prst="rect">
            <a:avLst/>
          </a:prstGeom>
          <a:solidFill>
            <a:schemeClr val="tx1"/>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rgbClr val="FFFFFF"/>
                </a:solidFill>
                <a:latin typeface="Arial" pitchFamily="22" charset="0"/>
              </a:rPr>
              <a:t>Patients with Genotype 1, 4, or  6</a:t>
            </a:r>
            <a:endParaRPr lang="en-US" sz="1600" dirty="0">
              <a:solidFill>
                <a:srgbClr val="FFFFFF"/>
              </a:solidFill>
              <a:latin typeface="Arial" pitchFamily="22" charset="0"/>
            </a:endParaRPr>
          </a:p>
        </p:txBody>
      </p:sp>
    </p:spTree>
    <p:extLst>
      <p:ext uri="{BB962C8B-B14F-4D97-AF65-F5344CB8AC3E}">
        <p14:creationId xmlns:p14="http://schemas.microsoft.com/office/powerpoint/2010/main" val="22769896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 Results, by Cohort (Regimen)</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ATOMIC: SVR24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graphicFrame>
        <p:nvGraphicFramePr>
          <p:cNvPr id="30" name="Chart 29"/>
          <p:cNvGraphicFramePr>
            <a:graphicFrameLocks/>
          </p:cNvGraphicFramePr>
          <p:nvPr>
            <p:extLst>
              <p:ext uri="{D42A27DB-BD31-4B8C-83A1-F6EECF244321}">
                <p14:modId xmlns:p14="http://schemas.microsoft.com/office/powerpoint/2010/main" val="887059256"/>
              </p:ext>
            </p:extLst>
          </p:nvPr>
        </p:nvGraphicFramePr>
        <p:xfrm>
          <a:off x="458460" y="1752600"/>
          <a:ext cx="8230255" cy="416790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161842"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264/300</a:t>
            </a:r>
            <a:endParaRPr lang="en-US" sz="1400" dirty="0">
              <a:solidFill>
                <a:srgbClr val="FFFFFF"/>
              </a:solidFill>
            </a:endParaRPr>
          </a:p>
        </p:txBody>
      </p:sp>
      <p:sp>
        <p:nvSpPr>
          <p:cNvPr id="13" name="Rectangle 12"/>
          <p:cNvSpPr/>
          <p:nvPr/>
        </p:nvSpPr>
        <p:spPr>
          <a:xfrm>
            <a:off x="4546351"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9/11</a:t>
            </a:r>
            <a:endParaRPr lang="en-US" sz="1400" dirty="0">
              <a:solidFill>
                <a:srgbClr val="FFFFFF"/>
              </a:solidFill>
            </a:endParaRPr>
          </a:p>
        </p:txBody>
      </p:sp>
      <p:sp>
        <p:nvSpPr>
          <p:cNvPr id="14" name="Rectangle 13"/>
          <p:cNvSpPr/>
          <p:nvPr/>
        </p:nvSpPr>
        <p:spPr>
          <a:xfrm>
            <a:off x="6909760"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5/5</a:t>
            </a:r>
            <a:endParaRPr lang="en-US" sz="1400" dirty="0">
              <a:solidFill>
                <a:srgbClr val="FFFFFF"/>
              </a:solidFill>
            </a:endParaRPr>
          </a:p>
        </p:txBody>
      </p:sp>
      <p:sp>
        <p:nvSpPr>
          <p:cNvPr id="17" name="Rectangle 25"/>
          <p:cNvSpPr>
            <a:spLocks noChangeArrowheads="1"/>
          </p:cNvSpPr>
          <p:nvPr/>
        </p:nvSpPr>
        <p:spPr bwMode="auto">
          <a:xfrm>
            <a:off x="0" y="5620935"/>
            <a:ext cx="9144000" cy="755893"/>
          </a:xfrm>
          <a:prstGeom prst="rect">
            <a:avLst/>
          </a:prstGeom>
          <a:solidFill>
            <a:schemeClr val="bg1">
              <a:lumMod val="85000"/>
            </a:schemeClr>
          </a:solidFill>
          <a:ln w="12700">
            <a:noFill/>
            <a:miter lim="800000"/>
            <a:headEnd/>
            <a:tailEnd/>
          </a:ln>
        </p:spPr>
        <p:txBody>
          <a:bodyPr lIns="457200" tIns="45431" rIns="0" bIns="45431" anchor="ctr">
            <a:prstTxWarp prst="textNoShape">
              <a:avLst/>
            </a:prstTxWarp>
          </a:bodyPr>
          <a:lstStyle/>
          <a:p>
            <a:pPr marL="548640" indent="-548640" defTabSz="935038">
              <a:spcBef>
                <a:spcPct val="50000"/>
              </a:spcBef>
            </a:pPr>
            <a:r>
              <a:rPr lang="en-US" sz="1400" dirty="0" smtClean="0">
                <a:solidFill>
                  <a:srgbClr val="000000"/>
                </a:solidFill>
                <a:latin typeface="Arial" pitchFamily="22" charset="0"/>
              </a:rPr>
              <a:t>Notes: (1) No patients with Genotype 5 enrolled in study</a:t>
            </a:r>
            <a:br>
              <a:rPr lang="en-US" sz="1400" dirty="0" smtClean="0">
                <a:solidFill>
                  <a:srgbClr val="000000"/>
                </a:solidFill>
                <a:latin typeface="Arial" pitchFamily="22" charset="0"/>
              </a:rPr>
            </a:br>
            <a:r>
              <a:rPr lang="en-US" sz="1400" dirty="0" smtClean="0">
                <a:solidFill>
                  <a:srgbClr val="000000"/>
                </a:solidFill>
                <a:latin typeface="Arial" pitchFamily="22" charset="0"/>
              </a:rPr>
              <a:t>(2) All patients with Genotype 4 or 6 received 24 weeks of SOF + PEG + RBV</a:t>
            </a:r>
            <a:br>
              <a:rPr lang="en-US" sz="1400" dirty="0" smtClean="0">
                <a:solidFill>
                  <a:srgbClr val="000000"/>
                </a:solidFill>
                <a:latin typeface="Arial" pitchFamily="22" charset="0"/>
              </a:rPr>
            </a:br>
            <a:r>
              <a:rPr lang="en-US" sz="1400" dirty="0" smtClean="0">
                <a:solidFill>
                  <a:srgbClr val="000000"/>
                </a:solidFill>
                <a:latin typeface="Arial" pitchFamily="22" charset="0"/>
              </a:rPr>
              <a:t>(3) The 2 patients with Genotype 4 and failure resulted from lost to follow-up at end of treatment </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6835003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4" name="Title 3"/>
          <p:cNvSpPr>
            <a:spLocks noGrp="1"/>
          </p:cNvSpPr>
          <p:nvPr>
            <p:ph type="title"/>
          </p:nvPr>
        </p:nvSpPr>
        <p:spPr/>
        <p:txBody>
          <a:bodyPr>
            <a:normAutofit/>
          </a:bodyPr>
          <a:lstStyle/>
          <a:p>
            <a:r>
              <a:rPr lang="en-US" sz="2400" dirty="0">
                <a:solidFill>
                  <a:srgbClr val="F0EADC"/>
                </a:solidFill>
              </a:rPr>
              <a:t>Sofosbuvir + Peginterferon </a:t>
            </a:r>
            <a:r>
              <a:rPr lang="en-US" sz="2400" dirty="0" smtClean="0">
                <a:solidFill>
                  <a:srgbClr val="F0EADC"/>
                </a:solidFill>
              </a:rPr>
              <a:t>+ Ribavirin in </a:t>
            </a:r>
            <a:r>
              <a:rPr lang="en-US" sz="2400" dirty="0">
                <a:solidFill>
                  <a:srgbClr val="F0EADC"/>
                </a:solidFill>
              </a:rPr>
              <a:t>Genotypes </a:t>
            </a:r>
            <a:r>
              <a:rPr lang="en-US" sz="2400" dirty="0" smtClean="0">
                <a:solidFill>
                  <a:srgbClr val="F0EADC"/>
                </a:solidFill>
              </a:rPr>
              <a:t>1,4,5,6</a:t>
            </a:r>
            <a:r>
              <a:rPr lang="en-US" sz="2400" dirty="0">
                <a:solidFill>
                  <a:srgbClr val="F0EADC"/>
                </a:solidFill>
              </a:rPr>
              <a:t/>
            </a:r>
            <a:br>
              <a:rPr lang="en-US" sz="2400" dirty="0">
                <a:solidFill>
                  <a:srgbClr val="F0EADC"/>
                </a:solidFill>
              </a:rPr>
            </a:br>
            <a:r>
              <a:rPr lang="en-US" sz="2400" dirty="0" smtClean="0"/>
              <a:t>ATOMIC Trial</a:t>
            </a:r>
            <a:r>
              <a:rPr lang="en-US" sz="2400" dirty="0"/>
              <a:t>: </a:t>
            </a:r>
            <a:r>
              <a:rPr lang="en-US" sz="2400" dirty="0" smtClean="0"/>
              <a:t>Interpretation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21308045"/>
              </p:ext>
            </p:extLst>
          </p:nvPr>
        </p:nvGraphicFramePr>
        <p:xfrm>
          <a:off x="0" y="2362200"/>
          <a:ext cx="9144000" cy="24993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Interpretation</a:t>
                      </a:r>
                      <a:r>
                        <a:rPr lang="en-US" sz="2000" b="0" i="0" dirty="0" smtClean="0">
                          <a:solidFill>
                            <a:schemeClr val="tx1"/>
                          </a:solidFill>
                          <a:latin typeface="Arial"/>
                          <a:cs typeface="Arial"/>
                        </a:rPr>
                        <a:t>: “</a:t>
                      </a:r>
                      <a:r>
                        <a:rPr lang="en-US" sz="2000" b="0" i="0" u="none" strike="noStrike" kern="1200" baseline="0" dirty="0" smtClean="0">
                          <a:solidFill>
                            <a:srgbClr val="000000"/>
                          </a:solidFill>
                          <a:latin typeface="Arial"/>
                          <a:ea typeface="+mn-ea"/>
                          <a:cs typeface="Arial"/>
                        </a:rPr>
                        <a:t>Our findings suggest that sofosbuvir is well tolerated and that there is no additional benefit of extending treatment beyond 12 weeks, but these finding will have to be substantiated in phase 3 trials. These results lend support to the further assessment of a 12 week sofosbuvir regimen in a broader population of patients with chronic HCV genotype-1 infection, including those with cirrhosis.</a:t>
                      </a:r>
                      <a:r>
                        <a:rPr lang="en-US" sz="20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192329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200"/>
              </a:lnSpc>
              <a:spcBef>
                <a:spcPts val="2000"/>
              </a:spcBef>
            </a:pPr>
            <a:r>
              <a:rPr lang="en-US" sz="2800" dirty="0" smtClean="0"/>
              <a:t>Sofosbuvir + Ribavirin in HCV Genotype 1 </a:t>
            </a:r>
            <a:r>
              <a:rPr lang="en-US" sz="2800" dirty="0"/>
              <a:t/>
            </a:r>
            <a:br>
              <a:rPr lang="en-US" sz="2800" dirty="0"/>
            </a:br>
            <a:r>
              <a:rPr lang="en-US" sz="2800" dirty="0" smtClean="0"/>
              <a:t/>
            </a:r>
            <a:br>
              <a:rPr lang="en-US" sz="2800" dirty="0" smtClean="0"/>
            </a:br>
            <a:r>
              <a:rPr lang="en-US" dirty="0" smtClean="0"/>
              <a:t>NIAID SPARE</a:t>
            </a:r>
            <a:endParaRPr lang="en-US"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 </a:t>
            </a:r>
            <a:r>
              <a:rPr lang="en-US" sz="1400" dirty="0">
                <a:solidFill>
                  <a:schemeClr val="bg1"/>
                </a:solidFill>
                <a:latin typeface="Arial"/>
                <a:cs typeface="Arial"/>
              </a:rPr>
              <a:t>(unfavorable baseline treatment </a:t>
            </a:r>
            <a:r>
              <a:rPr lang="en-US" sz="1400" dirty="0" smtClean="0">
                <a:solidFill>
                  <a:schemeClr val="bg1"/>
                </a:solidFill>
                <a:latin typeface="Arial"/>
                <a:cs typeface="Arial"/>
              </a:rPr>
              <a:t>characteristics)</a:t>
            </a:r>
            <a:endParaRPr lang="en-US" sz="1400" dirty="0">
              <a:solidFill>
                <a:schemeClr val="bg1"/>
              </a:solidFill>
              <a:latin typeface="Arial"/>
              <a:cs typeface="Aria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Osinusi</a:t>
            </a:r>
            <a:r>
              <a:rPr lang="en-US" sz="1400" dirty="0">
                <a:latin typeface="Arial"/>
                <a:cs typeface="Arial"/>
              </a:rPr>
              <a:t> A, et al.  JAMA.  2013;310:804-11.</a:t>
            </a:r>
          </a:p>
        </p:txBody>
      </p:sp>
    </p:spTree>
    <p:extLst>
      <p:ext uri="{BB962C8B-B14F-4D97-AF65-F5344CB8AC3E}">
        <p14:creationId xmlns:p14="http://schemas.microsoft.com/office/powerpoint/2010/main" val="23475579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Osinusi</a:t>
            </a:r>
            <a:r>
              <a:rPr lang="en-US" dirty="0" smtClean="0"/>
              <a:t> A,</a:t>
            </a:r>
            <a:r>
              <a:rPr lang="en-US" dirty="0" smtClean="0">
                <a:latin typeface="Arial" pitchFamily="22" charset="0"/>
              </a:rPr>
              <a:t> </a:t>
            </a:r>
            <a:r>
              <a:rPr lang="en-US" dirty="0">
                <a:latin typeface="Arial" pitchFamily="22" charset="0"/>
              </a:rPr>
              <a:t>et al.  </a:t>
            </a:r>
            <a:r>
              <a:rPr lang="en-US" dirty="0" smtClean="0">
                <a:latin typeface="Arial" pitchFamily="22" charset="0"/>
              </a:rPr>
              <a:t>JAMA.  2013;310:804-11.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Sofosbuvir and Ribavirin for Treatment-Naïve HCV GT 1</a:t>
            </a:r>
            <a:br>
              <a:rPr lang="en-US" sz="2400" dirty="0" smtClean="0">
                <a:solidFill>
                  <a:schemeClr val="accent5">
                    <a:lumMod val="20000"/>
                    <a:lumOff val="80000"/>
                  </a:schemeClr>
                </a:solidFill>
              </a:rPr>
            </a:br>
            <a:r>
              <a:rPr lang="en-US" sz="2400" dirty="0" smtClean="0"/>
              <a:t>NIAID SPARE Trial: Features</a:t>
            </a:r>
            <a:endParaRPr lang="en-US" sz="2400" dirty="0"/>
          </a:p>
        </p:txBody>
      </p:sp>
      <p:graphicFrame>
        <p:nvGraphicFramePr>
          <p:cNvPr id="5" name="Group 31"/>
          <p:cNvGraphicFramePr>
            <a:graphicFrameLocks noGrp="1"/>
          </p:cNvGraphicFramePr>
          <p:nvPr>
            <p:extLst>
              <p:ext uri="{D42A27DB-BD31-4B8C-83A1-F6EECF244321}">
                <p14:modId xmlns:p14="http://schemas.microsoft.com/office/powerpoint/2010/main" val="4285056080"/>
              </p:ext>
            </p:extLst>
          </p:nvPr>
        </p:nvGraphicFramePr>
        <p:xfrm>
          <a:off x="533400" y="1447800"/>
          <a:ext cx="8115300" cy="4785954"/>
        </p:xfrm>
        <a:graphic>
          <a:graphicData uri="http://schemas.openxmlformats.org/drawingml/2006/table">
            <a:tbl>
              <a:tblPr>
                <a:effectLst>
                  <a:outerShdw blurRad="38100" dist="38100" dir="2700000">
                    <a:srgbClr val="000000">
                      <a:alpha val="50000"/>
                    </a:srgbClr>
                  </a:outerShdw>
                </a:effectLst>
              </a:tblPr>
              <a:tblGrid>
                <a:gridCol w="8115300"/>
              </a:tblGrid>
              <a:tr h="30480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NIAID Spare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baseline="0" dirty="0" smtClean="0">
                          <a:solidFill>
                            <a:srgbClr val="000000"/>
                          </a:solidFill>
                          <a:latin typeface="Arial" pitchFamily="22" charset="0"/>
                          <a:cs typeface="+mn-cs"/>
                        </a:rPr>
                        <a:t> </a:t>
                      </a:r>
                      <a:br>
                        <a:rPr lang="en-US" sz="1800" baseline="0" dirty="0" smtClean="0">
                          <a:solidFill>
                            <a:srgbClr val="000000"/>
                          </a:solidFill>
                          <a:latin typeface="Arial" pitchFamily="22" charset="0"/>
                          <a:cs typeface="+mn-cs"/>
                        </a:rPr>
                      </a:b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open-label, 2-part, phase 2 study of sofosbuvir and ribavirin</a:t>
                      </a:r>
                      <a:br>
                        <a:rPr lang="en-US" sz="1800" baseline="0" dirty="0" smtClean="0">
                          <a:solidFill>
                            <a:srgbClr val="000000"/>
                          </a:solidFill>
                          <a:latin typeface="Arial" pitchFamily="22" charset="0"/>
                          <a:cs typeface="+mn-cs"/>
                        </a:rPr>
                      </a:br>
                      <a:r>
                        <a:rPr lang="en-US" sz="1800" baseline="0" dirty="0" smtClean="0">
                          <a:solidFill>
                            <a:srgbClr val="000000"/>
                          </a:solidFill>
                          <a:latin typeface="Arial" pitchFamily="22" charset="0"/>
                          <a:cs typeface="+mn-cs"/>
                        </a:rPr>
                        <a:t>- Part 1: “proof of concept”</a:t>
                      </a:r>
                      <a:br>
                        <a:rPr lang="en-US" sz="1800" baseline="0" dirty="0" smtClean="0">
                          <a:solidFill>
                            <a:srgbClr val="000000"/>
                          </a:solidFill>
                          <a:latin typeface="Arial" pitchFamily="22" charset="0"/>
                          <a:cs typeface="+mn-cs"/>
                        </a:rPr>
                      </a:br>
                      <a:r>
                        <a:rPr lang="en-US" sz="1800" baseline="0" dirty="0" smtClean="0">
                          <a:solidFill>
                            <a:srgbClr val="000000"/>
                          </a:solidFill>
                          <a:latin typeface="Arial" pitchFamily="22" charset="0"/>
                          <a:cs typeface="+mn-cs"/>
                        </a:rPr>
                        <a:t>- Part 2: low dose versus weight-based dose of ribavirin in GT-1</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aseline="0" dirty="0" smtClean="0">
                          <a:solidFill>
                            <a:srgbClr val="000000"/>
                          </a:solidFill>
                          <a:latin typeface="Arial" pitchFamily="22" charset="0"/>
                        </a:rPr>
                        <a:t> </a:t>
                      </a: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Single center: NIH</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a:t>
                      </a:r>
                      <a:r>
                        <a:rPr lang="en-US" sz="1800" b="0" baseline="0" dirty="0" smtClean="0">
                          <a:solidFill>
                            <a:srgbClr val="000000"/>
                          </a:solidFill>
                          <a:latin typeface="Arial" pitchFamily="22" charset="0"/>
                        </a:rPr>
                        <a:t>: </a:t>
                      </a:r>
                      <a:r>
                        <a:rPr lang="en-US" sz="1800" baseline="0" dirty="0" smtClean="0">
                          <a:solidFill>
                            <a:srgbClr val="000000"/>
                          </a:solidFill>
                          <a:latin typeface="Arial" pitchFamily="22" charset="0"/>
                        </a:rPr>
                        <a:t>HCV genotype 1; treatment-naïve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60 HCV-monoinfected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1A (70%), 1B (30%)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IL28B Genotype: 81% non-CC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and Sex: median 54 (range 48-57); 62% male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Race: 83% black; 13% white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Liver disease: 23% had advanced fibrosis (F3-F4 by </a:t>
                      </a:r>
                      <a:r>
                        <a:rPr lang="en-US" sz="1800" baseline="0" dirty="0" err="1" smtClean="0">
                          <a:solidFill>
                            <a:srgbClr val="000000"/>
                          </a:solidFill>
                          <a:latin typeface="Arial" pitchFamily="22" charset="0"/>
                        </a:rPr>
                        <a:t>Knodell</a:t>
                      </a:r>
                      <a:r>
                        <a:rPr lang="en-US" sz="1800" baseline="0" dirty="0" smtClean="0">
                          <a:solidFill>
                            <a:srgbClr val="000000"/>
                          </a:solidFill>
                          <a:latin typeface="Arial" pitchFamily="22" charset="0"/>
                        </a:rPr>
                        <a:t>-HAI scoring)</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end-points</a:t>
                      </a:r>
                      <a:r>
                        <a:rPr lang="en-US" sz="1800" baseline="0" dirty="0" smtClean="0">
                          <a:solidFill>
                            <a:srgbClr val="000000"/>
                          </a:solidFill>
                          <a:latin typeface="Arial" pitchFamily="22" charset="0"/>
                        </a:rPr>
                        <a:t>: Efficacy (SVR24) and safety</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5848991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4949308" y="2603500"/>
            <a:ext cx="32004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949308" y="3787090"/>
            <a:ext cx="32004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949308" y="4764990"/>
            <a:ext cx="32004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smtClean="0"/>
              <a:t>Source: </a:t>
            </a:r>
            <a:r>
              <a:rPr lang="en-US" dirty="0" err="1"/>
              <a:t>Osinusi</a:t>
            </a:r>
            <a:r>
              <a:rPr lang="en-US" dirty="0"/>
              <a:t> A,</a:t>
            </a:r>
            <a:r>
              <a:rPr lang="en-US" dirty="0">
                <a:latin typeface="Arial" pitchFamily="22" charset="0"/>
              </a:rPr>
              <a:t> et al.  JAMA.  2013;310:804-11.</a:t>
            </a:r>
            <a:endParaRPr lang="en-US" dirty="0"/>
          </a:p>
        </p:txBody>
      </p:sp>
      <p:sp>
        <p:nvSpPr>
          <p:cNvPr id="27" name="Rectangle 26"/>
          <p:cNvSpPr/>
          <p:nvPr/>
        </p:nvSpPr>
        <p:spPr>
          <a:xfrm>
            <a:off x="488486" y="4079190"/>
            <a:ext cx="810653"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rgbClr val="000000"/>
                </a:solidFill>
              </a:rPr>
              <a:t>Part 2</a:t>
            </a:r>
          </a:p>
          <a:p>
            <a:r>
              <a:rPr lang="en-US" sz="1400" dirty="0" smtClean="0">
                <a:solidFill>
                  <a:srgbClr val="000000"/>
                </a:solidFill>
              </a:rPr>
              <a:t>N =50</a:t>
            </a:r>
            <a:endParaRPr lang="en-US" sz="1400" dirty="0">
              <a:solidFill>
                <a:srgbClr val="000000"/>
              </a:solidFill>
            </a:endParaRPr>
          </a:p>
        </p:txBody>
      </p:sp>
      <p:sp>
        <p:nvSpPr>
          <p:cNvPr id="30" name="Rectangle 3"/>
          <p:cNvSpPr>
            <a:spLocks noChangeArrowheads="1"/>
          </p:cNvSpPr>
          <p:nvPr/>
        </p:nvSpPr>
        <p:spPr bwMode="auto">
          <a:xfrm>
            <a:off x="1764348" y="3393390"/>
            <a:ext cx="3200400" cy="76955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err="1">
                <a:solidFill>
                  <a:srgbClr val="000000"/>
                </a:solidFill>
                <a:latin typeface="Arial"/>
                <a:cs typeface="Arial"/>
              </a:rPr>
              <a:t>Sofosbuvir</a:t>
            </a:r>
            <a:r>
              <a:rPr lang="en-US" sz="1600" b="1" dirty="0">
                <a:solidFill>
                  <a:srgbClr val="000000"/>
                </a:solidFill>
                <a:latin typeface="Arial"/>
                <a:cs typeface="Arial"/>
              </a:rPr>
              <a:t> + RBV </a:t>
            </a:r>
            <a:r>
              <a:rPr lang="en-US" sz="1600" b="1" dirty="0" smtClean="0">
                <a:solidFill>
                  <a:srgbClr val="000000"/>
                </a:solidFill>
                <a:latin typeface="Arial"/>
                <a:cs typeface="Arial"/>
              </a:rPr>
              <a:t>(low-dose)</a:t>
            </a:r>
            <a:endParaRPr lang="en-US" sz="1600" b="1" dirty="0">
              <a:solidFill>
                <a:srgbClr val="000000"/>
              </a:solidFill>
              <a:latin typeface="Arial"/>
              <a:cs typeface="Arial"/>
            </a:endParaRPr>
          </a:p>
          <a:p>
            <a:pPr algn="ctr"/>
            <a:r>
              <a:rPr lang="en-US" sz="1600" b="1" dirty="0" smtClean="0">
                <a:solidFill>
                  <a:srgbClr val="000000"/>
                </a:solidFill>
                <a:latin typeface="Arial"/>
                <a:cs typeface="Arial"/>
              </a:rPr>
              <a:t>24 weeks</a:t>
            </a:r>
            <a:endParaRPr lang="en-US" sz="1600" dirty="0">
              <a:solidFill>
                <a:srgbClr val="000000"/>
              </a:solidFill>
              <a:latin typeface="Arial"/>
              <a:cs typeface="Arial"/>
            </a:endParaRPr>
          </a:p>
        </p:txBody>
      </p:sp>
      <p:sp>
        <p:nvSpPr>
          <p:cNvPr id="59" name="Rectangle 5"/>
          <p:cNvSpPr>
            <a:spLocks noChangeArrowheads="1"/>
          </p:cNvSpPr>
          <p:nvPr/>
        </p:nvSpPr>
        <p:spPr bwMode="auto">
          <a:xfrm>
            <a:off x="1752600" y="2218796"/>
            <a:ext cx="3200400" cy="769049"/>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700" b="1" dirty="0" err="1" smtClean="0">
                <a:solidFill>
                  <a:srgbClr val="000000"/>
                </a:solidFill>
                <a:latin typeface="Arial"/>
                <a:cs typeface="Arial"/>
              </a:rPr>
              <a:t>Sofosbuvir</a:t>
            </a:r>
            <a:r>
              <a:rPr lang="en-US" sz="1700" b="1" dirty="0">
                <a:solidFill>
                  <a:srgbClr val="000000"/>
                </a:solidFill>
                <a:latin typeface="Arial"/>
                <a:cs typeface="Arial"/>
              </a:rPr>
              <a:t> </a:t>
            </a:r>
            <a:r>
              <a:rPr lang="en-US" sz="1700" b="1" dirty="0" smtClean="0">
                <a:solidFill>
                  <a:srgbClr val="000000"/>
                </a:solidFill>
                <a:latin typeface="Arial"/>
                <a:cs typeface="Arial"/>
              </a:rPr>
              <a:t>+ RBV (</a:t>
            </a:r>
            <a:r>
              <a:rPr lang="en-US" sz="1700" b="1" dirty="0" err="1" smtClean="0">
                <a:solidFill>
                  <a:srgbClr val="000000"/>
                </a:solidFill>
                <a:latin typeface="Arial"/>
                <a:cs typeface="Arial"/>
              </a:rPr>
              <a:t>wt</a:t>
            </a:r>
            <a:r>
              <a:rPr lang="en-US" sz="1700" b="1" dirty="0" smtClean="0">
                <a:solidFill>
                  <a:srgbClr val="000000"/>
                </a:solidFill>
                <a:latin typeface="Arial"/>
                <a:cs typeface="Arial"/>
              </a:rPr>
              <a:t>-based)</a:t>
            </a:r>
          </a:p>
          <a:p>
            <a:pPr algn="ctr"/>
            <a:r>
              <a:rPr lang="en-US" sz="1600" b="1" dirty="0" smtClean="0">
                <a:solidFill>
                  <a:srgbClr val="000000"/>
                </a:solidFill>
                <a:latin typeface="Arial"/>
                <a:cs typeface="Arial"/>
              </a:rPr>
              <a:t>24 weeks</a:t>
            </a:r>
            <a:endParaRPr lang="en-US" sz="1600" dirty="0" smtClean="0">
              <a:solidFill>
                <a:srgbClr val="000000"/>
              </a:solidFill>
              <a:latin typeface="Arial"/>
              <a:cs typeface="Arial"/>
            </a:endParaRPr>
          </a:p>
        </p:txBody>
      </p:sp>
      <p:sp>
        <p:nvSpPr>
          <p:cNvPr id="29" name="Rectangle 28"/>
          <p:cNvSpPr/>
          <p:nvPr/>
        </p:nvSpPr>
        <p:spPr>
          <a:xfrm>
            <a:off x="488486" y="2438400"/>
            <a:ext cx="9295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rgbClr val="000000"/>
                </a:solidFill>
              </a:rPr>
              <a:t>Part 1</a:t>
            </a:r>
          </a:p>
          <a:p>
            <a:r>
              <a:rPr lang="en-US" sz="1400" dirty="0" smtClean="0">
                <a:solidFill>
                  <a:srgbClr val="000000"/>
                </a:solidFill>
              </a:rPr>
              <a:t>N =10</a:t>
            </a:r>
            <a:endParaRPr lang="en-US" sz="1400" dirty="0">
              <a:solidFill>
                <a:srgbClr val="000000"/>
              </a:solidFil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Sofosbuvir and Ribavirin for </a:t>
            </a:r>
            <a:r>
              <a:rPr lang="en-US" sz="2400" dirty="0">
                <a:solidFill>
                  <a:schemeClr val="accent5">
                    <a:lumMod val="20000"/>
                    <a:lumOff val="80000"/>
                  </a:schemeClr>
                </a:solidFill>
              </a:rPr>
              <a:t>Treatment-Naïve HCV </a:t>
            </a:r>
            <a:r>
              <a:rPr lang="en-US" sz="2400" dirty="0" smtClean="0">
                <a:solidFill>
                  <a:schemeClr val="accent5">
                    <a:lumMod val="20000"/>
                    <a:lumOff val="80000"/>
                  </a:schemeClr>
                </a:solidFill>
              </a:rPr>
              <a:t>GT 1</a:t>
            </a:r>
            <a:r>
              <a:rPr lang="en-US" sz="2400" dirty="0" smtClean="0"/>
              <a:t/>
            </a:r>
            <a:br>
              <a:rPr lang="en-US" sz="2400" dirty="0" smtClean="0"/>
            </a:br>
            <a:r>
              <a:rPr lang="en-US" sz="2400" dirty="0" smtClean="0"/>
              <a:t>NIAID </a:t>
            </a:r>
            <a:r>
              <a:rPr lang="en-US" sz="2400" dirty="0"/>
              <a:t>SPARE </a:t>
            </a:r>
            <a:r>
              <a:rPr lang="en-US" sz="2400" dirty="0" smtClean="0"/>
              <a:t>Trial: Design</a:t>
            </a:r>
            <a:endParaRPr lang="en-US" sz="2400" dirty="0"/>
          </a:p>
        </p:txBody>
      </p:sp>
      <p:sp>
        <p:nvSpPr>
          <p:cNvPr id="24" name="Rectangle 23"/>
          <p:cNvSpPr/>
          <p:nvPr/>
        </p:nvSpPr>
        <p:spPr>
          <a:xfrm>
            <a:off x="7790980" y="35879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28" name="Rectangle 3"/>
          <p:cNvSpPr>
            <a:spLocks noChangeArrowheads="1"/>
          </p:cNvSpPr>
          <p:nvPr/>
        </p:nvSpPr>
        <p:spPr bwMode="auto">
          <a:xfrm>
            <a:off x="1752600" y="4376433"/>
            <a:ext cx="3200400" cy="76955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err="1">
                <a:solidFill>
                  <a:srgbClr val="000000"/>
                </a:solidFill>
                <a:latin typeface="Arial"/>
                <a:cs typeface="Arial"/>
              </a:rPr>
              <a:t>Sofosbuvir</a:t>
            </a:r>
            <a:r>
              <a:rPr lang="en-US" sz="1600" b="1" dirty="0">
                <a:solidFill>
                  <a:srgbClr val="000000"/>
                </a:solidFill>
                <a:latin typeface="Arial"/>
                <a:cs typeface="Arial"/>
              </a:rPr>
              <a:t> + RBV (</a:t>
            </a:r>
            <a:r>
              <a:rPr lang="en-US" sz="1600" b="1" dirty="0" err="1">
                <a:solidFill>
                  <a:srgbClr val="000000"/>
                </a:solidFill>
                <a:latin typeface="Arial"/>
                <a:cs typeface="Arial"/>
              </a:rPr>
              <a:t>wt</a:t>
            </a:r>
            <a:r>
              <a:rPr lang="en-US" sz="1600" b="1" dirty="0">
                <a:solidFill>
                  <a:srgbClr val="000000"/>
                </a:solidFill>
                <a:latin typeface="Arial"/>
                <a:cs typeface="Arial"/>
              </a:rPr>
              <a:t>-based)</a:t>
            </a:r>
          </a:p>
          <a:p>
            <a:pPr algn="ctr"/>
            <a:r>
              <a:rPr lang="en-US" sz="1600" b="1" dirty="0" smtClean="0">
                <a:solidFill>
                  <a:srgbClr val="000000"/>
                </a:solidFill>
                <a:latin typeface="Arial"/>
                <a:cs typeface="Arial"/>
              </a:rPr>
              <a:t>24 weeks</a:t>
            </a:r>
            <a:endParaRPr lang="en-US" sz="1600" dirty="0">
              <a:solidFill>
                <a:srgbClr val="000000"/>
              </a:solidFill>
              <a:latin typeface="Arial"/>
              <a:cs typeface="Arial"/>
            </a:endParaRPr>
          </a:p>
        </p:txBody>
      </p:sp>
      <p:sp>
        <p:nvSpPr>
          <p:cNvPr id="31" name="Rectangle 30"/>
          <p:cNvSpPr/>
          <p:nvPr/>
        </p:nvSpPr>
        <p:spPr>
          <a:xfrm>
            <a:off x="7790980" y="454991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3" name="Straight Arrow Connector 2"/>
          <p:cNvCxnSpPr/>
          <p:nvPr/>
        </p:nvCxnSpPr>
        <p:spPr>
          <a:xfrm flipV="1">
            <a:off x="1219200" y="3926790"/>
            <a:ext cx="408547" cy="35509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1219200" y="4281880"/>
            <a:ext cx="408547" cy="40691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051700" y="344521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=25</a:t>
            </a:r>
            <a:endParaRPr lang="en-US" sz="1400" dirty="0">
              <a:solidFill>
                <a:srgbClr val="000000"/>
              </a:solidFill>
            </a:endParaRPr>
          </a:p>
        </p:txBody>
      </p:sp>
      <p:sp>
        <p:nvSpPr>
          <p:cNvPr id="35" name="Rectangle 34"/>
          <p:cNvSpPr/>
          <p:nvPr/>
        </p:nvSpPr>
        <p:spPr>
          <a:xfrm>
            <a:off x="1066800" y="466441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=25</a:t>
            </a:r>
            <a:endParaRPr lang="en-US" sz="1400" dirty="0">
              <a:solidFill>
                <a:srgbClr val="000000"/>
              </a:solidFill>
            </a:endParaRPr>
          </a:p>
        </p:txBody>
      </p:sp>
      <p:cxnSp>
        <p:nvCxnSpPr>
          <p:cNvPr id="4" name="Straight Connector 3"/>
          <p:cNvCxnSpPr/>
          <p:nvPr/>
        </p:nvCxnSpPr>
        <p:spPr>
          <a:xfrm>
            <a:off x="-11873" y="3200400"/>
            <a:ext cx="9162257"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25"/>
          <p:cNvSpPr>
            <a:spLocks noChangeArrowheads="1"/>
          </p:cNvSpPr>
          <p:nvPr/>
        </p:nvSpPr>
        <p:spPr bwMode="auto">
          <a:xfrm>
            <a:off x="-12330" y="5300482"/>
            <a:ext cx="9180577" cy="1024118"/>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Low-dose Ribavirin (divided bid): 800 mg/day</a:t>
            </a:r>
            <a:br>
              <a:rPr lang="en-US" sz="1400" dirty="0">
                <a:solidFill>
                  <a:srgbClr val="000000"/>
                </a:solidFill>
                <a:latin typeface="Arial" pitchFamily="22" charset="0"/>
              </a:rPr>
            </a:br>
            <a:r>
              <a:rPr lang="en-US" sz="1400" dirty="0">
                <a:solidFill>
                  <a:srgbClr val="000000"/>
                </a:solidFill>
                <a:latin typeface="Arial" pitchFamily="22" charset="0"/>
              </a:rPr>
              <a:t>Weight-based </a:t>
            </a:r>
            <a:r>
              <a:rPr lang="en-US" sz="1400" dirty="0" smtClean="0">
                <a:solidFill>
                  <a:srgbClr val="000000"/>
                </a:solidFill>
                <a:latin typeface="Arial" pitchFamily="22" charset="0"/>
              </a:rPr>
              <a:t>Ribavirin (</a:t>
            </a:r>
            <a:r>
              <a:rPr lang="en-US" sz="1400" dirty="0">
                <a:solidFill>
                  <a:srgbClr val="000000"/>
                </a:solidFill>
                <a:latin typeface="Arial" pitchFamily="22" charset="0"/>
              </a:rPr>
              <a:t>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40" name="Rectangle 39"/>
          <p:cNvSpPr/>
          <p:nvPr/>
        </p:nvSpPr>
        <p:spPr>
          <a:xfrm>
            <a:off x="7790980" y="23759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grpSp>
        <p:nvGrpSpPr>
          <p:cNvPr id="7" name="Group 6"/>
          <p:cNvGrpSpPr/>
          <p:nvPr/>
        </p:nvGrpSpPr>
        <p:grpSpPr>
          <a:xfrm>
            <a:off x="-6113" y="1371600"/>
            <a:ext cx="9162291" cy="515104"/>
            <a:chOff x="-6113" y="1371600"/>
            <a:chExt cx="9162291" cy="515104"/>
          </a:xfrm>
        </p:grpSpPr>
        <p:grpSp>
          <p:nvGrpSpPr>
            <p:cNvPr id="33" name="Group 32"/>
            <p:cNvGrpSpPr/>
            <p:nvPr/>
          </p:nvGrpSpPr>
          <p:grpSpPr>
            <a:xfrm>
              <a:off x="-6113" y="1371600"/>
              <a:ext cx="9162291" cy="515104"/>
              <a:chOff x="-6113" y="1362488"/>
              <a:chExt cx="9162291" cy="515104"/>
            </a:xfrm>
          </p:grpSpPr>
          <p:sp>
            <p:nvSpPr>
              <p:cNvPr id="37" name="Rectangle 36"/>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8" name="Rectangle 37"/>
              <p:cNvSpPr/>
              <p:nvPr/>
            </p:nvSpPr>
            <p:spPr>
              <a:xfrm>
                <a:off x="15118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9" name="Straight Connector 38"/>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7830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20631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7429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4" name="Straight Connector 43"/>
              <p:cNvCxnSpPr/>
              <p:nvPr/>
            </p:nvCxnSpPr>
            <p:spPr>
              <a:xfrm flipV="1">
                <a:off x="4956318"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9126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grpSp>
        <p:sp>
          <p:nvSpPr>
            <p:cNvPr id="48" name="Rectangle 47"/>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grpSp>
    </p:spTree>
    <p:extLst>
      <p:ext uri="{BB962C8B-B14F-4D97-AF65-F5344CB8AC3E}">
        <p14:creationId xmlns:p14="http://schemas.microsoft.com/office/powerpoint/2010/main" val="2164529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and Ribavirin for </a:t>
            </a:r>
            <a:r>
              <a:rPr lang="en-US" sz="2400" dirty="0">
                <a:solidFill>
                  <a:schemeClr val="accent5">
                    <a:lumMod val="20000"/>
                    <a:lumOff val="80000"/>
                  </a:schemeClr>
                </a:solidFill>
              </a:rPr>
              <a:t>Treatment-Naïve </a:t>
            </a:r>
            <a:r>
              <a:rPr lang="en-US" sz="2400" dirty="0" smtClean="0">
                <a:solidFill>
                  <a:schemeClr val="accent5">
                    <a:lumMod val="20000"/>
                    <a:lumOff val="80000"/>
                  </a:schemeClr>
                </a:solidFill>
                <a:ea typeface="ＭＳ Ｐゴシック" pitchFamily="22" charset="-128"/>
                <a:cs typeface="ＭＳ Ｐゴシック" pitchFamily="22" charset="-128"/>
              </a:rPr>
              <a:t>HCV GT </a:t>
            </a:r>
            <a:r>
              <a:rPr lang="en-US" sz="2400" dirty="0">
                <a:solidFill>
                  <a:schemeClr val="accent5">
                    <a:lumMod val="20000"/>
                    <a:lumOff val="80000"/>
                  </a:schemeClr>
                </a:solidFill>
                <a:ea typeface="ＭＳ Ｐゴシック" pitchFamily="22" charset="-128"/>
                <a:cs typeface="ＭＳ Ｐゴシック" pitchFamily="22" charset="-128"/>
              </a:rPr>
              <a:t>1</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t>NIAID </a:t>
            </a:r>
            <a:r>
              <a:rPr lang="en-US" sz="2400" dirty="0"/>
              <a:t>SPARE </a:t>
            </a:r>
            <a:r>
              <a:rPr lang="en-US" sz="2400" dirty="0" smtClean="0"/>
              <a:t>Trial</a:t>
            </a:r>
            <a:r>
              <a:rPr lang="en-US" sz="2400" dirty="0" smtClean="0">
                <a:ea typeface="ＭＳ Ｐゴシック" pitchFamily="22" charset="-128"/>
                <a:cs typeface="ＭＳ Ｐゴシック" pitchFamily="22" charset="-128"/>
              </a:rPr>
              <a:t>: Part 1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NIAID SPARE Part 1: HCV &lt;12 IU/ml by Study </a:t>
            </a:r>
            <a:r>
              <a:rPr lang="en-US" dirty="0" err="1" smtClean="0">
                <a:solidFill>
                  <a:schemeClr val="bg1"/>
                </a:solidFill>
                <a:latin typeface="Arial" pitchFamily="-110" charset="0"/>
                <a:ea typeface="ＭＳ Ｐゴシック" pitchFamily="-110" charset="-128"/>
                <a:cs typeface="ＭＳ Ｐゴシック" pitchFamily="-110" charset="-128"/>
              </a:rPr>
              <a:t>Timepoint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Osinusi</a:t>
            </a:r>
            <a:r>
              <a:rPr lang="en-US" dirty="0"/>
              <a:t> A,</a:t>
            </a:r>
            <a:r>
              <a:rPr lang="en-US" dirty="0">
                <a:latin typeface="Arial" pitchFamily="22" charset="0"/>
              </a:rPr>
              <a:t> et al.  JAMA.  2013;310:804-11.</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33024757"/>
              </p:ext>
            </p:extLst>
          </p:nvPr>
        </p:nvGraphicFramePr>
        <p:xfrm>
          <a:off x="608013" y="1905000"/>
          <a:ext cx="792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5"/>
          <p:cNvSpPr>
            <a:spLocks noChangeArrowheads="1"/>
          </p:cNvSpPr>
          <p:nvPr/>
        </p:nvSpPr>
        <p:spPr bwMode="auto">
          <a:xfrm>
            <a:off x="0" y="6061046"/>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All 10 patients in Part 1 received sofosbuvir plus weight-based ribavirin</a:t>
            </a:r>
            <a:endParaRPr lang="en-US" sz="1200" dirty="0">
              <a:solidFill>
                <a:srgbClr val="000000"/>
              </a:solidFill>
              <a:latin typeface="Arial" pitchFamily="22" charset="0"/>
            </a:endParaRPr>
          </a:p>
        </p:txBody>
      </p:sp>
      <p:sp>
        <p:nvSpPr>
          <p:cNvPr id="8" name="Rectangle 7"/>
          <p:cNvSpPr/>
          <p:nvPr/>
        </p:nvSpPr>
        <p:spPr>
          <a:xfrm>
            <a:off x="2221452"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8</a:t>
            </a:r>
            <a:r>
              <a:rPr lang="en-US" sz="1400" dirty="0" smtClean="0">
                <a:solidFill>
                  <a:srgbClr val="FFFFFF"/>
                </a:solidFill>
              </a:rPr>
              <a:t>/10</a:t>
            </a:r>
            <a:endParaRPr lang="en-US" sz="1400" dirty="0">
              <a:solidFill>
                <a:srgbClr val="FFFFFF"/>
              </a:solidFill>
            </a:endParaRPr>
          </a:p>
        </p:txBody>
      </p:sp>
      <p:sp>
        <p:nvSpPr>
          <p:cNvPr id="10" name="Rectangle 9"/>
          <p:cNvSpPr/>
          <p:nvPr/>
        </p:nvSpPr>
        <p:spPr>
          <a:xfrm>
            <a:off x="4536631"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9/10</a:t>
            </a:r>
            <a:endParaRPr lang="en-US" sz="1400" dirty="0">
              <a:solidFill>
                <a:srgbClr val="FFFFFF"/>
              </a:solidFill>
            </a:endParaRPr>
          </a:p>
        </p:txBody>
      </p:sp>
      <p:sp>
        <p:nvSpPr>
          <p:cNvPr id="11" name="Rectangle 10"/>
          <p:cNvSpPr/>
          <p:nvPr/>
        </p:nvSpPr>
        <p:spPr>
          <a:xfrm>
            <a:off x="6805104"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9/10</a:t>
            </a:r>
            <a:endParaRPr lang="en-US" sz="1400" dirty="0">
              <a:solidFill>
                <a:srgbClr val="FFFFFF"/>
              </a:solidFill>
            </a:endParaRPr>
          </a:p>
        </p:txBody>
      </p:sp>
    </p:spTree>
    <p:extLst>
      <p:ext uri="{BB962C8B-B14F-4D97-AF65-F5344CB8AC3E}">
        <p14:creationId xmlns:p14="http://schemas.microsoft.com/office/powerpoint/2010/main" val="17523582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and Ribavirin for </a:t>
            </a:r>
            <a:r>
              <a:rPr lang="en-US" sz="2400" dirty="0">
                <a:solidFill>
                  <a:schemeClr val="accent5">
                    <a:lumMod val="20000"/>
                    <a:lumOff val="80000"/>
                  </a:schemeClr>
                </a:solidFill>
              </a:rPr>
              <a:t>Treatment-Naïve </a:t>
            </a:r>
            <a:r>
              <a:rPr lang="en-US" sz="2400" dirty="0" smtClean="0">
                <a:solidFill>
                  <a:schemeClr val="accent5">
                    <a:lumMod val="20000"/>
                    <a:lumOff val="80000"/>
                  </a:schemeClr>
                </a:solidFill>
                <a:ea typeface="ＭＳ Ｐゴシック" pitchFamily="22" charset="-128"/>
                <a:cs typeface="ＭＳ Ｐゴシック" pitchFamily="22" charset="-128"/>
              </a:rPr>
              <a:t>HCV GT </a:t>
            </a:r>
            <a:r>
              <a:rPr lang="en-US" sz="2400" dirty="0">
                <a:solidFill>
                  <a:schemeClr val="accent5">
                    <a:lumMod val="20000"/>
                    <a:lumOff val="80000"/>
                  </a:schemeClr>
                </a:solidFill>
                <a:ea typeface="ＭＳ Ｐゴシック" pitchFamily="22" charset="-128"/>
                <a:cs typeface="ＭＳ Ｐゴシック" pitchFamily="22" charset="-128"/>
              </a:rPr>
              <a:t>1</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t>NIAID </a:t>
            </a:r>
            <a:r>
              <a:rPr lang="en-US" sz="2400" dirty="0"/>
              <a:t>SPARE </a:t>
            </a:r>
            <a:r>
              <a:rPr lang="en-US" sz="2400" dirty="0" smtClean="0">
                <a:ea typeface="ＭＳ Ｐゴシック" pitchFamily="22" charset="-128"/>
                <a:cs typeface="ＭＳ Ｐゴシック" pitchFamily="22" charset="-128"/>
              </a:rPr>
              <a:t>Trial: Part 2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NIAID</a:t>
            </a:r>
            <a:r>
              <a:rPr lang="en-US" dirty="0">
                <a:solidFill>
                  <a:schemeClr val="bg1"/>
                </a:solidFill>
                <a:latin typeface="Arial" pitchFamily="-110" charset="0"/>
                <a:ea typeface="ＭＳ Ｐゴシック" pitchFamily="-110" charset="-128"/>
                <a:cs typeface="ＭＳ Ｐゴシック" pitchFamily="-110" charset="-128"/>
              </a:rPr>
              <a:t> </a:t>
            </a:r>
            <a:r>
              <a:rPr lang="en-US" dirty="0" smtClean="0">
                <a:solidFill>
                  <a:schemeClr val="bg1"/>
                </a:solidFill>
                <a:latin typeface="Arial" pitchFamily="-110" charset="0"/>
                <a:ea typeface="ＭＳ Ｐゴシック" pitchFamily="-110" charset="-128"/>
                <a:cs typeface="ＭＳ Ｐゴシック" pitchFamily="-110" charset="-128"/>
              </a:rPr>
              <a:t>SPARE Part 2: HCV RNA &lt;12 IU/ml by Study </a:t>
            </a:r>
            <a:r>
              <a:rPr lang="en-US" dirty="0" err="1" smtClean="0">
                <a:solidFill>
                  <a:schemeClr val="bg1"/>
                </a:solidFill>
                <a:latin typeface="Arial" pitchFamily="-110" charset="0"/>
                <a:ea typeface="ＭＳ Ｐゴシック" pitchFamily="-110" charset="-128"/>
                <a:cs typeface="ＭＳ Ｐゴシック" pitchFamily="-110" charset="-128"/>
              </a:rPr>
              <a:t>Timepoint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Osinusi</a:t>
            </a:r>
            <a:r>
              <a:rPr lang="en-US" dirty="0"/>
              <a:t> A,</a:t>
            </a:r>
            <a:r>
              <a:rPr lang="en-US" dirty="0">
                <a:latin typeface="Arial" pitchFamily="22" charset="0"/>
              </a:rPr>
              <a:t> et al.  JAMA.  2013;310:804-11.</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900825371"/>
              </p:ext>
            </p:extLst>
          </p:nvPr>
        </p:nvGraphicFramePr>
        <p:xfrm>
          <a:off x="424643" y="1828800"/>
          <a:ext cx="8294714"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95999"/>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 Sofosbuvir;  RBV = Ribavirin</a:t>
            </a:r>
            <a:endParaRPr lang="en-US" sz="1200" dirty="0">
              <a:solidFill>
                <a:srgbClr val="000000"/>
              </a:solidFill>
              <a:latin typeface="Arial" pitchFamily="22" charset="0"/>
            </a:endParaRPr>
          </a:p>
        </p:txBody>
      </p:sp>
      <p:sp>
        <p:nvSpPr>
          <p:cNvPr id="10" name="Rectangle 9"/>
          <p:cNvSpPr/>
          <p:nvPr/>
        </p:nvSpPr>
        <p:spPr>
          <a:xfrm>
            <a:off x="1676400"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24/25</a:t>
            </a:r>
            <a:endParaRPr lang="en-US" sz="1400" dirty="0">
              <a:solidFill>
                <a:srgbClr val="FFFFFF"/>
              </a:solidFill>
            </a:endParaRPr>
          </a:p>
        </p:txBody>
      </p:sp>
      <p:sp>
        <p:nvSpPr>
          <p:cNvPr id="11" name="Rectangle 10"/>
          <p:cNvSpPr/>
          <p:nvPr/>
        </p:nvSpPr>
        <p:spPr>
          <a:xfrm>
            <a:off x="2549556"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24/25</a:t>
            </a:r>
            <a:endParaRPr lang="en-US" sz="1400" dirty="0">
              <a:solidFill>
                <a:srgbClr val="FFFFFF"/>
              </a:solidFill>
            </a:endParaRPr>
          </a:p>
        </p:txBody>
      </p:sp>
      <p:sp>
        <p:nvSpPr>
          <p:cNvPr id="12" name="Rectangle 11"/>
          <p:cNvSpPr/>
          <p:nvPr/>
        </p:nvSpPr>
        <p:spPr>
          <a:xfrm>
            <a:off x="4129028"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22/25</a:t>
            </a:r>
            <a:endParaRPr lang="en-US" sz="1400" dirty="0">
              <a:solidFill>
                <a:srgbClr val="FFFFFF"/>
              </a:solidFill>
            </a:endParaRPr>
          </a:p>
        </p:txBody>
      </p:sp>
      <p:sp>
        <p:nvSpPr>
          <p:cNvPr id="13" name="Rectangle 12"/>
          <p:cNvSpPr/>
          <p:nvPr/>
        </p:nvSpPr>
        <p:spPr>
          <a:xfrm>
            <a:off x="5002184"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smtClean="0">
                <a:solidFill>
                  <a:srgbClr val="FFFFFF"/>
                </a:solidFill>
              </a:rPr>
              <a:t>24/25</a:t>
            </a:r>
            <a:endParaRPr lang="en-US" sz="1400" dirty="0">
              <a:solidFill>
                <a:srgbClr val="FFFFFF"/>
              </a:solidFill>
            </a:endParaRPr>
          </a:p>
        </p:txBody>
      </p:sp>
      <p:sp>
        <p:nvSpPr>
          <p:cNvPr id="14" name="Rectangle 13"/>
          <p:cNvSpPr/>
          <p:nvPr/>
        </p:nvSpPr>
        <p:spPr>
          <a:xfrm>
            <a:off x="6564852"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12/25</a:t>
            </a:r>
            <a:endParaRPr lang="en-US" sz="1400" dirty="0">
              <a:solidFill>
                <a:srgbClr val="FFFFFF"/>
              </a:solidFill>
            </a:endParaRPr>
          </a:p>
        </p:txBody>
      </p:sp>
      <p:sp>
        <p:nvSpPr>
          <p:cNvPr id="15" name="Rectangle 14"/>
          <p:cNvSpPr/>
          <p:nvPr/>
        </p:nvSpPr>
        <p:spPr>
          <a:xfrm>
            <a:off x="7438008" y="5087455"/>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17/25</a:t>
            </a:r>
            <a:endParaRPr lang="en-US" sz="1400" dirty="0">
              <a:solidFill>
                <a:srgbClr val="FFFFFF"/>
              </a:solidFill>
            </a:endParaRPr>
          </a:p>
        </p:txBody>
      </p:sp>
    </p:spTree>
    <p:extLst>
      <p:ext uri="{BB962C8B-B14F-4D97-AF65-F5344CB8AC3E}">
        <p14:creationId xmlns:p14="http://schemas.microsoft.com/office/powerpoint/2010/main" val="33972402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and Ribavirin for </a:t>
            </a:r>
            <a:r>
              <a:rPr lang="en-US" sz="2400" dirty="0">
                <a:solidFill>
                  <a:schemeClr val="accent5">
                    <a:lumMod val="20000"/>
                    <a:lumOff val="80000"/>
                  </a:schemeClr>
                </a:solidFill>
              </a:rPr>
              <a:t>Treatment-Naïve </a:t>
            </a:r>
            <a:r>
              <a:rPr lang="en-US" sz="2400" dirty="0" smtClean="0">
                <a:solidFill>
                  <a:schemeClr val="accent5">
                    <a:lumMod val="20000"/>
                    <a:lumOff val="80000"/>
                  </a:schemeClr>
                </a:solidFill>
                <a:ea typeface="ＭＳ Ｐゴシック" pitchFamily="22" charset="-128"/>
                <a:cs typeface="ＭＳ Ｐゴシック" pitchFamily="22" charset="-128"/>
              </a:rPr>
              <a:t>HCV GT 1</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t>NIAID </a:t>
            </a:r>
            <a:r>
              <a:rPr lang="en-US" sz="2400" dirty="0"/>
              <a:t>SPARE </a:t>
            </a:r>
            <a:r>
              <a:rPr lang="en-US" sz="2400" dirty="0">
                <a:ea typeface="ＭＳ Ｐゴシック" pitchFamily="22" charset="-128"/>
                <a:cs typeface="ＭＳ Ｐゴシック" pitchFamily="22" charset="-128"/>
              </a:rPr>
              <a:t>Trial: </a:t>
            </a:r>
            <a:r>
              <a:rPr lang="en-US" sz="2400" dirty="0"/>
              <a:t>Part 2 Results</a:t>
            </a:r>
          </a:p>
        </p:txBody>
      </p:sp>
      <p:sp>
        <p:nvSpPr>
          <p:cNvPr id="9" name="Text Placeholder 8"/>
          <p:cNvSpPr>
            <a:spLocks noGrp="1"/>
          </p:cNvSpPr>
          <p:nvPr>
            <p:ph type="body" idx="10"/>
          </p:nvPr>
        </p:nvSpPr>
        <p:spPr/>
        <p:txBody>
          <a:bodyPr/>
          <a:lstStyle/>
          <a:p>
            <a:r>
              <a:rPr lang="en-US" dirty="0" smtClean="0"/>
              <a:t>NIAID </a:t>
            </a:r>
            <a:r>
              <a:rPr lang="en-US" dirty="0"/>
              <a:t>SPARE </a:t>
            </a:r>
            <a:r>
              <a:rPr lang="en-US" dirty="0" smtClean="0">
                <a:solidFill>
                  <a:schemeClr val="bg1"/>
                </a:solidFill>
                <a:latin typeface="Arial" pitchFamily="-110" charset="0"/>
                <a:ea typeface="ＭＳ Ｐゴシック" pitchFamily="-110" charset="-128"/>
                <a:cs typeface="ＭＳ Ｐゴシック" pitchFamily="-110" charset="-128"/>
              </a:rPr>
              <a:t>Part 2: SVR24 by Fibrosis Stage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Osinusi</a:t>
            </a:r>
            <a:r>
              <a:rPr lang="en-US" dirty="0"/>
              <a:t> A,</a:t>
            </a:r>
            <a:r>
              <a:rPr lang="en-US" dirty="0">
                <a:latin typeface="Arial" pitchFamily="22" charset="0"/>
              </a:rPr>
              <a:t> et al.  JAMA.  2013;310:804-11.</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674737516"/>
              </p:ext>
            </p:extLst>
          </p:nvPr>
        </p:nvGraphicFramePr>
        <p:xfrm>
          <a:off x="609600" y="1905000"/>
          <a:ext cx="7848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96000"/>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 Sofosbuvir; RBV = Ribavirin</a:t>
            </a:r>
            <a:endParaRPr lang="en-US" sz="1200" dirty="0">
              <a:solidFill>
                <a:srgbClr val="000000"/>
              </a:solidFill>
              <a:latin typeface="Arial" pitchFamily="22" charset="0"/>
            </a:endParaRPr>
          </a:p>
        </p:txBody>
      </p:sp>
      <p:sp>
        <p:nvSpPr>
          <p:cNvPr id="11" name="Rectangle 10"/>
          <p:cNvSpPr/>
          <p:nvPr/>
        </p:nvSpPr>
        <p:spPr>
          <a:xfrm>
            <a:off x="6595380" y="4724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a:t>
            </a:r>
            <a:r>
              <a:rPr lang="en-US" sz="1400" dirty="0">
                <a:solidFill>
                  <a:srgbClr val="FFFFFF"/>
                </a:solidFill>
              </a:rPr>
              <a:t>6</a:t>
            </a:r>
          </a:p>
        </p:txBody>
      </p:sp>
      <p:sp>
        <p:nvSpPr>
          <p:cNvPr id="12" name="Rectangle 11"/>
          <p:cNvSpPr/>
          <p:nvPr/>
        </p:nvSpPr>
        <p:spPr>
          <a:xfrm>
            <a:off x="5562600" y="4724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a:t>
            </a:r>
            <a:r>
              <a:rPr lang="en-US" sz="1400" dirty="0" smtClean="0">
                <a:solidFill>
                  <a:srgbClr val="FFFFFF"/>
                </a:solidFill>
              </a:rPr>
              <a:t>/</a:t>
            </a:r>
            <a:r>
              <a:rPr lang="en-US" sz="1400" dirty="0">
                <a:solidFill>
                  <a:srgbClr val="FFFFFF"/>
                </a:solidFill>
              </a:rPr>
              <a:t>7</a:t>
            </a:r>
          </a:p>
        </p:txBody>
      </p:sp>
      <p:sp>
        <p:nvSpPr>
          <p:cNvPr id="13" name="Rectangle 12"/>
          <p:cNvSpPr/>
          <p:nvPr/>
        </p:nvSpPr>
        <p:spPr>
          <a:xfrm>
            <a:off x="3236220" y="4724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14/19</a:t>
            </a:r>
            <a:endParaRPr lang="en-US" sz="1400" dirty="0">
              <a:solidFill>
                <a:srgbClr val="FFFFFF"/>
              </a:solidFill>
            </a:endParaRPr>
          </a:p>
        </p:txBody>
      </p:sp>
      <p:sp>
        <p:nvSpPr>
          <p:cNvPr id="14" name="Rectangle 13"/>
          <p:cNvSpPr/>
          <p:nvPr/>
        </p:nvSpPr>
        <p:spPr>
          <a:xfrm>
            <a:off x="2209800" y="4724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10/18</a:t>
            </a:r>
            <a:endParaRPr lang="en-US" sz="1400" dirty="0">
              <a:solidFill>
                <a:srgbClr val="FFFFFF"/>
              </a:solidFill>
            </a:endParaRPr>
          </a:p>
        </p:txBody>
      </p:sp>
    </p:spTree>
    <p:extLst>
      <p:ext uri="{BB962C8B-B14F-4D97-AF65-F5344CB8AC3E}">
        <p14:creationId xmlns:p14="http://schemas.microsoft.com/office/powerpoint/2010/main" val="306925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Autofit/>
          </a:bodyPr>
          <a:lstStyle/>
          <a:p>
            <a:pPr marL="0" indent="0">
              <a:lnSpc>
                <a:spcPts val="2000"/>
              </a:lnSpc>
              <a:buNone/>
            </a:pPr>
            <a:endParaRPr lang="en-US" sz="1600" dirty="0" smtClean="0"/>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t>NS5B Polymerase Inhibitor</a:t>
            </a:r>
            <a:endParaRPr lang="en-US" dirty="0"/>
          </a:p>
        </p:txBody>
      </p:sp>
      <p:sp>
        <p:nvSpPr>
          <p:cNvPr id="6" name="Rectangle 5"/>
          <p:cNvSpPr/>
          <p:nvPr/>
        </p:nvSpPr>
        <p:spPr>
          <a:xfrm>
            <a:off x="533400" y="1553160"/>
            <a:ext cx="15240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Ingestion of </a:t>
            </a:r>
            <a:r>
              <a:rPr lang="en-US" sz="2000" dirty="0" err="1" smtClean="0">
                <a:solidFill>
                  <a:schemeClr val="tx1"/>
                </a:solidFill>
              </a:rPr>
              <a:t>Prodrug</a:t>
            </a:r>
            <a:endParaRPr lang="en-US" sz="2000" dirty="0">
              <a:solidFill>
                <a:schemeClr val="tx1"/>
              </a:solidFill>
            </a:endParaRPr>
          </a:p>
        </p:txBody>
      </p:sp>
      <p:sp>
        <p:nvSpPr>
          <p:cNvPr id="15" name="Rectangle 14"/>
          <p:cNvSpPr/>
          <p:nvPr/>
        </p:nvSpPr>
        <p:spPr>
          <a:xfrm>
            <a:off x="3391640" y="1553160"/>
            <a:ext cx="23622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Predominant Circulating form</a:t>
            </a:r>
            <a:endParaRPr lang="en-US" sz="2000" dirty="0">
              <a:solidFill>
                <a:schemeClr val="tx1"/>
              </a:solidFill>
            </a:endParaRPr>
          </a:p>
        </p:txBody>
      </p:sp>
      <p:sp>
        <p:nvSpPr>
          <p:cNvPr id="16" name="Rectangle 15"/>
          <p:cNvSpPr/>
          <p:nvPr/>
        </p:nvSpPr>
        <p:spPr>
          <a:xfrm>
            <a:off x="6324600" y="1553160"/>
            <a:ext cx="25908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Intracellular </a:t>
            </a:r>
            <a:br>
              <a:rPr lang="en-US" sz="2000" dirty="0" smtClean="0">
                <a:solidFill>
                  <a:schemeClr val="tx1"/>
                </a:solidFill>
              </a:rPr>
            </a:br>
            <a:r>
              <a:rPr lang="en-US" sz="2000" dirty="0" smtClean="0">
                <a:solidFill>
                  <a:schemeClr val="tx1"/>
                </a:solidFill>
              </a:rPr>
              <a:t>Active Triphosphate</a:t>
            </a:r>
            <a:endParaRPr lang="en-US" sz="2000" dirty="0">
              <a:solidFill>
                <a:schemeClr val="tx1"/>
              </a:solidFill>
            </a:endParaRPr>
          </a:p>
        </p:txBody>
      </p:sp>
      <p:sp>
        <p:nvSpPr>
          <p:cNvPr id="13" name="Right Arrow 12"/>
          <p:cNvSpPr/>
          <p:nvPr/>
        </p:nvSpPr>
        <p:spPr>
          <a:xfrm>
            <a:off x="2539260" y="2679700"/>
            <a:ext cx="762000" cy="268224"/>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p:cNvSpPr/>
          <p:nvPr/>
        </p:nvSpPr>
        <p:spPr>
          <a:xfrm>
            <a:off x="5715000" y="2679700"/>
            <a:ext cx="762000" cy="268224"/>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381001" y="2438400"/>
            <a:ext cx="1914143" cy="731514"/>
          </a:xfrm>
          <a:prstGeom prst="roundRect">
            <a:avLst/>
          </a:prstGeom>
          <a:solidFill>
            <a:srgbClr val="73624D"/>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t>Sofosbuvir</a:t>
            </a:r>
            <a:endParaRPr lang="en-US" sz="2000" dirty="0"/>
          </a:p>
        </p:txBody>
      </p:sp>
      <p:sp>
        <p:nvSpPr>
          <p:cNvPr id="39" name="Rounded Rectangle 38"/>
          <p:cNvSpPr/>
          <p:nvPr/>
        </p:nvSpPr>
        <p:spPr>
          <a:xfrm>
            <a:off x="3614928" y="2438400"/>
            <a:ext cx="1914143" cy="731514"/>
          </a:xfrm>
          <a:prstGeom prst="roundRect">
            <a:avLst/>
          </a:prstGeom>
          <a:solidFill>
            <a:srgbClr val="4F383D"/>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GS-</a:t>
            </a:r>
            <a:r>
              <a:rPr lang="en-US" sz="2000" dirty="0" smtClean="0"/>
              <a:t>331007</a:t>
            </a:r>
            <a:endParaRPr lang="en-US" sz="2000" dirty="0"/>
          </a:p>
        </p:txBody>
      </p:sp>
      <p:sp>
        <p:nvSpPr>
          <p:cNvPr id="40" name="Rounded Rectangle 39"/>
          <p:cNvSpPr/>
          <p:nvPr/>
        </p:nvSpPr>
        <p:spPr>
          <a:xfrm>
            <a:off x="6705600" y="2438400"/>
            <a:ext cx="1914143" cy="731514"/>
          </a:xfrm>
          <a:prstGeom prst="roundRect">
            <a:avLst/>
          </a:prstGeom>
          <a:solidFill>
            <a:srgbClr val="4E3D26"/>
          </a:solidFill>
          <a:ln>
            <a:solidFill>
              <a:schemeClr val="tx1">
                <a:lumMod val="75000"/>
                <a:lumOff val="25000"/>
              </a:schemeClr>
            </a:solidFill>
          </a:ln>
          <a:effectLst>
            <a:glow rad="1270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GS-</a:t>
            </a:r>
            <a:r>
              <a:rPr lang="en-US" sz="2000" dirty="0" smtClean="0"/>
              <a:t>461203</a:t>
            </a:r>
            <a:endParaRPr lang="en-US" sz="2000" dirty="0"/>
          </a:p>
        </p:txBody>
      </p:sp>
      <p:pic>
        <p:nvPicPr>
          <p:cNvPr id="11" name="Content Placeholder 6" descr="initial_c1_d02_7Jun2010.jp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27699" t="11111" r="19136"/>
          <a:stretch/>
        </p:blipFill>
        <p:spPr>
          <a:xfrm rot="329518">
            <a:off x="336666" y="3847318"/>
            <a:ext cx="2085747" cy="2163895"/>
          </a:xfrm>
          <a:prstGeom prst="rect">
            <a:avLst/>
          </a:prstGeom>
          <a:noFill/>
          <a:ln w="28575" cap="flat" cmpd="sng" algn="ctr">
            <a:noFill/>
            <a:prstDash val="solid"/>
            <a:round/>
            <a:headEnd type="none" w="med" len="med"/>
            <a:tailEnd type="none" w="med" len="med"/>
          </a:ln>
        </p:spPr>
      </p:pic>
      <p:sp>
        <p:nvSpPr>
          <p:cNvPr id="41" name="Rounded Rectangle 40"/>
          <p:cNvSpPr>
            <a:spLocks noChangeAspect="1"/>
          </p:cNvSpPr>
          <p:nvPr/>
        </p:nvSpPr>
        <p:spPr>
          <a:xfrm rot="17013711">
            <a:off x="1410549" y="3820936"/>
            <a:ext cx="245219" cy="114412"/>
          </a:xfrm>
          <a:prstGeom prst="roundRect">
            <a:avLst>
              <a:gd name="adj" fmla="val 40578"/>
            </a:avLst>
          </a:prstGeom>
          <a:solidFill>
            <a:srgbClr val="EED196"/>
          </a:solidFill>
          <a:ln>
            <a:solidFill>
              <a:schemeClr val="tx1">
                <a:lumMod val="50000"/>
                <a:lumOff val="50000"/>
              </a:schemeClr>
            </a:solidFill>
          </a:ln>
          <a:effectLst>
            <a:outerShdw blurRad="46355"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5" name="Picture 4" descr="BloodVess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581400"/>
            <a:ext cx="2365563" cy="2326467"/>
          </a:xfrm>
          <a:prstGeom prst="rect">
            <a:avLst/>
          </a:prstGeom>
        </p:spPr>
      </p:pic>
      <p:sp>
        <p:nvSpPr>
          <p:cNvPr id="17" name="Rounded Rectangle 16"/>
          <p:cNvSpPr/>
          <p:nvPr/>
        </p:nvSpPr>
        <p:spPr>
          <a:xfrm>
            <a:off x="6513740" y="3727450"/>
            <a:ext cx="2271975" cy="2305050"/>
          </a:xfrm>
          <a:prstGeom prst="roundRect">
            <a:avLst>
              <a:gd name="adj" fmla="val 9524"/>
            </a:avLst>
          </a:prstGeom>
          <a:solidFill>
            <a:srgbClr val="725D30"/>
          </a:solidFill>
          <a:ln w="38100" cmpd="dbl">
            <a:solidFill>
              <a:schemeClr val="accent5">
                <a:lumMod val="50000"/>
              </a:schemeClr>
            </a:solidFill>
          </a:ln>
          <a:effectLst>
            <a:outerShdw blurRad="40000" dist="230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7221404" y="4705350"/>
            <a:ext cx="1042874" cy="838200"/>
          </a:xfrm>
          <a:prstGeom prst="ellipse">
            <a:avLst/>
          </a:prstGeom>
          <a:solidFill>
            <a:schemeClr val="accent5">
              <a:lumMod val="40000"/>
              <a:lumOff val="60000"/>
            </a:schemeClr>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2"/>
          <p:cNvSpPr>
            <a:spLocks noChangeArrowheads="1"/>
          </p:cNvSpPr>
          <p:nvPr/>
        </p:nvSpPr>
        <p:spPr bwMode="auto">
          <a:xfrm>
            <a:off x="7065226" y="5683250"/>
            <a:ext cx="1434374" cy="419100"/>
          </a:xfrm>
          <a:prstGeom prst="rect">
            <a:avLst/>
          </a:prstGeom>
          <a:no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600" baseline="0" dirty="0" smtClean="0">
                <a:solidFill>
                  <a:schemeClr val="bg1"/>
                </a:solidFill>
                <a:latin typeface="Arial"/>
                <a:cs typeface="Arial"/>
              </a:rPr>
              <a:t>Hepatocyte</a:t>
            </a:r>
            <a:endParaRPr lang="en-US" sz="1600" baseline="0" dirty="0">
              <a:solidFill>
                <a:schemeClr val="bg1"/>
              </a:solidFill>
              <a:latin typeface="Arial"/>
              <a:cs typeface="Arial"/>
            </a:endParaRPr>
          </a:p>
        </p:txBody>
      </p:sp>
      <p:sp>
        <p:nvSpPr>
          <p:cNvPr id="28" name="24-Point Star 27"/>
          <p:cNvSpPr>
            <a:spLocks noChangeAspect="1"/>
          </p:cNvSpPr>
          <p:nvPr/>
        </p:nvSpPr>
        <p:spPr>
          <a:xfrm>
            <a:off x="6774458" y="4495800"/>
            <a:ext cx="265188" cy="248666"/>
          </a:xfrm>
          <a:prstGeom prst="star24">
            <a:avLst/>
          </a:prstGeom>
          <a:solidFill>
            <a:schemeClr val="accent2">
              <a:lumMod val="60000"/>
              <a:lumOff val="40000"/>
            </a:schemeClr>
          </a:solidFill>
          <a:ln>
            <a:solidFill>
              <a:srgbClr val="A89683"/>
            </a:solidFill>
          </a:ln>
          <a:effectLst>
            <a:glow rad="25400">
              <a:schemeClr val="accent2">
                <a:lumMod val="40000"/>
                <a:lumOff val="60000"/>
                <a:alpha val="69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24-Point Star 29"/>
          <p:cNvSpPr>
            <a:spLocks noChangeAspect="1"/>
          </p:cNvSpPr>
          <p:nvPr/>
        </p:nvSpPr>
        <p:spPr>
          <a:xfrm>
            <a:off x="8636732" y="4216400"/>
            <a:ext cx="265188" cy="248666"/>
          </a:xfrm>
          <a:prstGeom prst="star24">
            <a:avLst/>
          </a:prstGeom>
          <a:solidFill>
            <a:schemeClr val="accent2">
              <a:lumMod val="60000"/>
              <a:lumOff val="40000"/>
            </a:schemeClr>
          </a:solidFill>
          <a:ln>
            <a:solidFill>
              <a:srgbClr val="A89683"/>
            </a:solidFill>
          </a:ln>
          <a:effectLst>
            <a:glow rad="25400">
              <a:schemeClr val="accent2">
                <a:lumMod val="40000"/>
                <a:lumOff val="60000"/>
                <a:alpha val="69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24-Point Star 30"/>
          <p:cNvSpPr>
            <a:spLocks noChangeAspect="1"/>
          </p:cNvSpPr>
          <p:nvPr/>
        </p:nvSpPr>
        <p:spPr>
          <a:xfrm>
            <a:off x="6625476" y="3657600"/>
            <a:ext cx="265188" cy="248666"/>
          </a:xfrm>
          <a:prstGeom prst="star24">
            <a:avLst/>
          </a:prstGeom>
          <a:solidFill>
            <a:schemeClr val="accent2">
              <a:lumMod val="60000"/>
              <a:lumOff val="40000"/>
            </a:schemeClr>
          </a:solidFill>
          <a:ln>
            <a:solidFill>
              <a:srgbClr val="A89683"/>
            </a:solidFill>
          </a:ln>
          <a:effectLst>
            <a:glow rad="25400">
              <a:schemeClr val="accent2">
                <a:lumMod val="40000"/>
                <a:lumOff val="60000"/>
                <a:alpha val="69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a:grpSpLocks noChangeAspect="1"/>
          </p:cNvGrpSpPr>
          <p:nvPr/>
        </p:nvGrpSpPr>
        <p:grpSpPr>
          <a:xfrm>
            <a:off x="7260555" y="3937001"/>
            <a:ext cx="854741" cy="167775"/>
            <a:chOff x="2068659" y="5699611"/>
            <a:chExt cx="1538141" cy="320189"/>
          </a:xfrm>
        </p:grpSpPr>
        <p:cxnSp>
          <p:nvCxnSpPr>
            <p:cNvPr id="33" name="AutoShape 4"/>
            <p:cNvCxnSpPr>
              <a:cxnSpLocks noChangeShapeType="1"/>
            </p:cNvCxnSpPr>
            <p:nvPr/>
          </p:nvCxnSpPr>
          <p:spPr bwMode="invGray">
            <a:xfrm>
              <a:off x="2534959" y="5859652"/>
              <a:ext cx="788954" cy="107"/>
            </a:xfrm>
            <a:prstGeom prst="straightConnector1">
              <a:avLst/>
            </a:prstGeom>
            <a:noFill/>
            <a:ln w="25400">
              <a:solidFill>
                <a:schemeClr val="tx1"/>
              </a:solidFill>
              <a:round/>
              <a:headEnd/>
              <a:tailEnd/>
            </a:ln>
            <a:effectLst/>
          </p:spPr>
        </p:cxnSp>
        <p:sp>
          <p:nvSpPr>
            <p:cNvPr id="34" name="Oval 23"/>
            <p:cNvSpPr>
              <a:spLocks noChangeArrowheads="1"/>
            </p:cNvSpPr>
            <p:nvPr/>
          </p:nvSpPr>
          <p:spPr bwMode="invGray">
            <a:xfrm>
              <a:off x="2573243" y="5699611"/>
              <a:ext cx="320036" cy="320189"/>
            </a:xfrm>
            <a:prstGeom prst="ellipse">
              <a:avLst/>
            </a:prstGeom>
            <a:solidFill>
              <a:srgbClr val="595959"/>
            </a:solidFill>
            <a:ln w="3175">
              <a:solidFill>
                <a:srgbClr val="FFFFFF"/>
              </a:solidFill>
              <a:round/>
              <a:headEnd/>
              <a:tailEnd/>
            </a:ln>
            <a:effectLst>
              <a:glow rad="50800">
                <a:srgbClr val="FFFF00">
                  <a:alpha val="75000"/>
                </a:srgbClr>
              </a:glow>
            </a:effectLst>
          </p:spPr>
          <p:txBody>
            <a:bodyPr wrap="none" anchor="ctr">
              <a:prstTxWarp prst="textNoShape">
                <a:avLst/>
              </a:prstTxWarp>
            </a:bodyPr>
            <a:lstStyle/>
            <a:p>
              <a:pPr algn="ctr" eaLnBrk="0" hangingPunct="0"/>
              <a:r>
                <a:rPr lang="en-US" sz="1000" dirty="0">
                  <a:solidFill>
                    <a:schemeClr val="bg1"/>
                  </a:solidFill>
                  <a:latin typeface="Arial"/>
                  <a:cs typeface="Arial"/>
                </a:rPr>
                <a:t>P</a:t>
              </a:r>
            </a:p>
          </p:txBody>
        </p:sp>
        <p:sp>
          <p:nvSpPr>
            <p:cNvPr id="35" name="Oval 25"/>
            <p:cNvSpPr>
              <a:spLocks noChangeArrowheads="1"/>
            </p:cNvSpPr>
            <p:nvPr/>
          </p:nvSpPr>
          <p:spPr bwMode="invGray">
            <a:xfrm>
              <a:off x="2934237" y="5699611"/>
              <a:ext cx="320036" cy="320189"/>
            </a:xfrm>
            <a:prstGeom prst="ellipse">
              <a:avLst/>
            </a:prstGeom>
            <a:solidFill>
              <a:srgbClr val="595959"/>
            </a:solidFill>
            <a:ln w="3175">
              <a:solidFill>
                <a:srgbClr val="FFFFFF"/>
              </a:solidFill>
              <a:round/>
              <a:headEnd/>
              <a:tailEnd/>
            </a:ln>
            <a:effectLst>
              <a:glow rad="50800">
                <a:srgbClr val="FFFF00">
                  <a:alpha val="75000"/>
                </a:srgbClr>
              </a:glow>
            </a:effectLst>
          </p:spPr>
          <p:txBody>
            <a:bodyPr wrap="none" anchor="ctr">
              <a:prstTxWarp prst="textNoShape">
                <a:avLst/>
              </a:prstTxWarp>
            </a:bodyPr>
            <a:lstStyle/>
            <a:p>
              <a:pPr algn="ctr" eaLnBrk="0" hangingPunct="0"/>
              <a:r>
                <a:rPr lang="en-US" sz="1000" dirty="0">
                  <a:solidFill>
                    <a:schemeClr val="bg1"/>
                  </a:solidFill>
                  <a:latin typeface="Arial"/>
                  <a:cs typeface="Arial"/>
                </a:rPr>
                <a:t>P</a:t>
              </a:r>
            </a:p>
          </p:txBody>
        </p:sp>
        <p:sp>
          <p:nvSpPr>
            <p:cNvPr id="36" name="Oval 26"/>
            <p:cNvSpPr>
              <a:spLocks noChangeArrowheads="1"/>
            </p:cNvSpPr>
            <p:nvPr/>
          </p:nvSpPr>
          <p:spPr bwMode="invGray">
            <a:xfrm>
              <a:off x="3286764" y="5699611"/>
              <a:ext cx="320036" cy="320189"/>
            </a:xfrm>
            <a:prstGeom prst="ellipse">
              <a:avLst/>
            </a:prstGeom>
            <a:solidFill>
              <a:srgbClr val="595959"/>
            </a:solidFill>
            <a:ln w="3175">
              <a:solidFill>
                <a:srgbClr val="FFFFFF"/>
              </a:solidFill>
              <a:round/>
              <a:headEnd/>
              <a:tailEnd/>
            </a:ln>
            <a:effectLst>
              <a:glow rad="50800">
                <a:srgbClr val="FFFF00">
                  <a:alpha val="75000"/>
                </a:srgbClr>
              </a:glow>
            </a:effectLst>
          </p:spPr>
          <p:txBody>
            <a:bodyPr wrap="none" anchor="ctr">
              <a:prstTxWarp prst="textNoShape">
                <a:avLst/>
              </a:prstTxWarp>
            </a:bodyPr>
            <a:lstStyle/>
            <a:p>
              <a:pPr algn="ctr" eaLnBrk="0" hangingPunct="0"/>
              <a:r>
                <a:rPr lang="en-US" sz="1000" dirty="0" smtClean="0">
                  <a:solidFill>
                    <a:schemeClr val="bg1"/>
                  </a:solidFill>
                  <a:latin typeface="Arial"/>
                  <a:cs typeface="Arial"/>
                </a:rPr>
                <a:t>P</a:t>
              </a:r>
              <a:endParaRPr lang="en-US" sz="1000" dirty="0">
                <a:solidFill>
                  <a:schemeClr val="bg1"/>
                </a:solidFill>
                <a:latin typeface="Arial"/>
                <a:cs typeface="Arial"/>
              </a:endParaRPr>
            </a:p>
          </p:txBody>
        </p:sp>
        <p:sp>
          <p:nvSpPr>
            <p:cNvPr id="37" name="Rounded Rectangle 36"/>
            <p:cNvSpPr/>
            <p:nvPr/>
          </p:nvSpPr>
          <p:spPr>
            <a:xfrm>
              <a:off x="2068659" y="5711138"/>
              <a:ext cx="443487" cy="304799"/>
            </a:xfrm>
            <a:prstGeom prst="roundRect">
              <a:avLst/>
            </a:prstGeom>
            <a:solidFill>
              <a:schemeClr val="tx1">
                <a:lumMod val="65000"/>
                <a:lumOff val="35000"/>
              </a:schemeClr>
            </a:solidFill>
            <a:ln w="6350" cmpd="sng">
              <a:solidFill>
                <a:srgbClr val="FFFFFF"/>
              </a:solidFill>
            </a:ln>
            <a:effectLst>
              <a:glow rad="508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sp>
        <p:nvSpPr>
          <p:cNvPr id="9" name="Oval 8"/>
          <p:cNvSpPr/>
          <p:nvPr/>
        </p:nvSpPr>
        <p:spPr>
          <a:xfrm>
            <a:off x="1453917" y="4891616"/>
            <a:ext cx="484194" cy="265427"/>
          </a:xfrm>
          <a:prstGeom prst="ellipse">
            <a:avLst/>
          </a:prstGeom>
          <a:solidFill>
            <a:srgbClr val="E29F78"/>
          </a:solidFill>
          <a:ln>
            <a:noFill/>
          </a:ln>
          <a:effectLst>
            <a:glow rad="127000">
              <a:srgbClr val="E29F78">
                <a:alpha val="75000"/>
              </a:srgb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a:spLocks noChangeAspect="1"/>
          </p:cNvSpPr>
          <p:nvPr/>
        </p:nvSpPr>
        <p:spPr>
          <a:xfrm rot="18632460">
            <a:off x="1531220" y="4924296"/>
            <a:ext cx="335550" cy="206884"/>
          </a:xfrm>
          <a:prstGeom prst="roundRect">
            <a:avLst>
              <a:gd name="adj" fmla="val 40578"/>
            </a:avLst>
          </a:prstGeom>
          <a:solidFill>
            <a:srgbClr val="EED196"/>
          </a:solidFill>
          <a:ln>
            <a:solidFill>
              <a:schemeClr val="tx1">
                <a:lumMod val="50000"/>
                <a:lumOff val="50000"/>
              </a:schemeClr>
            </a:solidFill>
          </a:ln>
          <a:effectLst>
            <a:glow rad="50800">
              <a:srgbClr val="D8BC97">
                <a:alpha val="64000"/>
              </a:srgb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827469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726837422"/>
              </p:ext>
            </p:extLst>
          </p:nvPr>
        </p:nvGraphicFramePr>
        <p:xfrm>
          <a:off x="419100" y="1905000"/>
          <a:ext cx="8305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and Ribavirin for </a:t>
            </a:r>
            <a:r>
              <a:rPr lang="en-US" sz="2400" dirty="0">
                <a:solidFill>
                  <a:schemeClr val="accent5">
                    <a:lumMod val="20000"/>
                    <a:lumOff val="80000"/>
                  </a:schemeClr>
                </a:solidFill>
              </a:rPr>
              <a:t>Treatment-Naïve </a:t>
            </a:r>
            <a:r>
              <a:rPr lang="en-US" sz="2400" dirty="0" smtClean="0">
                <a:solidFill>
                  <a:schemeClr val="accent5">
                    <a:lumMod val="20000"/>
                    <a:lumOff val="80000"/>
                  </a:schemeClr>
                </a:solidFill>
                <a:ea typeface="ＭＳ Ｐゴシック" pitchFamily="22" charset="-128"/>
                <a:cs typeface="ＭＳ Ｐゴシック" pitchFamily="22" charset="-128"/>
              </a:rPr>
              <a:t>HCV GT 1</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t>NIAID </a:t>
            </a:r>
            <a:r>
              <a:rPr lang="en-US" sz="2400" dirty="0"/>
              <a:t>SPARE </a:t>
            </a:r>
            <a:r>
              <a:rPr lang="en-US" sz="2400" dirty="0">
                <a:ea typeface="ＭＳ Ｐゴシック" pitchFamily="22" charset="-128"/>
                <a:cs typeface="ＭＳ Ｐゴシック" pitchFamily="22" charset="-128"/>
              </a:rPr>
              <a:t>Trial: </a:t>
            </a:r>
            <a:r>
              <a:rPr lang="en-US" sz="2400" dirty="0"/>
              <a:t>Part </a:t>
            </a:r>
            <a:r>
              <a:rPr lang="en-US" sz="2400" dirty="0" smtClean="0"/>
              <a:t>2 Results</a:t>
            </a:r>
            <a:endParaRPr lang="en-US" sz="2400" dirty="0"/>
          </a:p>
        </p:txBody>
      </p:sp>
      <p:sp>
        <p:nvSpPr>
          <p:cNvPr id="9" name="Text Placeholder 8"/>
          <p:cNvSpPr>
            <a:spLocks noGrp="1"/>
          </p:cNvSpPr>
          <p:nvPr>
            <p:ph type="body" idx="10"/>
          </p:nvPr>
        </p:nvSpPr>
        <p:spPr/>
        <p:txBody>
          <a:bodyPr/>
          <a:lstStyle/>
          <a:p>
            <a:r>
              <a:rPr lang="en-US" dirty="0" smtClean="0"/>
              <a:t>NIAID SPARE</a:t>
            </a:r>
            <a:r>
              <a:rPr lang="en-US" dirty="0" smtClean="0">
                <a:solidFill>
                  <a:schemeClr val="bg1"/>
                </a:solidFill>
                <a:latin typeface="Arial" pitchFamily="-110" charset="0"/>
                <a:ea typeface="ＭＳ Ｐゴシック" pitchFamily="-110" charset="-128"/>
                <a:cs typeface="ＭＳ Ｐゴシック" pitchFamily="-110" charset="-128"/>
              </a:rPr>
              <a:t> Part 2: SVR24 by Baseline HCV RNA Level</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Osinusi</a:t>
            </a:r>
            <a:r>
              <a:rPr lang="en-US" dirty="0"/>
              <a:t> A,</a:t>
            </a:r>
            <a:r>
              <a:rPr lang="en-US" dirty="0">
                <a:latin typeface="Arial" pitchFamily="22" charset="0"/>
              </a:rPr>
              <a:t> et al.  JAMA.  2013;310:804-11.</a:t>
            </a:r>
            <a:endParaRPr lang="en-US" dirty="0"/>
          </a:p>
        </p:txBody>
      </p:sp>
      <p:sp>
        <p:nvSpPr>
          <p:cNvPr id="8" name="Rectangle 25"/>
          <p:cNvSpPr>
            <a:spLocks noChangeArrowheads="1"/>
          </p:cNvSpPr>
          <p:nvPr/>
        </p:nvSpPr>
        <p:spPr bwMode="auto">
          <a:xfrm>
            <a:off x="0" y="6095999"/>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a:t>
            </a:r>
            <a:r>
              <a:rPr lang="en-US" sz="1200" dirty="0" err="1" smtClean="0">
                <a:solidFill>
                  <a:srgbClr val="000000"/>
                </a:solidFill>
                <a:latin typeface="Arial" pitchFamily="22" charset="0"/>
              </a:rPr>
              <a:t>Sofosbuvir</a:t>
            </a:r>
            <a:r>
              <a:rPr lang="en-US" sz="1200" dirty="0" smtClean="0">
                <a:solidFill>
                  <a:srgbClr val="000000"/>
                </a:solidFill>
                <a:latin typeface="Arial" pitchFamily="22" charset="0"/>
              </a:rPr>
              <a:t>; RBV = Ribavirin</a:t>
            </a:r>
            <a:endParaRPr lang="en-US" sz="1200" dirty="0">
              <a:solidFill>
                <a:srgbClr val="000000"/>
              </a:solidFill>
              <a:latin typeface="Arial" pitchFamily="22" charset="0"/>
            </a:endParaRPr>
          </a:p>
        </p:txBody>
      </p:sp>
      <p:sp>
        <p:nvSpPr>
          <p:cNvPr id="10" name="Rectangle 9"/>
          <p:cNvSpPr/>
          <p:nvPr/>
        </p:nvSpPr>
        <p:spPr>
          <a:xfrm>
            <a:off x="6974842" y="494506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7</a:t>
            </a:r>
            <a:r>
              <a:rPr lang="en-US" sz="1400" dirty="0" smtClean="0">
                <a:solidFill>
                  <a:srgbClr val="FFFFFF"/>
                </a:solidFill>
              </a:rPr>
              <a:t>/9</a:t>
            </a:r>
            <a:endParaRPr lang="en-US" sz="1400" dirty="0">
              <a:solidFill>
                <a:srgbClr val="FFFFFF"/>
              </a:solidFill>
            </a:endParaRPr>
          </a:p>
        </p:txBody>
      </p:sp>
      <p:sp>
        <p:nvSpPr>
          <p:cNvPr id="12" name="Rectangle 11"/>
          <p:cNvSpPr/>
          <p:nvPr/>
        </p:nvSpPr>
        <p:spPr>
          <a:xfrm>
            <a:off x="5854704" y="494506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9/11</a:t>
            </a:r>
            <a:endParaRPr lang="en-US" sz="1400" dirty="0">
              <a:solidFill>
                <a:srgbClr val="FFFFFF"/>
              </a:solidFill>
            </a:endParaRPr>
          </a:p>
        </p:txBody>
      </p:sp>
      <p:sp>
        <p:nvSpPr>
          <p:cNvPr id="13" name="Rectangle 12"/>
          <p:cNvSpPr/>
          <p:nvPr/>
        </p:nvSpPr>
        <p:spPr>
          <a:xfrm>
            <a:off x="3308352" y="494506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10/16</a:t>
            </a:r>
            <a:endParaRPr lang="en-US" sz="1400" dirty="0">
              <a:solidFill>
                <a:srgbClr val="FFFFFF"/>
              </a:solidFill>
            </a:endParaRPr>
          </a:p>
        </p:txBody>
      </p:sp>
      <p:sp>
        <p:nvSpPr>
          <p:cNvPr id="14" name="Rectangle 13"/>
          <p:cNvSpPr/>
          <p:nvPr/>
        </p:nvSpPr>
        <p:spPr>
          <a:xfrm>
            <a:off x="2201236" y="494506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3/14</a:t>
            </a:r>
            <a:endParaRPr lang="en-US" sz="1400" dirty="0">
              <a:solidFill>
                <a:srgbClr val="FFFFFF"/>
              </a:solidFill>
            </a:endParaRPr>
          </a:p>
        </p:txBody>
      </p:sp>
    </p:spTree>
    <p:extLst>
      <p:ext uri="{BB962C8B-B14F-4D97-AF65-F5344CB8AC3E}">
        <p14:creationId xmlns:p14="http://schemas.microsoft.com/office/powerpoint/2010/main" val="30300879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a:t>
            </a:r>
            <a:r>
              <a:rPr lang="en-US" dirty="0" err="1"/>
              <a:t>Osinusi</a:t>
            </a:r>
            <a:r>
              <a:rPr lang="en-US" dirty="0"/>
              <a:t> A,</a:t>
            </a:r>
            <a:r>
              <a:rPr lang="en-US" dirty="0">
                <a:latin typeface="Arial" pitchFamily="22" charset="0"/>
              </a:rPr>
              <a:t> et al.  JAMA.  2013;310:804-11.</a:t>
            </a:r>
          </a:p>
        </p:txBody>
      </p:sp>
      <p:sp>
        <p:nvSpPr>
          <p:cNvPr id="4" name="Title 3"/>
          <p:cNvSpPr>
            <a:spLocks noGrp="1"/>
          </p:cNvSpPr>
          <p:nvPr>
            <p:ph type="title"/>
          </p:nvPr>
        </p:nvSpPr>
        <p:spPr/>
        <p:txBody>
          <a:bodyPr>
            <a:normAutofit/>
          </a:bodyPr>
          <a:lstStyle/>
          <a:p>
            <a:r>
              <a:rPr lang="en-US" sz="2400" dirty="0" smtClean="0">
                <a:solidFill>
                  <a:schemeClr val="accent5">
                    <a:lumMod val="20000"/>
                    <a:lumOff val="80000"/>
                  </a:schemeClr>
                </a:solidFill>
              </a:rPr>
              <a:t>Sofosbuvir </a:t>
            </a:r>
            <a:r>
              <a:rPr lang="en-US" sz="2400" dirty="0">
                <a:solidFill>
                  <a:schemeClr val="accent5">
                    <a:lumMod val="20000"/>
                    <a:lumOff val="80000"/>
                  </a:schemeClr>
                </a:solidFill>
              </a:rPr>
              <a:t>and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Treatment-Naïve HCV </a:t>
            </a:r>
            <a:r>
              <a:rPr lang="en-US" sz="2400" dirty="0" smtClean="0">
                <a:solidFill>
                  <a:schemeClr val="accent5">
                    <a:lumMod val="20000"/>
                    <a:lumOff val="80000"/>
                  </a:schemeClr>
                </a:solidFill>
              </a:rPr>
              <a:t>GT 1</a:t>
            </a:r>
            <a:r>
              <a:rPr lang="en-US" sz="2400" smtClean="0">
                <a:solidFill>
                  <a:schemeClr val="accent5">
                    <a:lumMod val="20000"/>
                    <a:lumOff val="80000"/>
                  </a:schemeClr>
                </a:solidFill>
              </a:rPr>
              <a:t/>
            </a:r>
            <a:br>
              <a:rPr lang="en-US" sz="2400" smtClean="0">
                <a:solidFill>
                  <a:schemeClr val="accent5">
                    <a:lumMod val="20000"/>
                    <a:lumOff val="80000"/>
                  </a:schemeClr>
                </a:solidFill>
              </a:rPr>
            </a:br>
            <a:r>
              <a:rPr lang="en-US" sz="2400" smtClean="0"/>
              <a:t>NIAID </a:t>
            </a:r>
            <a:r>
              <a:rPr lang="en-US" sz="2400"/>
              <a:t>SPARE </a:t>
            </a:r>
            <a:r>
              <a:rPr lang="en-US" sz="2400">
                <a:ea typeface="ＭＳ Ｐゴシック" pitchFamily="22" charset="-128"/>
                <a:cs typeface="ＭＳ Ｐゴシック" pitchFamily="22" charset="-128"/>
              </a:rPr>
              <a:t>Trial</a:t>
            </a:r>
            <a:r>
              <a:rPr lang="en-US" sz="2400" smtClean="0"/>
              <a:t>: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686813246"/>
              </p:ext>
            </p:extLst>
          </p:nvPr>
        </p:nvGraphicFramePr>
        <p:xfrm>
          <a:off x="0" y="2362200"/>
          <a:ext cx="9144000" cy="24993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kern="1200" dirty="0" smtClean="0">
                          <a:solidFill>
                            <a:schemeClr val="tx1"/>
                          </a:solidFill>
                          <a:latin typeface="+mn-lt"/>
                          <a:ea typeface="+mn-ea"/>
                          <a:cs typeface="Arial"/>
                        </a:rPr>
                        <a:t>In conclusion, treatment with a 24-week regimen of</a:t>
                      </a:r>
                      <a:r>
                        <a:rPr lang="en-US" sz="2000" b="0" kern="1200" baseline="0" dirty="0" smtClean="0">
                          <a:solidFill>
                            <a:schemeClr val="tx1"/>
                          </a:solidFill>
                          <a:latin typeface="+mn-lt"/>
                          <a:ea typeface="+mn-ea"/>
                          <a:cs typeface="Arial"/>
                        </a:rPr>
                        <a:t> </a:t>
                      </a:r>
                      <a:r>
                        <a:rPr lang="en-US" sz="2000" b="0" kern="1200" dirty="0" smtClean="0">
                          <a:solidFill>
                            <a:schemeClr val="tx1"/>
                          </a:solidFill>
                          <a:latin typeface="+mn-lt"/>
                          <a:ea typeface="+mn-ea"/>
                          <a:cs typeface="Arial"/>
                        </a:rPr>
                        <a:t>sofosbuvir and ribavirin resulted in an SVR rate of 68% in the</a:t>
                      </a:r>
                      <a:r>
                        <a:rPr lang="en-US" sz="2000" b="0" kern="1200" baseline="0" dirty="0" smtClean="0">
                          <a:solidFill>
                            <a:schemeClr val="tx1"/>
                          </a:solidFill>
                          <a:latin typeface="+mn-lt"/>
                          <a:ea typeface="+mn-ea"/>
                          <a:cs typeface="Arial"/>
                        </a:rPr>
                        <a:t> </a:t>
                      </a:r>
                      <a:r>
                        <a:rPr lang="en-US" sz="2000" b="0" kern="1200" dirty="0" smtClean="0">
                          <a:solidFill>
                            <a:schemeClr val="tx1"/>
                          </a:solidFill>
                          <a:latin typeface="+mn-lt"/>
                          <a:ea typeface="+mn-ea"/>
                          <a:cs typeface="Arial"/>
                        </a:rPr>
                        <a:t>weight-based ribavirin regimen and </a:t>
                      </a:r>
                      <a:r>
                        <a:rPr lang="en-US" sz="2000" b="0" kern="1200" smtClean="0">
                          <a:solidFill>
                            <a:schemeClr val="tx1"/>
                          </a:solidFill>
                          <a:latin typeface="+mn-lt"/>
                          <a:ea typeface="+mn-ea"/>
                          <a:cs typeface="Arial"/>
                        </a:rPr>
                        <a:t>48% in </a:t>
                      </a:r>
                      <a:r>
                        <a:rPr lang="en-US" sz="2000" b="0" kern="1200" dirty="0" smtClean="0">
                          <a:solidFill>
                            <a:schemeClr val="tx1"/>
                          </a:solidFill>
                          <a:latin typeface="+mn-lt"/>
                          <a:ea typeface="+mn-ea"/>
                          <a:cs typeface="Arial"/>
                        </a:rPr>
                        <a:t>the low-dose ribavirin regimen among</a:t>
                      </a:r>
                      <a:r>
                        <a:rPr lang="en-US" sz="2000" b="0" kern="1200" baseline="0" dirty="0" smtClean="0">
                          <a:solidFill>
                            <a:schemeClr val="tx1"/>
                          </a:solidFill>
                          <a:latin typeface="+mn-lt"/>
                          <a:ea typeface="+mn-ea"/>
                          <a:cs typeface="Arial"/>
                        </a:rPr>
                        <a:t> </a:t>
                      </a:r>
                      <a:r>
                        <a:rPr lang="en-US" sz="2000" b="0" kern="1200" dirty="0" smtClean="0">
                          <a:solidFill>
                            <a:schemeClr val="tx1"/>
                          </a:solidFill>
                          <a:latin typeface="+mn-lt"/>
                          <a:ea typeface="+mn-ea"/>
                          <a:cs typeface="Arial"/>
                        </a:rPr>
                        <a:t>patients with chronic HCV and unfavorable traditional predictors of</a:t>
                      </a:r>
                      <a:r>
                        <a:rPr lang="en-US" sz="2000" b="0" kern="1200" baseline="0" dirty="0" smtClean="0">
                          <a:solidFill>
                            <a:schemeClr val="tx1"/>
                          </a:solidFill>
                          <a:latin typeface="+mn-lt"/>
                          <a:ea typeface="+mn-ea"/>
                          <a:cs typeface="Arial"/>
                        </a:rPr>
                        <a:t> </a:t>
                      </a:r>
                      <a:r>
                        <a:rPr lang="en-US" sz="2000" b="0" kern="1200" dirty="0" smtClean="0">
                          <a:solidFill>
                            <a:schemeClr val="tx1"/>
                          </a:solidFill>
                          <a:latin typeface="+mn-lt"/>
                          <a:ea typeface="+mn-ea"/>
                          <a:cs typeface="Arial"/>
                        </a:rPr>
                        <a:t>treatment response who are representative of the demographics of the</a:t>
                      </a:r>
                      <a:r>
                        <a:rPr lang="en-US" sz="2000" b="0" kern="1200" baseline="0" dirty="0" smtClean="0">
                          <a:solidFill>
                            <a:schemeClr val="tx1"/>
                          </a:solidFill>
                          <a:latin typeface="+mn-lt"/>
                          <a:ea typeface="+mn-ea"/>
                          <a:cs typeface="Arial"/>
                        </a:rPr>
                        <a:t> </a:t>
                      </a:r>
                      <a:r>
                        <a:rPr lang="en-US" sz="2000" b="0" kern="1200" dirty="0" smtClean="0">
                          <a:solidFill>
                            <a:schemeClr val="tx1"/>
                          </a:solidFill>
                          <a:latin typeface="+mn-lt"/>
                          <a:ea typeface="+mn-ea"/>
                          <a:cs typeface="Arial"/>
                        </a:rPr>
                        <a:t>US HCV epidemic.</a:t>
                      </a:r>
                      <a:r>
                        <a:rPr lang="en-US" sz="2000" b="0" kern="1200" dirty="0" smtClean="0">
                          <a:solidFill>
                            <a:schemeClr val="tx1"/>
                          </a:solidFill>
                          <a:latin typeface="Arial"/>
                          <a:ea typeface="+mn-ea"/>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839959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600"/>
              </a:lnSpc>
              <a:spcBef>
                <a:spcPts val="2000"/>
              </a:spcBef>
            </a:pPr>
            <a:r>
              <a:rPr lang="en-US" sz="2400" dirty="0" smtClean="0"/>
              <a:t>Sofosbuvir </a:t>
            </a:r>
            <a:r>
              <a:rPr lang="en-US" sz="2400" dirty="0"/>
              <a:t>+ Ribavirin + Peginterferon in Genotypes 1-</a:t>
            </a:r>
            <a:r>
              <a:rPr lang="en-US" sz="2400" dirty="0" smtClean="0"/>
              <a:t>3</a:t>
            </a:r>
            <a:br>
              <a:rPr lang="en-US" sz="2400" dirty="0" smtClean="0"/>
            </a:br>
            <a:r>
              <a:rPr lang="en-US" dirty="0" smtClean="0"/>
              <a:t>PROTON</a:t>
            </a:r>
            <a:endParaRPr lang="en-US"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 </a:t>
            </a:r>
            <a:endParaRPr lang="en-US" sz="1400" dirty="0">
              <a:solidFill>
                <a:schemeClr val="bg1"/>
              </a:solidFill>
              <a:latin typeface="Arial"/>
              <a:cs typeface="Aria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cs typeface="Arial"/>
              </a:rPr>
              <a:t>Lawitz</a:t>
            </a:r>
            <a:r>
              <a:rPr lang="en-US" sz="1400" dirty="0">
                <a:cs typeface="Arial"/>
              </a:rPr>
              <a:t> E, et al.  Lancet Infect Dis. 2013;13:401-8.</a:t>
            </a:r>
          </a:p>
        </p:txBody>
      </p:sp>
    </p:spTree>
    <p:extLst>
      <p:ext uri="{BB962C8B-B14F-4D97-AF65-F5344CB8AC3E}">
        <p14:creationId xmlns:p14="http://schemas.microsoft.com/office/powerpoint/2010/main" val="10869588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Lawitz</a:t>
            </a:r>
            <a:r>
              <a:rPr lang="en-US" dirty="0"/>
              <a:t> E, et al.  Lancet Infect Dis. 2013;13:401-8.</a:t>
            </a:r>
          </a:p>
        </p:txBody>
      </p:sp>
      <p:sp>
        <p:nvSpPr>
          <p:cNvPr id="2" name="Title 1"/>
          <p:cNvSpPr>
            <a:spLocks noGrp="1"/>
          </p:cNvSpPr>
          <p:nvPr>
            <p:ph type="title"/>
          </p:nvPr>
        </p:nvSpPr>
        <p:spPr/>
        <p:txBody>
          <a:bodyPr>
            <a:normAutofit/>
          </a:bodyPr>
          <a:lstStyle/>
          <a:p>
            <a:r>
              <a:rPr lang="en-US" sz="2400" dirty="0">
                <a:solidFill>
                  <a:srgbClr val="F0EADC"/>
                </a:solidFill>
              </a:rPr>
              <a:t>Sofosbuvir + Ribavirin + Peginterferon in Genotypes 1-3</a:t>
            </a:r>
            <a:br>
              <a:rPr lang="en-US" sz="2400" dirty="0">
                <a:solidFill>
                  <a:srgbClr val="F0EADC"/>
                </a:solidFill>
              </a:rPr>
            </a:br>
            <a:r>
              <a:rPr lang="en-US" sz="2400" dirty="0"/>
              <a:t>PROTON Trial: Design</a:t>
            </a:r>
          </a:p>
        </p:txBody>
      </p:sp>
      <p:graphicFrame>
        <p:nvGraphicFramePr>
          <p:cNvPr id="3" name="Table 2"/>
          <p:cNvGraphicFramePr>
            <a:graphicFrameLocks noGrp="1"/>
          </p:cNvGraphicFramePr>
          <p:nvPr>
            <p:extLst>
              <p:ext uri="{D42A27DB-BD31-4B8C-83A1-F6EECF244321}">
                <p14:modId xmlns:p14="http://schemas.microsoft.com/office/powerpoint/2010/main" val="1548103494"/>
              </p:ext>
            </p:extLst>
          </p:nvPr>
        </p:nvGraphicFramePr>
        <p:xfrm>
          <a:off x="512763" y="1447800"/>
          <a:ext cx="8224086" cy="4785954"/>
        </p:xfrm>
        <a:graphic>
          <a:graphicData uri="http://schemas.openxmlformats.org/drawingml/2006/table">
            <a:tbl>
              <a:tblPr>
                <a:effectLst>
                  <a:outerShdw blurRad="38100" dist="38100" dir="2700000">
                    <a:srgbClr val="000000">
                      <a:alpha val="50000"/>
                    </a:srgbClr>
                  </a:outerShdw>
                </a:effectLst>
              </a:tblPr>
              <a:tblGrid>
                <a:gridCol w="8224086"/>
              </a:tblGrid>
              <a:tr h="290510">
                <a:tc>
                  <a:txBody>
                    <a:bodyPr/>
                    <a:lstStyle/>
                    <a:p>
                      <a:pPr marL="0" marR="0" lvl="0" indent="0" algn="l" defTabSz="457200" rtl="0" eaLnBrk="0" fontAlgn="base" latinLnBrk="0" hangingPunct="0">
                        <a:lnSpc>
                          <a:spcPts val="21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PROTON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two-cohort, </a:t>
                      </a:r>
                      <a:r>
                        <a:rPr lang="en-US" sz="1800" baseline="0" dirty="0" smtClean="0">
                          <a:solidFill>
                            <a:srgbClr val="000000"/>
                          </a:solidFill>
                          <a:latin typeface="Arial" pitchFamily="22" charset="0"/>
                        </a:rPr>
                        <a:t>phase 2 trial investigating effectiveness of sofosbuvir, ribavirin, and peginterferon in treatment-naïve GT 1-3</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22 hepatitis C treatment centers in the United States</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RNA ≥ 50,000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Absence of cirrhosis </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GT-1 = 121; GT 2= 15; GT 3 = 10</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Study Arms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Cohort A: GT1; three arms and included 2 doses of sofosbuvir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Cphort</a:t>
                      </a:r>
                      <a:r>
                        <a:rPr lang="en-US" sz="1800" baseline="0" dirty="0" smtClean="0">
                          <a:solidFill>
                            <a:srgbClr val="000000"/>
                          </a:solidFill>
                          <a:latin typeface="Arial" pitchFamily="22" charset="0"/>
                        </a:rPr>
                        <a:t> B: GT 2 or 3</a:t>
                      </a:r>
                    </a:p>
                    <a:p>
                      <a:pPr marL="192024" marR="0" lvl="0" indent="-192024" algn="l" defTabSz="457200" rtl="0" eaLnBrk="1" fontAlgn="base" latinLnBrk="0" hangingPunct="1">
                        <a:lnSpc>
                          <a:spcPts val="21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SVR24</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2591081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Lawitz</a:t>
            </a:r>
            <a:r>
              <a:rPr lang="en-US" dirty="0"/>
              <a:t> E, et al.  Lancet Infect Dis. 2013;13:401-8.</a:t>
            </a:r>
          </a:p>
        </p:txBody>
      </p:sp>
      <p:sp>
        <p:nvSpPr>
          <p:cNvPr id="3" name="Title 2"/>
          <p:cNvSpPr>
            <a:spLocks noGrp="1"/>
          </p:cNvSpPr>
          <p:nvPr>
            <p:ph type="title"/>
          </p:nvPr>
        </p:nvSpPr>
        <p:spPr/>
        <p:txBody>
          <a:bodyPr>
            <a:normAutofit/>
          </a:bodyPr>
          <a:lstStyle/>
          <a:p>
            <a:r>
              <a:rPr lang="en-US" sz="2400" dirty="0">
                <a:solidFill>
                  <a:srgbClr val="F0EADC"/>
                </a:solidFill>
              </a:rPr>
              <a:t>Sofosbuvir + </a:t>
            </a:r>
            <a:r>
              <a:rPr lang="en-US" sz="2400" dirty="0" smtClean="0">
                <a:solidFill>
                  <a:srgbClr val="F0EADC"/>
                </a:solidFill>
              </a:rPr>
              <a:t>Peginterferon + Ribavirin </a:t>
            </a:r>
            <a:r>
              <a:rPr lang="en-US" sz="2400" dirty="0">
                <a:solidFill>
                  <a:srgbClr val="F0EADC"/>
                </a:solidFill>
              </a:rPr>
              <a:t>in Genotypes 1-3</a:t>
            </a:r>
            <a:r>
              <a:rPr lang="en-US" dirty="0">
                <a:solidFill>
                  <a:srgbClr val="F0EADC"/>
                </a:solidFill>
              </a:rPr>
              <a:t/>
            </a:r>
            <a:br>
              <a:rPr lang="en-US" dirty="0">
                <a:solidFill>
                  <a:srgbClr val="F0EADC"/>
                </a:solidFill>
              </a:rPr>
            </a:br>
            <a:r>
              <a:rPr lang="en-US" sz="2400" dirty="0"/>
              <a:t>PROTON </a:t>
            </a:r>
            <a:r>
              <a:rPr lang="en-US" sz="2400" dirty="0" smtClean="0"/>
              <a:t>Trial: Design</a:t>
            </a:r>
            <a:endParaRPr lang="en-US" sz="2400" dirty="0"/>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4" name="Rectangle 33"/>
          <p:cNvSpPr/>
          <p:nvPr/>
        </p:nvSpPr>
        <p:spPr>
          <a:xfrm>
            <a:off x="762000" y="531547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35" name="Rectangle 25"/>
          <p:cNvSpPr>
            <a:spLocks noChangeArrowheads="1"/>
          </p:cNvSpPr>
          <p:nvPr/>
        </p:nvSpPr>
        <p:spPr bwMode="auto">
          <a:xfrm>
            <a:off x="-18289" y="5366231"/>
            <a:ext cx="9180577" cy="98753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45720" rIns="92486" bIns="45720" anchor="ctr">
            <a:prstTxWarp prst="textNoShape">
              <a:avLst/>
            </a:prstTxWarp>
          </a:bodyPr>
          <a:lstStyle/>
          <a:p>
            <a:pPr defTabSz="935038">
              <a:lnSpc>
                <a:spcPts val="1600"/>
              </a:lnSpc>
              <a:spcBef>
                <a:spcPts val="0"/>
              </a:spcBef>
            </a:pPr>
            <a:r>
              <a:rPr lang="en-US" sz="1400" b="1" dirty="0" smtClean="0">
                <a:solidFill>
                  <a:srgbClr val="000000"/>
                </a:solidFill>
                <a:latin typeface="Arial" pitchFamily="22" charset="0"/>
              </a:rPr>
              <a:t>Drug </a:t>
            </a:r>
            <a:r>
              <a:rPr lang="en-US" sz="1400" b="1" dirty="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once daily, except as designated in arm that received 200 mg once 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Peginterferon</a:t>
            </a:r>
            <a:r>
              <a:rPr lang="en-US" sz="1400" dirty="0" smtClean="0">
                <a:solidFill>
                  <a:srgbClr val="000000"/>
                </a:solidFill>
                <a:latin typeface="Arial" pitchFamily="22" charset="0"/>
              </a:rPr>
              <a:t> alfa-2a (PEG)</a:t>
            </a:r>
            <a:r>
              <a:rPr lang="en-US" sz="1400" dirty="0">
                <a:solidFill>
                  <a:srgbClr val="000000"/>
                </a:solidFill>
                <a:latin typeface="Arial" pitchFamily="22" charset="0"/>
              </a:rPr>
              <a:t>: 180 µg once </a:t>
            </a:r>
            <a:r>
              <a:rPr lang="en-US" sz="1400" dirty="0" smtClean="0">
                <a:solidFill>
                  <a:srgbClr val="000000"/>
                </a:solidFill>
                <a:latin typeface="Arial" pitchFamily="22" charset="0"/>
              </a:rPr>
              <a:t>weekly</a:t>
            </a:r>
            <a:endParaRPr lang="en-US" sz="1400" dirty="0">
              <a:solidFill>
                <a:srgbClr val="000000"/>
              </a:solidFill>
              <a:latin typeface="Arial" pitchFamily="22" charset="0"/>
            </a:endParaRPr>
          </a:p>
        </p:txBody>
      </p:sp>
      <p:sp>
        <p:nvSpPr>
          <p:cNvPr id="39" name="Rectangle 38"/>
          <p:cNvSpPr/>
          <p:nvPr/>
        </p:nvSpPr>
        <p:spPr>
          <a:xfrm>
            <a:off x="873477" y="202437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4</a:t>
            </a:r>
            <a:r>
              <a:rPr lang="en-US" sz="1200" dirty="0">
                <a:solidFill>
                  <a:srgbClr val="000000"/>
                </a:solidFill>
              </a:rPr>
              <a:t>8</a:t>
            </a:r>
          </a:p>
        </p:txBody>
      </p:sp>
      <p:sp>
        <p:nvSpPr>
          <p:cNvPr id="79" name="Rectangle 5"/>
          <p:cNvSpPr>
            <a:spLocks noChangeArrowheads="1"/>
          </p:cNvSpPr>
          <p:nvPr/>
        </p:nvSpPr>
        <p:spPr bwMode="auto">
          <a:xfrm>
            <a:off x="1500541" y="4631771"/>
            <a:ext cx="1645918" cy="540439"/>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PEG + RBV</a:t>
            </a:r>
            <a:endParaRPr lang="en-US" sz="1400" b="1" dirty="0">
              <a:latin typeface="Arial"/>
              <a:cs typeface="Arial"/>
            </a:endParaRPr>
          </a:p>
        </p:txBody>
      </p:sp>
      <p:sp>
        <p:nvSpPr>
          <p:cNvPr id="93" name="Rectangle 92"/>
          <p:cNvSpPr/>
          <p:nvPr/>
        </p:nvSpPr>
        <p:spPr>
          <a:xfrm>
            <a:off x="896157" y="4734127"/>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73" name="Rectangle 72"/>
          <p:cNvSpPr/>
          <p:nvPr/>
        </p:nvSpPr>
        <p:spPr>
          <a:xfrm>
            <a:off x="-9" y="4631771"/>
            <a:ext cx="886949" cy="540695"/>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400" b="1" dirty="0" smtClean="0">
                <a:latin typeface="Arial"/>
                <a:cs typeface="Arial"/>
              </a:rPr>
              <a:t>GT 2, 3</a:t>
            </a:r>
            <a:endParaRPr lang="en-US" sz="1400" b="1" dirty="0">
              <a:latin typeface="Arial"/>
              <a:cs typeface="Arial"/>
            </a:endParaRPr>
          </a:p>
        </p:txBody>
      </p:sp>
      <p:sp>
        <p:nvSpPr>
          <p:cNvPr id="74" name="Rectangle 73"/>
          <p:cNvSpPr/>
          <p:nvPr/>
        </p:nvSpPr>
        <p:spPr>
          <a:xfrm>
            <a:off x="-9" y="1919269"/>
            <a:ext cx="886949" cy="2267710"/>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lnSpc>
                <a:spcPts val="2460"/>
              </a:lnSpc>
            </a:pPr>
            <a:r>
              <a:rPr lang="en-US" sz="1600" b="1" dirty="0" smtClean="0">
                <a:latin typeface="Arial"/>
                <a:cs typeface="Arial"/>
              </a:rPr>
              <a:t>GT 1</a:t>
            </a:r>
            <a:endParaRPr lang="en-US" sz="1600" b="1" dirty="0">
              <a:latin typeface="Arial"/>
              <a:cs typeface="Arial"/>
            </a:endParaRPr>
          </a:p>
        </p:txBody>
      </p:sp>
      <p:sp>
        <p:nvSpPr>
          <p:cNvPr id="59" name="Rectangle 3"/>
          <p:cNvSpPr>
            <a:spLocks noChangeArrowheads="1"/>
          </p:cNvSpPr>
          <p:nvPr/>
        </p:nvSpPr>
        <p:spPr bwMode="auto">
          <a:xfrm>
            <a:off x="1500541" y="1919269"/>
            <a:ext cx="1639062" cy="540957"/>
          </a:xfrm>
          <a:prstGeom prst="rect">
            <a:avLst/>
          </a:prstGeom>
          <a:solidFill>
            <a:srgbClr val="A9B4E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(200 mg) +</a:t>
            </a:r>
            <a:r>
              <a:rPr lang="en-US" sz="1400" dirty="0" smtClean="0">
                <a:solidFill>
                  <a:srgbClr val="000000"/>
                </a:solidFill>
                <a:latin typeface="Arial"/>
                <a:cs typeface="Arial"/>
              </a:rPr>
              <a:t> </a:t>
            </a:r>
            <a:br>
              <a:rPr lang="en-US" sz="1400" dirty="0" smtClean="0">
                <a:solidFill>
                  <a:srgbClr val="000000"/>
                </a:solidFill>
                <a:latin typeface="Arial"/>
                <a:cs typeface="Arial"/>
              </a:rPr>
            </a:b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62" name="Rectangle 4"/>
          <p:cNvSpPr>
            <a:spLocks noChangeArrowheads="1"/>
          </p:cNvSpPr>
          <p:nvPr/>
        </p:nvSpPr>
        <p:spPr bwMode="auto">
          <a:xfrm>
            <a:off x="4794487" y="1886762"/>
            <a:ext cx="2014220" cy="266641"/>
          </a:xfrm>
          <a:prstGeom prst="rect">
            <a:avLst/>
          </a:prstGeom>
          <a:noFill/>
          <a:ln w="12700">
            <a:noFill/>
          </a:ln>
          <a:effectLst/>
        </p:spPr>
        <p:txBody>
          <a:bodyPr wrap="none" anchor="ctr"/>
          <a:lstStyle/>
          <a:p>
            <a:pPr>
              <a:lnSpc>
                <a:spcPts val="2000"/>
              </a:lnSpc>
              <a:buFont typeface="Arial" charset="0"/>
              <a:buNone/>
            </a:pPr>
            <a:r>
              <a:rPr lang="en-US" sz="1400" b="1" dirty="0" smtClean="0">
                <a:solidFill>
                  <a:srgbClr val="595959"/>
                </a:solidFill>
                <a:latin typeface="Arial"/>
                <a:cs typeface="Arial"/>
              </a:rPr>
              <a:t>+ RVR</a:t>
            </a:r>
            <a:endParaRPr lang="en-US" sz="1400" b="1" dirty="0">
              <a:solidFill>
                <a:srgbClr val="595959"/>
              </a:solidFill>
              <a:latin typeface="Arial"/>
              <a:cs typeface="Arial"/>
            </a:endParaRPr>
          </a:p>
        </p:txBody>
      </p:sp>
      <p:sp>
        <p:nvSpPr>
          <p:cNvPr id="77" name="Rectangle 3"/>
          <p:cNvSpPr>
            <a:spLocks noChangeArrowheads="1"/>
          </p:cNvSpPr>
          <p:nvPr/>
        </p:nvSpPr>
        <p:spPr bwMode="auto">
          <a:xfrm>
            <a:off x="3141605" y="1919269"/>
            <a:ext cx="1645920" cy="540957"/>
          </a:xfrm>
          <a:prstGeom prst="rect">
            <a:avLst/>
          </a:prstGeom>
          <a:solidFill>
            <a:srgbClr val="A9B4E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84" name="Rectangle 3"/>
          <p:cNvSpPr>
            <a:spLocks noChangeArrowheads="1"/>
          </p:cNvSpPr>
          <p:nvPr/>
        </p:nvSpPr>
        <p:spPr bwMode="auto">
          <a:xfrm>
            <a:off x="4794487" y="2185906"/>
            <a:ext cx="3291840" cy="274320"/>
          </a:xfrm>
          <a:prstGeom prst="rect">
            <a:avLst/>
          </a:prstGeom>
          <a:solidFill>
            <a:srgbClr val="A9B4E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 RVR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88" name="Rectangle 87"/>
          <p:cNvSpPr/>
          <p:nvPr/>
        </p:nvSpPr>
        <p:spPr>
          <a:xfrm>
            <a:off x="873477" y="2873223"/>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47</a:t>
            </a:r>
            <a:endParaRPr lang="en-US" sz="1200" dirty="0">
              <a:solidFill>
                <a:srgbClr val="000000"/>
              </a:solidFill>
            </a:endParaRPr>
          </a:p>
        </p:txBody>
      </p:sp>
      <p:sp>
        <p:nvSpPr>
          <p:cNvPr id="89" name="Rectangle 3"/>
          <p:cNvSpPr>
            <a:spLocks noChangeArrowheads="1"/>
          </p:cNvSpPr>
          <p:nvPr/>
        </p:nvSpPr>
        <p:spPr bwMode="auto">
          <a:xfrm>
            <a:off x="1500541" y="2787953"/>
            <a:ext cx="1639062" cy="540957"/>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a:t>
            </a:r>
            <a:r>
              <a:rPr lang="en-US" sz="1400" dirty="0" smtClean="0">
                <a:solidFill>
                  <a:srgbClr val="000000"/>
                </a:solidFill>
                <a:latin typeface="Arial"/>
                <a:cs typeface="Arial"/>
              </a:rPr>
              <a:t> </a:t>
            </a:r>
            <a:br>
              <a:rPr lang="en-US" sz="1400" dirty="0" smtClean="0">
                <a:solidFill>
                  <a:srgbClr val="000000"/>
                </a:solidFill>
                <a:latin typeface="Arial"/>
                <a:cs typeface="Arial"/>
              </a:rPr>
            </a:b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90" name="Rectangle 4"/>
          <p:cNvSpPr>
            <a:spLocks noChangeArrowheads="1"/>
          </p:cNvSpPr>
          <p:nvPr/>
        </p:nvSpPr>
        <p:spPr bwMode="auto">
          <a:xfrm>
            <a:off x="4794487" y="2755446"/>
            <a:ext cx="2014220" cy="266641"/>
          </a:xfrm>
          <a:prstGeom prst="rect">
            <a:avLst/>
          </a:prstGeom>
          <a:noFill/>
          <a:ln w="12700">
            <a:noFill/>
          </a:ln>
          <a:effectLst/>
        </p:spPr>
        <p:txBody>
          <a:bodyPr wrap="none" anchor="ctr"/>
          <a:lstStyle/>
          <a:p>
            <a:pPr>
              <a:lnSpc>
                <a:spcPts val="2000"/>
              </a:lnSpc>
              <a:buFont typeface="Arial" charset="0"/>
              <a:buNone/>
            </a:pPr>
            <a:r>
              <a:rPr lang="en-US" sz="1400" b="1" dirty="0" smtClean="0">
                <a:solidFill>
                  <a:srgbClr val="595959"/>
                </a:solidFill>
                <a:latin typeface="Arial"/>
                <a:cs typeface="Arial"/>
              </a:rPr>
              <a:t>+ RVR</a:t>
            </a:r>
            <a:endParaRPr lang="en-US" sz="1400" b="1" dirty="0">
              <a:solidFill>
                <a:srgbClr val="595959"/>
              </a:solidFill>
              <a:latin typeface="Arial"/>
              <a:cs typeface="Arial"/>
            </a:endParaRPr>
          </a:p>
        </p:txBody>
      </p:sp>
      <p:sp>
        <p:nvSpPr>
          <p:cNvPr id="95" name="Rectangle 3"/>
          <p:cNvSpPr>
            <a:spLocks noChangeArrowheads="1"/>
          </p:cNvSpPr>
          <p:nvPr/>
        </p:nvSpPr>
        <p:spPr bwMode="auto">
          <a:xfrm>
            <a:off x="3141605" y="2787953"/>
            <a:ext cx="1645920" cy="540957"/>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96" name="Rectangle 3"/>
          <p:cNvSpPr>
            <a:spLocks noChangeArrowheads="1"/>
          </p:cNvSpPr>
          <p:nvPr/>
        </p:nvSpPr>
        <p:spPr bwMode="auto">
          <a:xfrm>
            <a:off x="4794487" y="3054590"/>
            <a:ext cx="3291840" cy="274320"/>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 RVR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97" name="Rectangle 5"/>
          <p:cNvSpPr>
            <a:spLocks noChangeArrowheads="1"/>
          </p:cNvSpPr>
          <p:nvPr/>
        </p:nvSpPr>
        <p:spPr bwMode="auto">
          <a:xfrm>
            <a:off x="1500561" y="3626671"/>
            <a:ext cx="6583640" cy="540439"/>
          </a:xfrm>
          <a:prstGeom prst="rect">
            <a:avLst/>
          </a:prstGeom>
          <a:solidFill>
            <a:srgbClr val="B2C8C7"/>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PEG + RBV</a:t>
            </a:r>
            <a:endParaRPr lang="en-US" sz="1400" b="1" dirty="0">
              <a:latin typeface="Arial"/>
              <a:cs typeface="Arial"/>
            </a:endParaRPr>
          </a:p>
        </p:txBody>
      </p:sp>
      <p:sp>
        <p:nvSpPr>
          <p:cNvPr id="98" name="Rectangle 97"/>
          <p:cNvSpPr/>
          <p:nvPr/>
        </p:nvSpPr>
        <p:spPr>
          <a:xfrm>
            <a:off x="873477" y="3715562"/>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26</a:t>
            </a:r>
            <a:endParaRPr lang="en-US" sz="1200" dirty="0">
              <a:solidFill>
                <a:srgbClr val="000000"/>
              </a:solidFill>
            </a:endParaRPr>
          </a:p>
        </p:txBody>
      </p:sp>
      <p:grpSp>
        <p:nvGrpSpPr>
          <p:cNvPr id="2" name="Group 1"/>
          <p:cNvGrpSpPr/>
          <p:nvPr/>
        </p:nvGrpSpPr>
        <p:grpSpPr>
          <a:xfrm>
            <a:off x="-6113" y="1313696"/>
            <a:ext cx="9162291" cy="530341"/>
            <a:chOff x="-6113" y="1313696"/>
            <a:chExt cx="9162291" cy="530341"/>
          </a:xfrm>
        </p:grpSpPr>
        <p:sp>
          <p:nvSpPr>
            <p:cNvPr id="33" name="Rectangle 32"/>
            <p:cNvSpPr/>
            <p:nvPr/>
          </p:nvSpPr>
          <p:spPr>
            <a:xfrm>
              <a:off x="-6113" y="13990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7" name="Rectangle 36"/>
            <p:cNvSpPr/>
            <p:nvPr/>
          </p:nvSpPr>
          <p:spPr>
            <a:xfrm>
              <a:off x="1219200" y="13136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8" name="Straight Connector 37"/>
            <p:cNvCxnSpPr/>
            <p:nvPr/>
          </p:nvCxnSpPr>
          <p:spPr>
            <a:xfrm flipV="1">
              <a:off x="-6113" y="18013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490461" y="17221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073620" y="17221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503692" y="13136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3" name="Straight Connector 42"/>
            <p:cNvCxnSpPr/>
            <p:nvPr/>
          </p:nvCxnSpPr>
          <p:spPr>
            <a:xfrm flipV="1">
              <a:off x="4785714" y="17221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79916" y="13136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sp>
          <p:nvSpPr>
            <p:cNvPr id="45" name="Rectangle 44"/>
            <p:cNvSpPr/>
            <p:nvPr/>
          </p:nvSpPr>
          <p:spPr>
            <a:xfrm>
              <a:off x="2866790" y="13136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6" name="Straight Connector 45"/>
            <p:cNvCxnSpPr/>
            <p:nvPr/>
          </p:nvCxnSpPr>
          <p:spPr>
            <a:xfrm flipV="1">
              <a:off x="3148812" y="17221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ChangeAspect="1"/>
            </p:cNvCxnSpPr>
            <p:nvPr/>
          </p:nvCxnSpPr>
          <p:spPr>
            <a:xfrm flipH="1">
              <a:off x="8345422" y="1371600"/>
              <a:ext cx="188978" cy="47243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8771236" y="17221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496488" y="13136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72</a:t>
              </a:r>
              <a:endParaRPr lang="en-US" sz="1400" dirty="0">
                <a:solidFill>
                  <a:srgbClr val="000000"/>
                </a:solidFill>
                <a:latin typeface="Arial"/>
                <a:cs typeface="Arial"/>
              </a:endParaRPr>
            </a:p>
          </p:txBody>
        </p:sp>
        <p:sp>
          <p:nvSpPr>
            <p:cNvPr id="50" name="Rectangle 49"/>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grpSp>
    </p:spTree>
    <p:extLst>
      <p:ext uri="{BB962C8B-B14F-4D97-AF65-F5344CB8AC3E}">
        <p14:creationId xmlns:p14="http://schemas.microsoft.com/office/powerpoint/2010/main" val="1941044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Ribavirin + Peginterferon in Genotypes 1-3</a:t>
            </a:r>
            <a:br>
              <a:rPr lang="en-US" sz="2400" dirty="0">
                <a:solidFill>
                  <a:srgbClr val="F0EADC"/>
                </a:solidFill>
              </a:rPr>
            </a:br>
            <a:r>
              <a:rPr lang="en-US" sz="2400" dirty="0"/>
              <a:t>PROTON Trial: </a:t>
            </a:r>
            <a:r>
              <a:rPr lang="en-US" sz="2400" dirty="0" smtClean="0"/>
              <a:t>Results, </a:t>
            </a:r>
            <a:r>
              <a:rPr lang="en-US" sz="2400" smtClean="0"/>
              <a:t>by Genotype</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PROTON: SVR 24</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 et al.  Lancet Infect Dis. 2013;13:401-8.</a:t>
            </a:r>
          </a:p>
        </p:txBody>
      </p:sp>
      <p:graphicFrame>
        <p:nvGraphicFramePr>
          <p:cNvPr id="30" name="Chart 29"/>
          <p:cNvGraphicFramePr>
            <a:graphicFrameLocks/>
          </p:cNvGraphicFramePr>
          <p:nvPr>
            <p:extLst>
              <p:ext uri="{D42A27DB-BD31-4B8C-83A1-F6EECF244321}">
                <p14:modId xmlns:p14="http://schemas.microsoft.com/office/powerpoint/2010/main" val="819490797"/>
              </p:ext>
            </p:extLst>
          </p:nvPr>
        </p:nvGraphicFramePr>
        <p:xfrm>
          <a:off x="458460" y="1828800"/>
          <a:ext cx="8230255" cy="416790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880560"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41/48</a:t>
            </a:r>
            <a:endParaRPr lang="en-US" sz="1400" dirty="0">
              <a:solidFill>
                <a:srgbClr val="FFFFFF"/>
              </a:solidFill>
            </a:endParaRPr>
          </a:p>
        </p:txBody>
      </p:sp>
      <p:sp>
        <p:nvSpPr>
          <p:cNvPr id="13" name="Rectangle 12"/>
          <p:cNvSpPr/>
          <p:nvPr/>
        </p:nvSpPr>
        <p:spPr>
          <a:xfrm>
            <a:off x="3633160"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42/47</a:t>
            </a:r>
            <a:endParaRPr lang="en-US" sz="1400" dirty="0">
              <a:solidFill>
                <a:srgbClr val="FFFFFF"/>
              </a:solidFill>
            </a:endParaRPr>
          </a:p>
        </p:txBody>
      </p:sp>
      <p:sp>
        <p:nvSpPr>
          <p:cNvPr id="14" name="Rectangle 13"/>
          <p:cNvSpPr/>
          <p:nvPr/>
        </p:nvSpPr>
        <p:spPr>
          <a:xfrm>
            <a:off x="5398728"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15/26</a:t>
            </a:r>
            <a:endParaRPr lang="en-US" sz="1400" dirty="0">
              <a:solidFill>
                <a:srgbClr val="FFFFFF"/>
              </a:solidFill>
            </a:endParaRPr>
          </a:p>
        </p:txBody>
      </p:sp>
      <p:sp>
        <p:nvSpPr>
          <p:cNvPr id="15" name="Rectangle 14"/>
          <p:cNvSpPr/>
          <p:nvPr/>
        </p:nvSpPr>
        <p:spPr>
          <a:xfrm>
            <a:off x="7179283"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23/25</a:t>
            </a:r>
            <a:endParaRPr lang="en-US" sz="1400" dirty="0">
              <a:solidFill>
                <a:srgbClr val="FFFFFF"/>
              </a:solidFill>
            </a:endParaRPr>
          </a:p>
        </p:txBody>
      </p:sp>
      <p:sp>
        <p:nvSpPr>
          <p:cNvPr id="17" name="Rectangle 25"/>
          <p:cNvSpPr>
            <a:spLocks noChangeArrowheads="1"/>
          </p:cNvSpPr>
          <p:nvPr/>
        </p:nvSpPr>
        <p:spPr bwMode="auto">
          <a:xfrm>
            <a:off x="1547742" y="5715000"/>
            <a:ext cx="5081658" cy="381000"/>
          </a:xfrm>
          <a:prstGeom prst="rect">
            <a:avLst/>
          </a:prstGeom>
          <a:solidFill>
            <a:srgbClr val="325674"/>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FFFFFF"/>
                </a:solidFill>
                <a:latin typeface="Arial" pitchFamily="22" charset="0"/>
              </a:rPr>
              <a:t>Genotype 1</a:t>
            </a:r>
            <a:endParaRPr lang="en-US" sz="1400" dirty="0">
              <a:solidFill>
                <a:srgbClr val="FFFFFF"/>
              </a:solidFill>
              <a:latin typeface="Arial" pitchFamily="22" charset="0"/>
            </a:endParaRPr>
          </a:p>
        </p:txBody>
      </p:sp>
      <p:sp>
        <p:nvSpPr>
          <p:cNvPr id="18" name="Rectangle 25"/>
          <p:cNvSpPr>
            <a:spLocks noChangeArrowheads="1"/>
          </p:cNvSpPr>
          <p:nvPr/>
        </p:nvSpPr>
        <p:spPr bwMode="auto">
          <a:xfrm>
            <a:off x="6916795" y="5715000"/>
            <a:ext cx="1562036" cy="381000"/>
          </a:xfrm>
          <a:prstGeom prst="rect">
            <a:avLst/>
          </a:prstGeom>
          <a:solidFill>
            <a:srgbClr val="8A703B"/>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chemeClr val="bg1"/>
                </a:solidFill>
                <a:latin typeface="Arial" pitchFamily="22" charset="0"/>
              </a:rPr>
              <a:t>Genotype 2 or 3</a:t>
            </a:r>
            <a:endParaRPr lang="en-US" sz="1400" dirty="0">
              <a:solidFill>
                <a:schemeClr val="bg1"/>
              </a:solidFill>
              <a:latin typeface="Arial" pitchFamily="22" charset="0"/>
            </a:endParaRPr>
          </a:p>
        </p:txBody>
      </p:sp>
    </p:spTree>
    <p:extLst>
      <p:ext uri="{BB962C8B-B14F-4D97-AF65-F5344CB8AC3E}">
        <p14:creationId xmlns:p14="http://schemas.microsoft.com/office/powerpoint/2010/main" val="31636382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Lawitz</a:t>
            </a:r>
            <a:r>
              <a:rPr lang="en-US" dirty="0"/>
              <a:t> E, et al.  Lancet Infect Dis. 2013;13:401-8.</a:t>
            </a:r>
          </a:p>
        </p:txBody>
      </p:sp>
      <p:sp>
        <p:nvSpPr>
          <p:cNvPr id="4" name="Title 3"/>
          <p:cNvSpPr>
            <a:spLocks noGrp="1"/>
          </p:cNvSpPr>
          <p:nvPr>
            <p:ph type="title"/>
          </p:nvPr>
        </p:nvSpPr>
        <p:spPr/>
        <p:txBody>
          <a:bodyPr>
            <a:normAutofit/>
          </a:bodyPr>
          <a:lstStyle/>
          <a:p>
            <a:r>
              <a:rPr lang="en-US" sz="2400" dirty="0">
                <a:solidFill>
                  <a:srgbClr val="F0EADC"/>
                </a:solidFill>
              </a:rPr>
              <a:t>Sofosbuvir + Ribavirin + Peginterferon in Genotypes 1-3</a:t>
            </a:r>
            <a:br>
              <a:rPr lang="en-US" sz="2400" dirty="0">
                <a:solidFill>
                  <a:srgbClr val="F0EADC"/>
                </a:solidFill>
              </a:rPr>
            </a:br>
            <a:r>
              <a:rPr lang="en-US" sz="2400" dirty="0"/>
              <a:t>PROTON 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097349091"/>
              </p:ext>
            </p:extLst>
          </p:nvPr>
        </p:nvGraphicFramePr>
        <p:xfrm>
          <a:off x="0" y="23622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Interpretation</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Arial"/>
                          <a:ea typeface="+mn-ea"/>
                          <a:cs typeface="Arial"/>
                        </a:rPr>
                        <a:t>Our findings lend support to the further assessment, in phase 2 and 3 trials, of sofosbuvir 400 mg plus peginterferon and ribavirin for 12 weeks in treatment-naive patients with HCV genotype-1</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713263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800"/>
              </a:lnSpc>
            </a:pPr>
            <a:r>
              <a:rPr lang="en-US" sz="2800" dirty="0" smtClean="0"/>
              <a:t>Sofosbuvir, Ribavirin, GS</a:t>
            </a:r>
            <a:r>
              <a:rPr lang="en-US" sz="2800" dirty="0"/>
              <a:t>-</a:t>
            </a:r>
            <a:r>
              <a:rPr lang="en-US" sz="2800" dirty="0" smtClean="0"/>
              <a:t>0938 in GT 1-4</a:t>
            </a:r>
            <a:br>
              <a:rPr lang="en-US" sz="2800" dirty="0" smtClean="0"/>
            </a:br>
            <a:r>
              <a:rPr lang="en-US" dirty="0" smtClean="0"/>
              <a:t>QUANTUM</a:t>
            </a:r>
            <a:endParaRPr lang="en-US"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2b</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 </a:t>
            </a:r>
            <a:endParaRPr lang="en-US" sz="1400" dirty="0">
              <a:solidFill>
                <a:schemeClr val="bg1"/>
              </a:solidFill>
              <a:latin typeface="Arial"/>
              <a:cs typeface="Aria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Lalezari</a:t>
            </a:r>
            <a:r>
              <a:rPr lang="en-US" sz="1400" dirty="0" smtClean="0">
                <a:latin typeface="Arial"/>
                <a:cs typeface="Arial"/>
              </a:rPr>
              <a:t> JP, et al.  EASL. 2013; Abstract 845. </a:t>
            </a:r>
            <a:endParaRPr lang="en-US" sz="1400" dirty="0">
              <a:latin typeface="Arial"/>
              <a:cs typeface="Arial"/>
            </a:endParaRPr>
          </a:p>
        </p:txBody>
      </p:sp>
    </p:spTree>
    <p:extLst>
      <p:ext uri="{BB962C8B-B14F-4D97-AF65-F5344CB8AC3E}">
        <p14:creationId xmlns:p14="http://schemas.microsoft.com/office/powerpoint/2010/main" val="29969455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Lalezari</a:t>
            </a:r>
            <a:r>
              <a:rPr lang="en-US" dirty="0"/>
              <a:t> JP, et al.  EASL. 2013; Abstract 845. </a:t>
            </a: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Sofosbuvir, Ribavirin, &amp; GS-0938  in </a:t>
            </a:r>
            <a:r>
              <a:rPr lang="en-US" sz="2400" dirty="0">
                <a:solidFill>
                  <a:schemeClr val="accent5">
                    <a:lumMod val="20000"/>
                    <a:lumOff val="80000"/>
                  </a:schemeClr>
                </a:solidFill>
              </a:rPr>
              <a:t>Treatment </a:t>
            </a:r>
            <a:r>
              <a:rPr lang="en-US" sz="2400" dirty="0" smtClean="0">
                <a:solidFill>
                  <a:schemeClr val="accent5">
                    <a:lumMod val="20000"/>
                    <a:lumOff val="80000"/>
                  </a:schemeClr>
                </a:solidFill>
              </a:rPr>
              <a:t>Naïve</a:t>
            </a:r>
            <a:r>
              <a:rPr lang="en-US" sz="2400" dirty="0"/>
              <a:t/>
            </a:r>
            <a:br>
              <a:rPr lang="en-US" sz="2400" dirty="0"/>
            </a:br>
            <a:r>
              <a:rPr lang="en-US" sz="2400" dirty="0" smtClean="0"/>
              <a:t>QUANTUM Trial: Features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232580581"/>
              </p:ext>
            </p:extLst>
          </p:nvPr>
        </p:nvGraphicFramePr>
        <p:xfrm>
          <a:off x="512763" y="1447800"/>
          <a:ext cx="8115300" cy="4785954"/>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FUSION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double-blind, </a:t>
                      </a:r>
                      <a:r>
                        <a:rPr lang="en-US" sz="1800" baseline="0" dirty="0" smtClean="0">
                          <a:solidFill>
                            <a:srgbClr val="000000"/>
                          </a:solidFill>
                          <a:latin typeface="Arial" pitchFamily="22" charset="0"/>
                        </a:rPr>
                        <a:t>phase 2b trial comparing combinations of sofosbuvir, ribavirin, and GS-0938 in treatment-naïve GT 1-4</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44 hepatitis C treatment centers in the United States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RNA ≥ 50,000 IU/mL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235 HCV-monoinfected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GT-1 = 73-79%; GT-2 = 8-13%; GT-3 = 11-16%; GT-4 = 0-6%</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Study Modification</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All arms with GS-0938 halted due increases in ALT/AST &gt; 5x baseline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Patients (n = 132) on GS-0938 regimen who did not achieve SRV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retreated with 24 week course of SOF + RBV</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259432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5957525" y="343716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957525" y="378096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57525" y="41506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57525" y="448944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910661" y="196170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3"/>
          </p:nvPr>
        </p:nvSpPr>
        <p:spPr/>
        <p:txBody>
          <a:bodyPr/>
          <a:lstStyle/>
          <a:p>
            <a:r>
              <a:rPr lang="en-US" dirty="0"/>
              <a:t>Source: </a:t>
            </a:r>
            <a:r>
              <a:rPr lang="en-US" dirty="0" err="1"/>
              <a:t>Lalezari</a:t>
            </a:r>
            <a:r>
              <a:rPr lang="en-US" dirty="0"/>
              <a:t> JP, et al.  EASL. 2013; Abstract 845. </a:t>
            </a:r>
          </a:p>
        </p:txBody>
      </p:sp>
      <p:sp>
        <p:nvSpPr>
          <p:cNvPr id="3" name="Title 2"/>
          <p:cNvSpPr>
            <a:spLocks noGrp="1"/>
          </p:cNvSpPr>
          <p:nvPr>
            <p:ph type="title"/>
          </p:nvPr>
        </p:nvSpPr>
        <p:spPr/>
        <p:txBody>
          <a:bodyPr>
            <a:normAutofit/>
          </a:bodyPr>
          <a:lstStyle/>
          <a:p>
            <a:r>
              <a:rPr lang="en-US" sz="2400" dirty="0" smtClean="0">
                <a:solidFill>
                  <a:schemeClr val="accent5">
                    <a:lumMod val="20000"/>
                    <a:lumOff val="80000"/>
                  </a:schemeClr>
                </a:solidFill>
              </a:rPr>
              <a:t>Sofosbuvir, Ribavirin, &amp; GS-0938  in Treatment Naïve</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smtClean="0"/>
              <a:t>QUANTUM Trial: Design</a:t>
            </a:r>
            <a:endParaRPr lang="en-US" sz="2400" dirty="0"/>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26" name="Rectangle 5"/>
          <p:cNvSpPr>
            <a:spLocks noChangeArrowheads="1"/>
          </p:cNvSpPr>
          <p:nvPr/>
        </p:nvSpPr>
        <p:spPr bwMode="auto">
          <a:xfrm>
            <a:off x="1832401" y="1809300"/>
            <a:ext cx="2054904" cy="266127"/>
          </a:xfrm>
          <a:prstGeom prst="rect">
            <a:avLst/>
          </a:prstGeom>
          <a:solidFill>
            <a:srgbClr val="C3D3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GS-0938*</a:t>
            </a:r>
            <a:endParaRPr lang="en-US" sz="1400" b="1" dirty="0">
              <a:latin typeface="Arial"/>
              <a:cs typeface="Arial"/>
            </a:endParaRPr>
          </a:p>
        </p:txBody>
      </p:sp>
      <p:sp>
        <p:nvSpPr>
          <p:cNvPr id="27" name="Rectangle 26"/>
          <p:cNvSpPr/>
          <p:nvPr/>
        </p:nvSpPr>
        <p:spPr>
          <a:xfrm>
            <a:off x="5585700" y="176076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4" name="Rectangle 33"/>
          <p:cNvSpPr/>
          <p:nvPr/>
        </p:nvSpPr>
        <p:spPr>
          <a:xfrm>
            <a:off x="762000" y="531547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35" name="Rectangle 25"/>
          <p:cNvSpPr>
            <a:spLocks noChangeArrowheads="1"/>
          </p:cNvSpPr>
          <p:nvPr/>
        </p:nvSpPr>
        <p:spPr bwMode="auto">
          <a:xfrm>
            <a:off x="-18289" y="5440335"/>
            <a:ext cx="9180577" cy="9418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91440" rIns="92486" bIns="45720" anchor="ctr">
            <a:prstTxWarp prst="textNoShape">
              <a:avLst/>
            </a:prstTxWarp>
          </a:bodyPr>
          <a:lstStyle/>
          <a:p>
            <a:pPr defTabSz="935038">
              <a:lnSpc>
                <a:spcPts val="1600"/>
              </a:lnSpc>
              <a:spcBef>
                <a:spcPts val="0"/>
              </a:spcBef>
            </a:pPr>
            <a:r>
              <a:rPr lang="en-US" sz="1400" b="1" dirty="0" smtClean="0">
                <a:solidFill>
                  <a:srgbClr val="000000"/>
                </a:solidFill>
                <a:latin typeface="Arial" pitchFamily="22" charset="0"/>
              </a:rPr>
              <a:t>Drug </a:t>
            </a:r>
            <a:r>
              <a:rPr lang="en-US" sz="1400" b="1" dirty="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br>
              <a:rPr lang="en-US" sz="1400" dirty="0" smtClean="0">
                <a:solidFill>
                  <a:srgbClr val="000000"/>
                </a:solidFill>
                <a:latin typeface="Arial" pitchFamily="22" charset="0"/>
              </a:rPr>
            </a:br>
            <a:r>
              <a:rPr lang="en-US" sz="1400" dirty="0" smtClean="0">
                <a:solidFill>
                  <a:srgbClr val="000000"/>
                </a:solidFill>
                <a:latin typeface="Arial" pitchFamily="22" charset="0"/>
              </a:rPr>
              <a:t>GS-0938: 300 mg once daily</a:t>
            </a:r>
            <a:endParaRPr lang="en-US" sz="1400" dirty="0">
              <a:solidFill>
                <a:srgbClr val="000000"/>
              </a:solidFill>
              <a:latin typeface="Arial" pitchFamily="22" charset="0"/>
            </a:endParaRPr>
          </a:p>
        </p:txBody>
      </p:sp>
      <p:sp>
        <p:nvSpPr>
          <p:cNvPr id="38" name="Rectangle 37"/>
          <p:cNvSpPr/>
          <p:nvPr/>
        </p:nvSpPr>
        <p:spPr>
          <a:xfrm>
            <a:off x="1147381" y="2137492"/>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39" name="Rectangle 38"/>
          <p:cNvSpPr/>
          <p:nvPr/>
        </p:nvSpPr>
        <p:spPr>
          <a:xfrm>
            <a:off x="1147381" y="178662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28</a:t>
            </a:r>
            <a:endParaRPr lang="en-US" sz="1200" dirty="0">
              <a:solidFill>
                <a:srgbClr val="000000"/>
              </a:solidFill>
            </a:endParaRPr>
          </a:p>
        </p:txBody>
      </p:sp>
      <p:sp>
        <p:nvSpPr>
          <p:cNvPr id="41" name="Rectangle 5"/>
          <p:cNvSpPr>
            <a:spLocks noChangeArrowheads="1"/>
          </p:cNvSpPr>
          <p:nvPr/>
        </p:nvSpPr>
        <p:spPr bwMode="auto">
          <a:xfrm>
            <a:off x="1832401" y="2168220"/>
            <a:ext cx="2054904" cy="26612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GS</a:t>
            </a:r>
            <a:r>
              <a:rPr lang="en-US" sz="1400" b="1" dirty="0">
                <a:latin typeface="Arial"/>
                <a:cs typeface="Arial"/>
              </a:rPr>
              <a:t>-</a:t>
            </a:r>
            <a:r>
              <a:rPr lang="en-US" sz="1400" b="1" dirty="0" smtClean="0">
                <a:latin typeface="Arial"/>
                <a:cs typeface="Arial"/>
              </a:rPr>
              <a:t>0938*</a:t>
            </a:r>
            <a:endParaRPr lang="en-US" sz="1400" b="1" dirty="0">
              <a:latin typeface="Arial"/>
              <a:cs typeface="Arial"/>
            </a:endParaRPr>
          </a:p>
        </p:txBody>
      </p:sp>
      <p:sp>
        <p:nvSpPr>
          <p:cNvPr id="46" name="Rectangle 45"/>
          <p:cNvSpPr/>
          <p:nvPr/>
        </p:nvSpPr>
        <p:spPr>
          <a:xfrm>
            <a:off x="1147381" y="2492599"/>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48" name="Rectangle 5"/>
          <p:cNvSpPr>
            <a:spLocks noChangeArrowheads="1"/>
          </p:cNvSpPr>
          <p:nvPr/>
        </p:nvSpPr>
        <p:spPr bwMode="auto">
          <a:xfrm>
            <a:off x="1832401" y="2527140"/>
            <a:ext cx="2054904" cy="26612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a:t>
            </a:r>
            <a:endParaRPr lang="en-US" sz="1400" b="1" dirty="0">
              <a:latin typeface="Arial"/>
              <a:cs typeface="Arial"/>
            </a:endParaRPr>
          </a:p>
        </p:txBody>
      </p:sp>
      <p:sp>
        <p:nvSpPr>
          <p:cNvPr id="52" name="Rectangle 51"/>
          <p:cNvSpPr/>
          <p:nvPr/>
        </p:nvSpPr>
        <p:spPr>
          <a:xfrm>
            <a:off x="1147381" y="2859112"/>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53" name="Rectangle 5"/>
          <p:cNvSpPr>
            <a:spLocks noChangeArrowheads="1"/>
          </p:cNvSpPr>
          <p:nvPr/>
        </p:nvSpPr>
        <p:spPr bwMode="auto">
          <a:xfrm>
            <a:off x="1832401" y="2886060"/>
            <a:ext cx="2054904" cy="26612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 + GS-0938*</a:t>
            </a:r>
            <a:endParaRPr lang="en-US" sz="1400" b="1" dirty="0">
              <a:latin typeface="Arial"/>
              <a:cs typeface="Arial"/>
            </a:endParaRPr>
          </a:p>
        </p:txBody>
      </p:sp>
      <p:cxnSp>
        <p:nvCxnSpPr>
          <p:cNvPr id="56" name="Straight Connector 55"/>
          <p:cNvCxnSpPr/>
          <p:nvPr/>
        </p:nvCxnSpPr>
        <p:spPr>
          <a:xfrm>
            <a:off x="3910661" y="230550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585700" y="210456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8" name="Straight Connector 57"/>
          <p:cNvCxnSpPr/>
          <p:nvPr/>
        </p:nvCxnSpPr>
        <p:spPr>
          <a:xfrm>
            <a:off x="3910661" y="267516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585700" y="247422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0" name="Straight Connector 59"/>
          <p:cNvCxnSpPr/>
          <p:nvPr/>
        </p:nvCxnSpPr>
        <p:spPr>
          <a:xfrm>
            <a:off x="3910661" y="301398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5585700" y="281304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6" name="Rectangle 5"/>
          <p:cNvSpPr>
            <a:spLocks noChangeArrowheads="1"/>
          </p:cNvSpPr>
          <p:nvPr/>
        </p:nvSpPr>
        <p:spPr bwMode="auto">
          <a:xfrm>
            <a:off x="1832401" y="3284760"/>
            <a:ext cx="4114800" cy="266127"/>
          </a:xfrm>
          <a:prstGeom prst="rect">
            <a:avLst/>
          </a:prstGeom>
          <a:solidFill>
            <a:srgbClr val="ABBACF"/>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GS-0938*</a:t>
            </a:r>
            <a:endParaRPr lang="en-US" sz="1400" b="1" dirty="0">
              <a:latin typeface="Arial"/>
              <a:cs typeface="Arial"/>
            </a:endParaRPr>
          </a:p>
        </p:txBody>
      </p:sp>
      <p:sp>
        <p:nvSpPr>
          <p:cNvPr id="77" name="Rectangle 76"/>
          <p:cNvSpPr/>
          <p:nvPr/>
        </p:nvSpPr>
        <p:spPr>
          <a:xfrm>
            <a:off x="7609884" y="323622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8" name="Rectangle 5"/>
          <p:cNvSpPr>
            <a:spLocks noChangeArrowheads="1"/>
          </p:cNvSpPr>
          <p:nvPr/>
        </p:nvSpPr>
        <p:spPr bwMode="auto">
          <a:xfrm>
            <a:off x="1832401" y="3643680"/>
            <a:ext cx="4114800" cy="266127"/>
          </a:xfrm>
          <a:prstGeom prst="rect">
            <a:avLst/>
          </a:prstGeom>
          <a:solidFill>
            <a:srgbClr val="C9BDA6"/>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GS</a:t>
            </a:r>
            <a:r>
              <a:rPr lang="en-US" sz="1400" b="1" dirty="0">
                <a:latin typeface="Arial"/>
                <a:cs typeface="Arial"/>
              </a:rPr>
              <a:t>-</a:t>
            </a:r>
            <a:r>
              <a:rPr lang="en-US" sz="1400" b="1" dirty="0" smtClean="0">
                <a:latin typeface="Arial"/>
                <a:cs typeface="Arial"/>
              </a:rPr>
              <a:t>0938*</a:t>
            </a:r>
            <a:endParaRPr lang="en-US" sz="1400" b="1" dirty="0">
              <a:latin typeface="Arial"/>
              <a:cs typeface="Arial"/>
            </a:endParaRPr>
          </a:p>
        </p:txBody>
      </p:sp>
      <p:sp>
        <p:nvSpPr>
          <p:cNvPr id="79" name="Rectangle 5"/>
          <p:cNvSpPr>
            <a:spLocks noChangeArrowheads="1"/>
          </p:cNvSpPr>
          <p:nvPr/>
        </p:nvSpPr>
        <p:spPr bwMode="auto">
          <a:xfrm>
            <a:off x="1832401" y="4002600"/>
            <a:ext cx="4114800" cy="266127"/>
          </a:xfrm>
          <a:prstGeom prst="rect">
            <a:avLst/>
          </a:prstGeom>
          <a:solidFill>
            <a:srgbClr val="B3C782"/>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a:t>
            </a:r>
            <a:endParaRPr lang="en-US" sz="1400" b="1" dirty="0">
              <a:latin typeface="Arial"/>
              <a:cs typeface="Arial"/>
            </a:endParaRPr>
          </a:p>
        </p:txBody>
      </p:sp>
      <p:sp>
        <p:nvSpPr>
          <p:cNvPr id="80" name="Rectangle 5"/>
          <p:cNvSpPr>
            <a:spLocks noChangeArrowheads="1"/>
          </p:cNvSpPr>
          <p:nvPr/>
        </p:nvSpPr>
        <p:spPr bwMode="auto">
          <a:xfrm>
            <a:off x="1832401" y="4361520"/>
            <a:ext cx="4114800" cy="266127"/>
          </a:xfrm>
          <a:prstGeom prst="rect">
            <a:avLst/>
          </a:prstGeom>
          <a:solidFill>
            <a:srgbClr val="AE9BB7"/>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 + GS-0938*</a:t>
            </a:r>
            <a:endParaRPr lang="en-US" sz="1400" b="1" dirty="0">
              <a:latin typeface="Arial"/>
              <a:cs typeface="Arial"/>
            </a:endParaRPr>
          </a:p>
        </p:txBody>
      </p:sp>
      <p:sp>
        <p:nvSpPr>
          <p:cNvPr id="82" name="Rectangle 81"/>
          <p:cNvSpPr/>
          <p:nvPr/>
        </p:nvSpPr>
        <p:spPr>
          <a:xfrm>
            <a:off x="7609884" y="358002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84" name="Rectangle 83"/>
          <p:cNvSpPr/>
          <p:nvPr/>
        </p:nvSpPr>
        <p:spPr>
          <a:xfrm>
            <a:off x="7609884" y="394968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86" name="Rectangle 85"/>
          <p:cNvSpPr/>
          <p:nvPr/>
        </p:nvSpPr>
        <p:spPr>
          <a:xfrm>
            <a:off x="7609884" y="4288500"/>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87" name="Straight Connector 86"/>
          <p:cNvCxnSpPr/>
          <p:nvPr/>
        </p:nvCxnSpPr>
        <p:spPr>
          <a:xfrm>
            <a:off x="5957525" y="4852320"/>
            <a:ext cx="20574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Rectangle 5"/>
          <p:cNvSpPr>
            <a:spLocks noChangeArrowheads="1"/>
          </p:cNvSpPr>
          <p:nvPr/>
        </p:nvSpPr>
        <p:spPr bwMode="auto">
          <a:xfrm>
            <a:off x="1832401" y="4724400"/>
            <a:ext cx="4114800" cy="266127"/>
          </a:xfrm>
          <a:prstGeom prst="rect">
            <a:avLst/>
          </a:prstGeom>
          <a:solidFill>
            <a:schemeClr val="bg1">
              <a:lumMod val="75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Placebo</a:t>
            </a:r>
            <a:endParaRPr lang="en-US" sz="1400" b="1" dirty="0">
              <a:latin typeface="Arial"/>
              <a:cs typeface="Arial"/>
            </a:endParaRPr>
          </a:p>
        </p:txBody>
      </p:sp>
      <p:sp>
        <p:nvSpPr>
          <p:cNvPr id="89" name="Rectangle 88"/>
          <p:cNvSpPr/>
          <p:nvPr/>
        </p:nvSpPr>
        <p:spPr>
          <a:xfrm>
            <a:off x="6122280" y="4651380"/>
            <a:ext cx="2513013"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Randomized to available arm</a:t>
            </a:r>
            <a:endParaRPr lang="en-US" sz="1400" dirty="0">
              <a:solidFill>
                <a:srgbClr val="000000"/>
              </a:solidFill>
              <a:latin typeface="Arial"/>
              <a:cs typeface="Arial"/>
            </a:endParaRPr>
          </a:p>
        </p:txBody>
      </p:sp>
      <p:sp>
        <p:nvSpPr>
          <p:cNvPr id="91" name="Rectangle 90"/>
          <p:cNvSpPr/>
          <p:nvPr/>
        </p:nvSpPr>
        <p:spPr>
          <a:xfrm>
            <a:off x="1147381" y="361224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92" name="Rectangle 91"/>
          <p:cNvSpPr/>
          <p:nvPr/>
        </p:nvSpPr>
        <p:spPr>
          <a:xfrm>
            <a:off x="1147381" y="3250028"/>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27</a:t>
            </a:r>
            <a:endParaRPr lang="en-US" sz="1200" dirty="0">
              <a:solidFill>
                <a:srgbClr val="000000"/>
              </a:solidFill>
            </a:endParaRPr>
          </a:p>
        </p:txBody>
      </p:sp>
      <p:sp>
        <p:nvSpPr>
          <p:cNvPr id="93" name="Rectangle 92"/>
          <p:cNvSpPr/>
          <p:nvPr/>
        </p:nvSpPr>
        <p:spPr>
          <a:xfrm>
            <a:off x="1147381" y="3967347"/>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sp>
        <p:nvSpPr>
          <p:cNvPr id="94" name="Rectangle 93"/>
          <p:cNvSpPr/>
          <p:nvPr/>
        </p:nvSpPr>
        <p:spPr>
          <a:xfrm>
            <a:off x="1147381" y="433386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29</a:t>
            </a:r>
            <a:endParaRPr lang="en-US" sz="1200" dirty="0">
              <a:solidFill>
                <a:srgbClr val="000000"/>
              </a:solidFill>
            </a:endParaRPr>
          </a:p>
        </p:txBody>
      </p:sp>
      <p:sp>
        <p:nvSpPr>
          <p:cNvPr id="95" name="Rectangle 94"/>
          <p:cNvSpPr/>
          <p:nvPr/>
        </p:nvSpPr>
        <p:spPr>
          <a:xfrm>
            <a:off x="1147381" y="469854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26</a:t>
            </a:r>
            <a:endParaRPr lang="en-US" sz="1200" dirty="0">
              <a:solidFill>
                <a:srgbClr val="000000"/>
              </a:solidFill>
            </a:endParaRPr>
          </a:p>
        </p:txBody>
      </p:sp>
      <p:sp>
        <p:nvSpPr>
          <p:cNvPr id="66" name="Rectangle 25"/>
          <p:cNvSpPr>
            <a:spLocks noChangeArrowheads="1"/>
          </p:cNvSpPr>
          <p:nvPr/>
        </p:nvSpPr>
        <p:spPr bwMode="auto">
          <a:xfrm>
            <a:off x="-18289" y="5144548"/>
            <a:ext cx="9180577" cy="347456"/>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45431" rIns="92486" bIns="91440" anchor="ctr">
            <a:prstTxWarp prst="textNoShape">
              <a:avLst/>
            </a:prstTxWarp>
          </a:bodyPr>
          <a:lstStyle/>
          <a:p>
            <a:pPr defTabSz="935038">
              <a:lnSpc>
                <a:spcPts val="1800"/>
              </a:lnSpc>
              <a:spcBef>
                <a:spcPct val="50000"/>
              </a:spcBef>
            </a:pPr>
            <a:r>
              <a:rPr lang="en-US" sz="1400" b="1" dirty="0" smtClean="0">
                <a:solidFill>
                  <a:srgbClr val="000000"/>
                </a:solidFill>
                <a:latin typeface="Arial" pitchFamily="22" charset="0"/>
              </a:rPr>
              <a:t>Study Modification: </a:t>
            </a:r>
            <a:r>
              <a:rPr lang="en-US" sz="1400" dirty="0" smtClean="0">
                <a:solidFill>
                  <a:srgbClr val="000000"/>
                </a:solidFill>
                <a:latin typeface="Arial" pitchFamily="22" charset="0"/>
              </a:rPr>
              <a:t>all GS-0938 arms stopped; patients without SVR12 retreated with SOF + RBV x 24 weeks</a:t>
            </a:r>
            <a:endParaRPr lang="en-US" sz="1400" dirty="0">
              <a:solidFill>
                <a:srgbClr val="000000"/>
              </a:solidFill>
              <a:latin typeface="Arial" pitchFamily="22" charset="0"/>
            </a:endParaRPr>
          </a:p>
        </p:txBody>
      </p:sp>
      <p:sp>
        <p:nvSpPr>
          <p:cNvPr id="73" name="Octagon 72"/>
          <p:cNvSpPr>
            <a:spLocks noChangeAspect="1"/>
          </p:cNvSpPr>
          <p:nvPr/>
        </p:nvSpPr>
        <p:spPr>
          <a:xfrm>
            <a:off x="838200" y="182880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74" name="Octagon 73"/>
          <p:cNvSpPr>
            <a:spLocks noChangeAspect="1"/>
          </p:cNvSpPr>
          <p:nvPr/>
        </p:nvSpPr>
        <p:spPr>
          <a:xfrm>
            <a:off x="838200" y="218712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90" name="Octagon 89"/>
          <p:cNvSpPr>
            <a:spLocks noChangeAspect="1"/>
          </p:cNvSpPr>
          <p:nvPr/>
        </p:nvSpPr>
        <p:spPr>
          <a:xfrm>
            <a:off x="838200" y="290694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96" name="Octagon 95"/>
          <p:cNvSpPr>
            <a:spLocks noChangeAspect="1"/>
          </p:cNvSpPr>
          <p:nvPr/>
        </p:nvSpPr>
        <p:spPr>
          <a:xfrm>
            <a:off x="34022" y="5215622"/>
            <a:ext cx="179745" cy="180914"/>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97" name="Octagon 96"/>
          <p:cNvSpPr>
            <a:spLocks noChangeAspect="1"/>
          </p:cNvSpPr>
          <p:nvPr/>
        </p:nvSpPr>
        <p:spPr>
          <a:xfrm>
            <a:off x="838200" y="330744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98" name="Octagon 97"/>
          <p:cNvSpPr>
            <a:spLocks noChangeAspect="1"/>
          </p:cNvSpPr>
          <p:nvPr/>
        </p:nvSpPr>
        <p:spPr>
          <a:xfrm>
            <a:off x="838200" y="366576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sp>
        <p:nvSpPr>
          <p:cNvPr id="99" name="Octagon 98"/>
          <p:cNvSpPr>
            <a:spLocks noChangeAspect="1"/>
          </p:cNvSpPr>
          <p:nvPr/>
        </p:nvSpPr>
        <p:spPr>
          <a:xfrm>
            <a:off x="838200" y="4385580"/>
            <a:ext cx="252901" cy="254547"/>
          </a:xfrm>
          <a:prstGeom prst="octagon">
            <a:avLst/>
          </a:prstGeom>
          <a:solidFill>
            <a:schemeClr val="accent6">
              <a:alpha val="4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lnSpc>
                <a:spcPts val="800"/>
              </a:lnSpc>
            </a:pPr>
            <a:endParaRPr lang="en-US" sz="1000" b="1" dirty="0"/>
          </a:p>
        </p:txBody>
      </p:sp>
      <p:grpSp>
        <p:nvGrpSpPr>
          <p:cNvPr id="61" name="Group 60"/>
          <p:cNvGrpSpPr/>
          <p:nvPr/>
        </p:nvGrpSpPr>
        <p:grpSpPr>
          <a:xfrm>
            <a:off x="-6113" y="1229061"/>
            <a:ext cx="9162291" cy="515104"/>
            <a:chOff x="-6113" y="1295400"/>
            <a:chExt cx="9162291" cy="515104"/>
          </a:xfrm>
        </p:grpSpPr>
        <p:sp>
          <p:nvSpPr>
            <p:cNvPr id="63" name="Rectangle 62"/>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4" name="Rectangle 63"/>
            <p:cNvSpPr/>
            <p:nvPr/>
          </p:nvSpPr>
          <p:spPr>
            <a:xfrm>
              <a:off x="157176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67" name="Straight Connector 66"/>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843027"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026982"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69604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71" name="Straight Connector 70"/>
            <p:cNvCxnSpPr/>
            <p:nvPr/>
          </p:nvCxnSpPr>
          <p:spPr>
            <a:xfrm flipV="1">
              <a:off x="5978066"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7733278"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100" name="Rectangle 99"/>
            <p:cNvSpPr/>
            <p:nvPr/>
          </p:nvSpPr>
          <p:spPr>
            <a:xfrm>
              <a:off x="6096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101" name="Rectangle 100"/>
            <p:cNvSpPr/>
            <p:nvPr/>
          </p:nvSpPr>
          <p:spPr>
            <a:xfrm>
              <a:off x="360983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102" name="Straight Connector 101"/>
            <p:cNvCxnSpPr/>
            <p:nvPr/>
          </p:nvCxnSpPr>
          <p:spPr>
            <a:xfrm flipV="1">
              <a:off x="3891856"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12392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Sofosbuvir</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dirty="0" smtClean="0"/>
              <a:t>Drug-Drug Interactions</a:t>
            </a:r>
            <a:endParaRPr lang="en-US" dirty="0"/>
          </a:p>
        </p:txBody>
      </p:sp>
      <p:sp>
        <p:nvSpPr>
          <p:cNvPr id="4" name="Content Placeholder 3"/>
          <p:cNvSpPr>
            <a:spLocks noGrp="1"/>
          </p:cNvSpPr>
          <p:nvPr>
            <p:ph sz="half" idx="2"/>
          </p:nvPr>
        </p:nvSpPr>
        <p:spPr>
          <a:xfrm>
            <a:off x="323850" y="1524000"/>
            <a:ext cx="8515350" cy="4800600"/>
          </a:xfrm>
        </p:spPr>
        <p:txBody>
          <a:bodyPr>
            <a:noAutofit/>
          </a:bodyPr>
          <a:lstStyle/>
          <a:p>
            <a:pPr marL="0" indent="0">
              <a:lnSpc>
                <a:spcPts val="2200"/>
              </a:lnSpc>
              <a:buNone/>
            </a:pPr>
            <a:r>
              <a:rPr lang="en-US" sz="2000" b="1" u="sng" dirty="0" smtClean="0"/>
              <a:t>Sofosbuvir not recommended for </a:t>
            </a:r>
            <a:r>
              <a:rPr lang="en-US" sz="2000" b="1" u="sng" dirty="0" err="1" smtClean="0"/>
              <a:t>coadministration</a:t>
            </a:r>
            <a:r>
              <a:rPr lang="en-US" sz="2000" b="1" u="sng" dirty="0" smtClean="0"/>
              <a:t> with*</a:t>
            </a:r>
            <a:r>
              <a:rPr lang="en-US" sz="2000" b="1" dirty="0" smtClean="0"/>
              <a:t>:</a:t>
            </a:r>
            <a:endParaRPr lang="en-US" sz="2000" dirty="0"/>
          </a:p>
          <a:p>
            <a:pPr>
              <a:lnSpc>
                <a:spcPts val="2200"/>
              </a:lnSpc>
            </a:pPr>
            <a:r>
              <a:rPr lang="en-US" sz="2000" b="1" dirty="0" smtClean="0"/>
              <a:t>Anticonvulsants</a:t>
            </a:r>
            <a:r>
              <a:rPr lang="en-US" sz="2000" dirty="0" smtClean="0"/>
              <a:t/>
            </a:r>
            <a:br>
              <a:rPr lang="en-US" sz="2000" dirty="0" smtClean="0"/>
            </a:br>
            <a:r>
              <a:rPr lang="en-US" sz="2000" dirty="0"/>
              <a:t>- </a:t>
            </a:r>
            <a:r>
              <a:rPr lang="en-US" sz="2000" dirty="0" smtClean="0"/>
              <a:t>Carbamazepine</a:t>
            </a:r>
            <a:br>
              <a:rPr lang="en-US" sz="2000" dirty="0" smtClean="0"/>
            </a:br>
            <a:r>
              <a:rPr lang="en-US" sz="2000" dirty="0" smtClean="0"/>
              <a:t>- </a:t>
            </a:r>
            <a:r>
              <a:rPr lang="en-US" sz="2000" dirty="0" err="1" smtClean="0"/>
              <a:t>Oxcarbazepine</a:t>
            </a:r>
            <a:r>
              <a:rPr lang="en-US" sz="2000" dirty="0" smtClean="0"/>
              <a:t/>
            </a:r>
            <a:br>
              <a:rPr lang="en-US" sz="2000" dirty="0" smtClean="0"/>
            </a:br>
            <a:r>
              <a:rPr lang="en-US" sz="2000" dirty="0" smtClean="0"/>
              <a:t>- Phenobarbital</a:t>
            </a:r>
            <a:br>
              <a:rPr lang="en-US" sz="2000" dirty="0" smtClean="0"/>
            </a:br>
            <a:r>
              <a:rPr lang="en-US" sz="2000" dirty="0" smtClean="0"/>
              <a:t>- </a:t>
            </a:r>
            <a:r>
              <a:rPr lang="en-US" sz="2000" dirty="0"/>
              <a:t>Phenytoin</a:t>
            </a:r>
            <a:endParaRPr lang="en-US" sz="2000" dirty="0" smtClean="0"/>
          </a:p>
          <a:p>
            <a:pPr>
              <a:lnSpc>
                <a:spcPts val="2200"/>
              </a:lnSpc>
            </a:pPr>
            <a:r>
              <a:rPr lang="en-US" sz="2000" b="1" dirty="0" smtClean="0"/>
              <a:t>Antimycobacterials</a:t>
            </a:r>
            <a:r>
              <a:rPr lang="en-US" sz="2000" dirty="0" smtClean="0"/>
              <a:t/>
            </a:r>
            <a:br>
              <a:rPr lang="en-US" sz="2000" dirty="0" smtClean="0"/>
            </a:br>
            <a:r>
              <a:rPr lang="en-US" sz="2000" dirty="0"/>
              <a:t>- </a:t>
            </a:r>
            <a:r>
              <a:rPr lang="en-US" sz="2000" dirty="0" err="1" smtClean="0"/>
              <a:t>Rifabutin</a:t>
            </a:r>
            <a:r>
              <a:rPr lang="en-US" sz="2000" dirty="0" smtClean="0"/>
              <a:t/>
            </a:r>
            <a:br>
              <a:rPr lang="en-US" sz="2000" dirty="0" smtClean="0"/>
            </a:br>
            <a:r>
              <a:rPr lang="en-US" sz="2000" dirty="0" smtClean="0"/>
              <a:t>- Rifampin</a:t>
            </a:r>
            <a:br>
              <a:rPr lang="en-US" sz="2000" dirty="0" smtClean="0"/>
            </a:br>
            <a:r>
              <a:rPr lang="en-US" sz="2000" dirty="0" smtClean="0"/>
              <a:t>- </a:t>
            </a:r>
            <a:r>
              <a:rPr lang="en-US" sz="2000" dirty="0" err="1" smtClean="0"/>
              <a:t>Rifapentine</a:t>
            </a:r>
            <a:endParaRPr lang="en-US" sz="2000" dirty="0"/>
          </a:p>
          <a:p>
            <a:pPr>
              <a:lnSpc>
                <a:spcPts val="2200"/>
              </a:lnSpc>
            </a:pPr>
            <a:r>
              <a:rPr lang="en-US" sz="2000" b="1" dirty="0"/>
              <a:t>Herbal Supplements</a:t>
            </a:r>
            <a:br>
              <a:rPr lang="en-US" sz="2000" b="1" dirty="0"/>
            </a:br>
            <a:r>
              <a:rPr lang="en-US" sz="2000" dirty="0"/>
              <a:t>- St. John’s </a:t>
            </a:r>
            <a:r>
              <a:rPr lang="en-US" sz="2000" dirty="0" smtClean="0"/>
              <a:t>wort</a:t>
            </a:r>
            <a:endParaRPr lang="en-US" sz="2000" dirty="0"/>
          </a:p>
          <a:p>
            <a:pPr>
              <a:lnSpc>
                <a:spcPts val="2200"/>
              </a:lnSpc>
            </a:pPr>
            <a:r>
              <a:rPr lang="en-US" sz="2000" b="1" dirty="0" smtClean="0"/>
              <a:t>HIV Protease Inhibitors</a:t>
            </a:r>
            <a:br>
              <a:rPr lang="en-US" sz="2000" b="1" dirty="0" smtClean="0"/>
            </a:br>
            <a:r>
              <a:rPr lang="en-US" sz="2000" dirty="0" smtClean="0"/>
              <a:t>- Tipranavir</a:t>
            </a:r>
            <a:r>
              <a:rPr lang="en-US" sz="2000" dirty="0"/>
              <a:t>/</a:t>
            </a:r>
            <a:r>
              <a:rPr lang="en-US" sz="2000" dirty="0" smtClean="0"/>
              <a:t>ritonavir</a:t>
            </a:r>
          </a:p>
        </p:txBody>
      </p:sp>
      <p:sp>
        <p:nvSpPr>
          <p:cNvPr id="5" name="Content Placeholder 4"/>
          <p:cNvSpPr>
            <a:spLocks noGrp="1"/>
          </p:cNvSpPr>
          <p:nvPr>
            <p:ph sz="quarter" idx="13"/>
          </p:nvPr>
        </p:nvSpPr>
        <p:spPr>
          <a:prstGeom prst="rect">
            <a:avLst/>
          </a:prstGeom>
        </p:spPr>
        <p:txBody>
          <a:bodyPr/>
          <a:lstStyle/>
          <a:p>
            <a:r>
              <a:rPr lang="en-US" dirty="0" smtClean="0"/>
              <a:t>Source: Sofosbuvir (</a:t>
            </a:r>
            <a:r>
              <a:rPr lang="en-US" i="1" dirty="0" err="1" smtClean="0"/>
              <a:t>Sovaldi</a:t>
            </a:r>
            <a:r>
              <a:rPr lang="en-US" dirty="0"/>
              <a:t>) Prescribing Information. </a:t>
            </a:r>
            <a:r>
              <a:rPr lang="en-US" dirty="0" smtClean="0"/>
              <a:t>Gilead Sciences. </a:t>
            </a:r>
            <a:endParaRPr lang="en-US" dirty="0"/>
          </a:p>
        </p:txBody>
      </p:sp>
      <p:sp>
        <p:nvSpPr>
          <p:cNvPr id="3" name="TextBox 2"/>
          <p:cNvSpPr txBox="1"/>
          <p:nvPr/>
        </p:nvSpPr>
        <p:spPr>
          <a:xfrm>
            <a:off x="-6303" y="5986046"/>
            <a:ext cx="9153147" cy="338554"/>
          </a:xfrm>
          <a:prstGeom prst="rect">
            <a:avLst/>
          </a:prstGeom>
          <a:solidFill>
            <a:schemeClr val="bg1">
              <a:lumMod val="85000"/>
            </a:schemeClr>
          </a:solidFill>
        </p:spPr>
        <p:txBody>
          <a:bodyPr wrap="square" lIns="365760" rtlCol="0" anchor="ctr">
            <a:spAutoFit/>
          </a:bodyPr>
          <a:lstStyle/>
          <a:p>
            <a:r>
              <a:rPr lang="en-US" sz="1600" dirty="0" smtClean="0">
                <a:latin typeface="Arial"/>
                <a:cs typeface="Arial"/>
              </a:rPr>
              <a:t>*Not recommended because of potential marked decrease in sofosbuvir levels</a:t>
            </a:r>
            <a:endParaRPr lang="en-US" sz="1600" dirty="0">
              <a:latin typeface="Arial"/>
              <a:cs typeface="Arial"/>
            </a:endParaRPr>
          </a:p>
        </p:txBody>
      </p:sp>
    </p:spTree>
    <p:extLst>
      <p:ext uri="{BB962C8B-B14F-4D97-AF65-F5344CB8AC3E}">
        <p14:creationId xmlns:p14="http://schemas.microsoft.com/office/powerpoint/2010/main" val="14057318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Ribavirin, &amp; GS-0938  in Treatment Naïve</a:t>
            </a:r>
            <a:br>
              <a:rPr lang="en-US" sz="2400" dirty="0">
                <a:solidFill>
                  <a:schemeClr val="accent5">
                    <a:lumMod val="20000"/>
                    <a:lumOff val="80000"/>
                  </a:schemeClr>
                </a:solidFill>
              </a:rPr>
            </a:br>
            <a:r>
              <a:rPr lang="en-US" sz="2400" dirty="0"/>
              <a:t>QUANTUM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QUANTUM: SVR12 Results for Completed Arms (all genotypes)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Lalezari</a:t>
            </a:r>
            <a:r>
              <a:rPr lang="en-US" dirty="0"/>
              <a:t> JP, et al.  EASL. 2013; Abstract 845. </a:t>
            </a:r>
          </a:p>
        </p:txBody>
      </p:sp>
      <p:graphicFrame>
        <p:nvGraphicFramePr>
          <p:cNvPr id="13" name="Chart 12"/>
          <p:cNvGraphicFramePr>
            <a:graphicFrameLocks/>
          </p:cNvGraphicFramePr>
          <p:nvPr>
            <p:extLst>
              <p:ext uri="{D42A27DB-BD31-4B8C-83A1-F6EECF244321}">
                <p14:modId xmlns:p14="http://schemas.microsoft.com/office/powerpoint/2010/main" val="4010537427"/>
              </p:ext>
            </p:extLst>
          </p:nvPr>
        </p:nvGraphicFramePr>
        <p:xfrm>
          <a:off x="381794" y="1905000"/>
          <a:ext cx="838358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5"/>
          <p:cNvSpPr>
            <a:spLocks noChangeArrowheads="1"/>
          </p:cNvSpPr>
          <p:nvPr/>
        </p:nvSpPr>
        <p:spPr bwMode="auto">
          <a:xfrm>
            <a:off x="0" y="6061046"/>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 sofosbuvir; RBV = ribavirin</a:t>
            </a:r>
            <a:endParaRPr lang="en-US" sz="1200" dirty="0">
              <a:solidFill>
                <a:srgbClr val="000000"/>
              </a:solidFill>
              <a:latin typeface="Arial" pitchFamily="22" charset="0"/>
            </a:endParaRPr>
          </a:p>
        </p:txBody>
      </p:sp>
      <p:sp>
        <p:nvSpPr>
          <p:cNvPr id="8" name="Rectangle 7"/>
          <p:cNvSpPr/>
          <p:nvPr/>
        </p:nvSpPr>
        <p:spPr>
          <a:xfrm>
            <a:off x="2049240" y="492534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14/25</a:t>
            </a:r>
            <a:endParaRPr lang="en-US" sz="1400" dirty="0">
              <a:solidFill>
                <a:srgbClr val="FFFFFF"/>
              </a:solidFill>
            </a:endParaRPr>
          </a:p>
        </p:txBody>
      </p:sp>
      <p:sp>
        <p:nvSpPr>
          <p:cNvPr id="10" name="Rectangle 9"/>
          <p:cNvSpPr/>
          <p:nvPr/>
        </p:nvSpPr>
        <p:spPr>
          <a:xfrm>
            <a:off x="4429180" y="492534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13/25</a:t>
            </a:r>
            <a:endParaRPr lang="en-US" sz="1400" dirty="0">
              <a:solidFill>
                <a:srgbClr val="FFFFFF"/>
              </a:solidFill>
            </a:endParaRPr>
          </a:p>
        </p:txBody>
      </p:sp>
      <p:sp>
        <p:nvSpPr>
          <p:cNvPr id="11" name="Rectangle 10"/>
          <p:cNvSpPr/>
          <p:nvPr/>
        </p:nvSpPr>
        <p:spPr>
          <a:xfrm>
            <a:off x="6898420" y="492534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92/132</a:t>
            </a:r>
            <a:endParaRPr lang="en-US" sz="1400" dirty="0">
              <a:solidFill>
                <a:srgbClr val="FFFFFF"/>
              </a:solidFill>
            </a:endParaRPr>
          </a:p>
        </p:txBody>
      </p:sp>
    </p:spTree>
    <p:extLst>
      <p:ext uri="{BB962C8B-B14F-4D97-AF65-F5344CB8AC3E}">
        <p14:creationId xmlns:p14="http://schemas.microsoft.com/office/powerpoint/2010/main" val="24168989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Ribavirin, &amp; GS-0938  in Treatment Naïve</a:t>
            </a:r>
            <a:br>
              <a:rPr lang="en-US" sz="2400" dirty="0">
                <a:solidFill>
                  <a:schemeClr val="accent5">
                    <a:lumMod val="20000"/>
                    <a:lumOff val="80000"/>
                  </a:schemeClr>
                </a:solidFill>
              </a:rPr>
            </a:br>
            <a:r>
              <a:rPr lang="en-US" sz="2400" dirty="0"/>
              <a:t>QUANTUM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QUANTUM: SVR12 Results for Patients with Genotype 1</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Lalezari</a:t>
            </a:r>
            <a:r>
              <a:rPr lang="en-US" dirty="0"/>
              <a:t> JP, et al.  EASL. 2013; Abstract 845. </a:t>
            </a:r>
          </a:p>
        </p:txBody>
      </p:sp>
      <p:graphicFrame>
        <p:nvGraphicFramePr>
          <p:cNvPr id="13" name="Chart 12"/>
          <p:cNvGraphicFramePr>
            <a:graphicFrameLocks/>
          </p:cNvGraphicFramePr>
          <p:nvPr>
            <p:extLst>
              <p:ext uri="{D42A27DB-BD31-4B8C-83A1-F6EECF244321}">
                <p14:modId xmlns:p14="http://schemas.microsoft.com/office/powerpoint/2010/main" val="1812301919"/>
              </p:ext>
            </p:extLst>
          </p:nvPr>
        </p:nvGraphicFramePr>
        <p:xfrm>
          <a:off x="381794" y="1905000"/>
          <a:ext cx="838358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5"/>
          <p:cNvSpPr>
            <a:spLocks noChangeArrowheads="1"/>
          </p:cNvSpPr>
          <p:nvPr/>
        </p:nvSpPr>
        <p:spPr bwMode="auto">
          <a:xfrm>
            <a:off x="0" y="6061046"/>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 sofosbuvir; RBV = ribavirin</a:t>
            </a:r>
            <a:endParaRPr lang="en-US" sz="1200" dirty="0">
              <a:solidFill>
                <a:srgbClr val="000000"/>
              </a:solidFill>
              <a:latin typeface="Arial" pitchFamily="22" charset="0"/>
            </a:endParaRPr>
          </a:p>
        </p:txBody>
      </p:sp>
      <p:sp>
        <p:nvSpPr>
          <p:cNvPr id="8" name="Rectangle 7"/>
          <p:cNvSpPr/>
          <p:nvPr/>
        </p:nvSpPr>
        <p:spPr>
          <a:xfrm>
            <a:off x="2115256"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a:t>
            </a:r>
            <a:r>
              <a:rPr lang="en-US" sz="1400" dirty="0">
                <a:solidFill>
                  <a:srgbClr val="FFFFFF"/>
                </a:solidFill>
              </a:rPr>
              <a:t>9</a:t>
            </a:r>
          </a:p>
        </p:txBody>
      </p:sp>
      <p:sp>
        <p:nvSpPr>
          <p:cNvPr id="14" name="Rectangle 13"/>
          <p:cNvSpPr/>
          <p:nvPr/>
        </p:nvSpPr>
        <p:spPr>
          <a:xfrm>
            <a:off x="4500136"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9</a:t>
            </a:r>
            <a:r>
              <a:rPr lang="en-US" sz="1400" dirty="0" smtClean="0">
                <a:solidFill>
                  <a:srgbClr val="FFFFFF"/>
                </a:solidFill>
              </a:rPr>
              <a:t>/19</a:t>
            </a:r>
            <a:endParaRPr lang="en-US" sz="1400" dirty="0">
              <a:solidFill>
                <a:srgbClr val="FFFFFF"/>
              </a:solidFill>
            </a:endParaRPr>
          </a:p>
        </p:txBody>
      </p:sp>
      <p:sp>
        <p:nvSpPr>
          <p:cNvPr id="16" name="Rectangle 15"/>
          <p:cNvSpPr/>
          <p:nvPr/>
        </p:nvSpPr>
        <p:spPr>
          <a:xfrm>
            <a:off x="6881836"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69/105</a:t>
            </a:r>
            <a:endParaRPr lang="en-US" sz="1400" dirty="0">
              <a:solidFill>
                <a:srgbClr val="FFFFFF"/>
              </a:solidFill>
            </a:endParaRPr>
          </a:p>
        </p:txBody>
      </p:sp>
    </p:spTree>
    <p:extLst>
      <p:ext uri="{BB962C8B-B14F-4D97-AF65-F5344CB8AC3E}">
        <p14:creationId xmlns:p14="http://schemas.microsoft.com/office/powerpoint/2010/main" val="26600102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Ribavirin, &amp; GS-0938  in Treatment Naïve</a:t>
            </a:r>
            <a:br>
              <a:rPr lang="en-US" sz="2400" dirty="0">
                <a:solidFill>
                  <a:schemeClr val="accent5">
                    <a:lumMod val="20000"/>
                    <a:lumOff val="80000"/>
                  </a:schemeClr>
                </a:solidFill>
              </a:rPr>
            </a:br>
            <a:r>
              <a:rPr lang="en-US" sz="2400" dirty="0"/>
              <a:t>QUANTUM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QUANTUM: SVR12 Results for Patients with Genotype 1</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Lalezari</a:t>
            </a:r>
            <a:r>
              <a:rPr lang="en-US" dirty="0"/>
              <a:t> JP, et al.  EASL. 2013; Abstract 845. </a:t>
            </a:r>
          </a:p>
        </p:txBody>
      </p:sp>
      <p:graphicFrame>
        <p:nvGraphicFramePr>
          <p:cNvPr id="13" name="Chart 12"/>
          <p:cNvGraphicFramePr>
            <a:graphicFrameLocks/>
          </p:cNvGraphicFramePr>
          <p:nvPr>
            <p:extLst>
              <p:ext uri="{D42A27DB-BD31-4B8C-83A1-F6EECF244321}">
                <p14:modId xmlns:p14="http://schemas.microsoft.com/office/powerpoint/2010/main" val="2688701496"/>
              </p:ext>
            </p:extLst>
          </p:nvPr>
        </p:nvGraphicFramePr>
        <p:xfrm>
          <a:off x="381794" y="1905000"/>
          <a:ext cx="8383587"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5"/>
          <p:cNvSpPr>
            <a:spLocks noChangeArrowheads="1"/>
          </p:cNvSpPr>
          <p:nvPr/>
        </p:nvSpPr>
        <p:spPr bwMode="auto">
          <a:xfrm>
            <a:off x="0" y="6061046"/>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 sofosbuvir; RBV = ribavirin</a:t>
            </a:r>
            <a:endParaRPr lang="en-US" sz="1200" dirty="0">
              <a:solidFill>
                <a:srgbClr val="000000"/>
              </a:solidFill>
              <a:latin typeface="Arial" pitchFamily="22" charset="0"/>
            </a:endParaRPr>
          </a:p>
        </p:txBody>
      </p:sp>
      <p:sp>
        <p:nvSpPr>
          <p:cNvPr id="8" name="Rectangle 7"/>
          <p:cNvSpPr/>
          <p:nvPr/>
        </p:nvSpPr>
        <p:spPr>
          <a:xfrm>
            <a:off x="167640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a:t>
            </a:r>
            <a:r>
              <a:rPr lang="en-US" sz="1400" dirty="0">
                <a:solidFill>
                  <a:srgbClr val="FFFFFF"/>
                </a:solidFill>
              </a:rPr>
              <a:t>1</a:t>
            </a:r>
            <a:r>
              <a:rPr lang="en-US" sz="1400" dirty="0" smtClean="0">
                <a:solidFill>
                  <a:srgbClr val="FFFFFF"/>
                </a:solidFill>
              </a:rPr>
              <a:t>5</a:t>
            </a:r>
            <a:endParaRPr lang="en-US" sz="1400" dirty="0">
              <a:solidFill>
                <a:srgbClr val="FFFFFF"/>
              </a:solidFill>
            </a:endParaRPr>
          </a:p>
        </p:txBody>
      </p:sp>
      <p:sp>
        <p:nvSpPr>
          <p:cNvPr id="12" name="Rectangle 11"/>
          <p:cNvSpPr/>
          <p:nvPr/>
        </p:nvSpPr>
        <p:spPr>
          <a:xfrm>
            <a:off x="249510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a:t>
            </a:r>
            <a:r>
              <a:rPr lang="en-US" sz="1400" dirty="0" smtClean="0">
                <a:solidFill>
                  <a:srgbClr val="FFFFFF"/>
                </a:solidFill>
              </a:rPr>
              <a:t>/4</a:t>
            </a:r>
            <a:endParaRPr lang="en-US" sz="1400" dirty="0">
              <a:solidFill>
                <a:srgbClr val="FFFFFF"/>
              </a:solidFill>
            </a:endParaRPr>
          </a:p>
        </p:txBody>
      </p:sp>
      <p:sp>
        <p:nvSpPr>
          <p:cNvPr id="14" name="Rectangle 13"/>
          <p:cNvSpPr/>
          <p:nvPr/>
        </p:nvSpPr>
        <p:spPr>
          <a:xfrm>
            <a:off x="405810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7</a:t>
            </a:r>
            <a:r>
              <a:rPr lang="en-US" sz="1400" dirty="0" smtClean="0">
                <a:solidFill>
                  <a:srgbClr val="FFFFFF"/>
                </a:solidFill>
              </a:rPr>
              <a:t>/15</a:t>
            </a:r>
            <a:endParaRPr lang="en-US" sz="1400" dirty="0">
              <a:solidFill>
                <a:srgbClr val="FFFFFF"/>
              </a:solidFill>
            </a:endParaRPr>
          </a:p>
        </p:txBody>
      </p:sp>
      <p:sp>
        <p:nvSpPr>
          <p:cNvPr id="15" name="Rectangle 14"/>
          <p:cNvSpPr/>
          <p:nvPr/>
        </p:nvSpPr>
        <p:spPr>
          <a:xfrm>
            <a:off x="487680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a:t>
            </a:r>
            <a:r>
              <a:rPr lang="en-US" sz="1400" dirty="0">
                <a:solidFill>
                  <a:srgbClr val="FFFFFF"/>
                </a:solidFill>
              </a:rPr>
              <a:t>4</a:t>
            </a:r>
          </a:p>
        </p:txBody>
      </p:sp>
      <p:sp>
        <p:nvSpPr>
          <p:cNvPr id="16" name="Rectangle 15"/>
          <p:cNvSpPr/>
          <p:nvPr/>
        </p:nvSpPr>
        <p:spPr>
          <a:xfrm>
            <a:off x="645432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a:t>
            </a:r>
            <a:r>
              <a:rPr lang="en-US" sz="1400" dirty="0">
                <a:solidFill>
                  <a:srgbClr val="FFFFFF"/>
                </a:solidFill>
              </a:rPr>
              <a:t>7</a:t>
            </a:r>
            <a:r>
              <a:rPr lang="en-US" sz="1400" dirty="0" smtClean="0">
                <a:solidFill>
                  <a:srgbClr val="FFFFFF"/>
                </a:solidFill>
              </a:rPr>
              <a:t>/</a:t>
            </a:r>
            <a:r>
              <a:rPr lang="en-US" sz="1400" dirty="0">
                <a:solidFill>
                  <a:srgbClr val="FFFFFF"/>
                </a:solidFill>
              </a:rPr>
              <a:t>8</a:t>
            </a:r>
            <a:r>
              <a:rPr lang="en-US" sz="1400" dirty="0" smtClean="0">
                <a:solidFill>
                  <a:srgbClr val="FFFFFF"/>
                </a:solidFill>
              </a:rPr>
              <a:t>0</a:t>
            </a:r>
            <a:endParaRPr lang="en-US" sz="1400" dirty="0">
              <a:solidFill>
                <a:srgbClr val="FFFFFF"/>
              </a:solidFill>
            </a:endParaRPr>
          </a:p>
        </p:txBody>
      </p:sp>
      <p:sp>
        <p:nvSpPr>
          <p:cNvPr id="17" name="Rectangle 16"/>
          <p:cNvSpPr/>
          <p:nvPr/>
        </p:nvSpPr>
        <p:spPr>
          <a:xfrm>
            <a:off x="7284360" y="4922156"/>
            <a:ext cx="780344"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12/25</a:t>
            </a:r>
            <a:endParaRPr lang="en-US" sz="1400" dirty="0">
              <a:solidFill>
                <a:srgbClr val="FFFFFF"/>
              </a:solidFill>
            </a:endParaRPr>
          </a:p>
        </p:txBody>
      </p:sp>
    </p:spTree>
    <p:extLst>
      <p:ext uri="{BB962C8B-B14F-4D97-AF65-F5344CB8AC3E}">
        <p14:creationId xmlns:p14="http://schemas.microsoft.com/office/powerpoint/2010/main" val="42350281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in Treatment</a:t>
            </a:r>
            <a:r>
              <a:rPr lang="en-US" sz="2800" dirty="0"/>
              <a:t>-</a:t>
            </a:r>
            <a:r>
              <a:rPr lang="en-US" sz="2800" dirty="0" smtClean="0"/>
              <a:t>Experienced Patients</a:t>
            </a:r>
            <a:endParaRPr lang="en-US" sz="2800" dirty="0"/>
          </a:p>
        </p:txBody>
      </p:sp>
      <p:sp>
        <p:nvSpPr>
          <p:cNvPr id="4" name="Text Placeholder 3"/>
          <p:cNvSpPr>
            <a:spLocks noGrp="1"/>
          </p:cNvSpPr>
          <p:nvPr>
            <p:ph type="body" idx="1"/>
          </p:nvPr>
        </p:nvSpPr>
        <p:spPr/>
        <p:txBody>
          <a:bodyPr/>
          <a:lstStyle/>
          <a:p>
            <a:endParaRPr lang="en-US"/>
          </a:p>
        </p:txBody>
      </p:sp>
      <p:sp>
        <p:nvSpPr>
          <p:cNvPr id="7" name="Rectangle 6"/>
          <p:cNvSpPr/>
          <p:nvPr/>
        </p:nvSpPr>
        <p:spPr>
          <a:xfrm>
            <a:off x="-13512" y="1828801"/>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8" name="Rectangle 7"/>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11305982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Sofosbuvir in </a:t>
            </a:r>
            <a:r>
              <a:rPr lang="en-US" sz="2800" dirty="0"/>
              <a:t>Genotype </a:t>
            </a:r>
            <a:r>
              <a:rPr lang="en-US" sz="2800" dirty="0" smtClean="0"/>
              <a:t>2</a:t>
            </a:r>
            <a:r>
              <a:rPr lang="en-US" sz="2800" dirty="0"/>
              <a:t> </a:t>
            </a:r>
            <a:r>
              <a:rPr lang="en-US" sz="2800" dirty="0" smtClean="0"/>
              <a:t>or 3  </a:t>
            </a:r>
            <a:r>
              <a:rPr lang="en-US" sz="2000" dirty="0"/>
              <a:t/>
            </a:r>
            <a:br>
              <a:rPr lang="en-US" sz="2000" dirty="0"/>
            </a:br>
            <a:r>
              <a:rPr lang="en-US" dirty="0" smtClean="0">
                <a:solidFill>
                  <a:srgbClr val="001D48"/>
                </a:solidFill>
              </a:rPr>
              <a:t>FUSION</a:t>
            </a:r>
            <a:r>
              <a:rPr lang="en-US" dirty="0" smtClean="0"/>
              <a:t> Trial</a:t>
            </a:r>
            <a:endParaRPr lang="en-US" dirty="0"/>
          </a:p>
        </p:txBody>
      </p:sp>
      <p:sp>
        <p:nvSpPr>
          <p:cNvPr id="4" name="Text Placeholder 3"/>
          <p:cNvSpPr>
            <a:spLocks noGrp="1"/>
          </p:cNvSpPr>
          <p:nvPr>
            <p:ph type="body" idx="1"/>
          </p:nvPr>
        </p:nvSpPr>
        <p:spPr/>
        <p:txBody>
          <a:bodyPr/>
          <a:lstStyle/>
          <a:p>
            <a:r>
              <a:rPr lang="en-US" b="1" dirty="0">
                <a:solidFill>
                  <a:srgbClr val="F0EADC"/>
                </a:solidFill>
              </a:rPr>
              <a:t>Phase </a:t>
            </a:r>
            <a:r>
              <a:rPr lang="en-US" b="1" dirty="0" smtClean="0">
                <a:solidFill>
                  <a:srgbClr val="F0EADC"/>
                </a:solidFill>
              </a:rPr>
              <a:t>3</a:t>
            </a:r>
            <a:endParaRPr lang="en-US" b="1" dirty="0">
              <a:solidFill>
                <a:srgbClr val="F0EADC"/>
              </a:solidFill>
            </a:endParaRPr>
          </a:p>
        </p:txBody>
      </p:sp>
      <p:sp>
        <p:nvSpPr>
          <p:cNvPr id="3" name="TextBox 2"/>
          <p:cNvSpPr txBox="1"/>
          <p:nvPr/>
        </p:nvSpPr>
        <p:spPr>
          <a:xfrm>
            <a:off x="0" y="4267200"/>
            <a:ext cx="9144000" cy="338554"/>
          </a:xfrm>
          <a:prstGeom prst="rect">
            <a:avLst/>
          </a:prstGeom>
          <a:noFill/>
        </p:spPr>
        <p:txBody>
          <a:bodyPr wrap="square" rtlCol="0" anchor="ctr">
            <a:spAutoFit/>
          </a:bodyPr>
          <a:lstStyle/>
          <a:p>
            <a:pPr algn="ctr"/>
            <a:r>
              <a:rPr lang="en-US" sz="1600" dirty="0" smtClean="0">
                <a:solidFill>
                  <a:srgbClr val="001D48"/>
                </a:solidFill>
                <a:latin typeface="Arial"/>
                <a:cs typeface="Arial"/>
              </a:rPr>
              <a:t>*Note: Published </a:t>
            </a:r>
            <a:r>
              <a:rPr lang="en-US" sz="1600" dirty="0">
                <a:solidFill>
                  <a:srgbClr val="001D48"/>
                </a:solidFill>
                <a:latin typeface="Arial"/>
                <a:cs typeface="Arial"/>
              </a:rPr>
              <a:t>in </a:t>
            </a:r>
            <a:r>
              <a:rPr lang="en-US" sz="1600" dirty="0" smtClean="0">
                <a:solidFill>
                  <a:srgbClr val="001D48"/>
                </a:solidFill>
                <a:latin typeface="Arial"/>
                <a:cs typeface="Arial"/>
              </a:rPr>
              <a:t>NEJM in tandem </a:t>
            </a:r>
            <a:r>
              <a:rPr lang="en-US" sz="1600" dirty="0">
                <a:solidFill>
                  <a:srgbClr val="001D48"/>
                </a:solidFill>
                <a:latin typeface="Arial"/>
                <a:cs typeface="Arial"/>
              </a:rPr>
              <a:t>with </a:t>
            </a:r>
            <a:r>
              <a:rPr lang="en-US" sz="1600" dirty="0" smtClean="0">
                <a:solidFill>
                  <a:srgbClr val="001D48"/>
                </a:solidFill>
                <a:latin typeface="Arial"/>
                <a:cs typeface="Arial"/>
              </a:rPr>
              <a:t>POSITRON Trial (GT 2,3 Unable to receive PEG)</a:t>
            </a:r>
            <a:endParaRPr lang="en-US" sz="1600" dirty="0">
              <a:solidFill>
                <a:srgbClr val="001D48"/>
              </a:solidFill>
              <a:latin typeface="Arial"/>
              <a:cs typeface="Arial"/>
            </a:endParaRPr>
          </a:p>
        </p:txBody>
      </p:sp>
      <p:sp>
        <p:nvSpPr>
          <p:cNvPr id="7" name="Rectangle 6"/>
          <p:cNvSpPr/>
          <p:nvPr/>
        </p:nvSpPr>
        <p:spPr>
          <a:xfrm>
            <a:off x="-13512" y="1828801"/>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8" name="Rectangle 7"/>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latin typeface="Arial"/>
                <a:cs typeface="Arial"/>
              </a:rPr>
              <a:t>Jacobson I, et al.  N </a:t>
            </a:r>
            <a:r>
              <a:rPr lang="en-US" sz="1400" dirty="0" err="1">
                <a:latin typeface="Arial"/>
                <a:cs typeface="Arial"/>
              </a:rPr>
              <a:t>Engl</a:t>
            </a:r>
            <a:r>
              <a:rPr lang="en-US" sz="1400" dirty="0">
                <a:latin typeface="Arial"/>
                <a:cs typeface="Arial"/>
              </a:rPr>
              <a:t> J Med.  2013;368:1867-77.</a:t>
            </a:r>
          </a:p>
        </p:txBody>
      </p:sp>
    </p:spTree>
    <p:extLst>
      <p:ext uri="{BB962C8B-B14F-4D97-AF65-F5344CB8AC3E}">
        <p14:creationId xmlns:p14="http://schemas.microsoft.com/office/powerpoint/2010/main" val="14964864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Jacobson I,</a:t>
            </a:r>
            <a:r>
              <a:rPr lang="en-US" dirty="0" smtClean="0">
                <a:latin typeface="Arial" pitchFamily="22" charset="0"/>
              </a:rPr>
              <a:t> </a:t>
            </a:r>
            <a:r>
              <a:rPr lang="en-US" dirty="0">
                <a:latin typeface="Arial" pitchFamily="22" charset="0"/>
              </a:rPr>
              <a:t>et al.  </a:t>
            </a:r>
            <a:r>
              <a:rPr lang="en-US" dirty="0" smtClean="0">
                <a:latin typeface="Arial" pitchFamily="22" charset="0"/>
              </a:rPr>
              <a:t>N </a:t>
            </a:r>
            <a:r>
              <a:rPr lang="en-US" dirty="0" err="1" smtClean="0">
                <a:latin typeface="Arial" pitchFamily="22" charset="0"/>
              </a:rPr>
              <a:t>Engl</a:t>
            </a:r>
            <a:r>
              <a:rPr lang="en-US" dirty="0" smtClean="0">
                <a:latin typeface="Arial" pitchFamily="22" charset="0"/>
              </a:rPr>
              <a:t> J Med.  2013;368:1867-77.</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t>FUSION Trial: Features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361012450"/>
              </p:ext>
            </p:extLst>
          </p:nvPr>
        </p:nvGraphicFramePr>
        <p:xfrm>
          <a:off x="512763" y="1447800"/>
          <a:ext cx="8115300" cy="4873620"/>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FUSION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controlled</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blinded phase 3 trial comparing 12 and 16 weeks of sofosbuvir + ribavirin in treatment-experienced HCV GT 2 or 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67 sites in US, Canada, New Zealand, enrolled May-July 2012</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Treatment-experienced (</a:t>
                      </a:r>
                      <a:r>
                        <a:rPr lang="en-US" sz="1800" baseline="0" dirty="0" smtClean="0">
                          <a:solidFill>
                            <a:srgbClr val="000000"/>
                          </a:solidFill>
                          <a:latin typeface="Arial" pitchFamily="22" charset="0"/>
                          <a:sym typeface="Wingdings"/>
                        </a:rPr>
                        <a:t>failed prior interferon-based therapy)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10,000 IU/ml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201 HCV-monoinfected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2 (34%); 3 (63%)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IL28B genotype: 70% non-CC</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smtClean="0">
                          <a:solidFill>
                            <a:srgbClr val="000000"/>
                          </a:solidFill>
                          <a:latin typeface="Arial" pitchFamily="22" charset="0"/>
                          <a:sym typeface="Wingdings"/>
                        </a:rPr>
                        <a:t>Prior treatment failure: 75% relapse; 25% nonresponse</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and sex: mean age 54 (range 24-70); 70% male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Race: 87% white; 3% black</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Liver disease: 34% had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6332635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04800" y="6477000"/>
            <a:ext cx="7382254" cy="320040"/>
          </a:xfrm>
        </p:spPr>
        <p:txBody>
          <a:bodyPr/>
          <a:lstStyle/>
          <a:p>
            <a:r>
              <a:rPr lang="en-US" dirty="0" smtClean="0"/>
              <a:t>Source: </a:t>
            </a:r>
            <a:r>
              <a:rPr lang="en-US" dirty="0"/>
              <a:t>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sp>
        <p:nvSpPr>
          <p:cNvPr id="27" name="Rectangle 26"/>
          <p:cNvSpPr/>
          <p:nvPr/>
        </p:nvSpPr>
        <p:spPr>
          <a:xfrm>
            <a:off x="426720" y="3892155"/>
            <a:ext cx="897196"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=98</a:t>
            </a:r>
            <a:endParaRPr lang="en-US" sz="1400" dirty="0">
              <a:solidFill>
                <a:srgbClr val="000000"/>
              </a:solidFill>
            </a:endParaRPr>
          </a:p>
        </p:txBody>
      </p:sp>
      <p:sp>
        <p:nvSpPr>
          <p:cNvPr id="30" name="Rectangle 3"/>
          <p:cNvSpPr>
            <a:spLocks noChangeArrowheads="1"/>
          </p:cNvSpPr>
          <p:nvPr/>
        </p:nvSpPr>
        <p:spPr bwMode="auto">
          <a:xfrm>
            <a:off x="1524000" y="3793299"/>
            <a:ext cx="3151632" cy="778701"/>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800" b="1" dirty="0" err="1" smtClean="0">
                <a:solidFill>
                  <a:srgbClr val="000000"/>
                </a:solidFill>
                <a:latin typeface="Arial"/>
                <a:cs typeface="Arial"/>
              </a:rPr>
              <a:t>Sofosbuvir</a:t>
            </a:r>
            <a:r>
              <a:rPr lang="en-US" sz="1800" b="1" dirty="0">
                <a:solidFill>
                  <a:srgbClr val="000000"/>
                </a:solidFill>
                <a:latin typeface="Arial"/>
                <a:cs typeface="Arial"/>
              </a:rPr>
              <a:t> </a:t>
            </a:r>
            <a:r>
              <a:rPr lang="en-US" sz="1800" b="1" dirty="0" smtClean="0">
                <a:solidFill>
                  <a:srgbClr val="000000"/>
                </a:solidFill>
                <a:latin typeface="Arial"/>
                <a:cs typeface="Arial"/>
              </a:rPr>
              <a:t>+ RBV</a:t>
            </a:r>
          </a:p>
          <a:p>
            <a:pPr algn="ctr">
              <a:lnSpc>
                <a:spcPct val="100000"/>
              </a:lnSpc>
              <a:spcBef>
                <a:spcPct val="0"/>
              </a:spcBef>
              <a:spcAft>
                <a:spcPct val="0"/>
              </a:spcAft>
              <a:buFont typeface="Arial" charset="0"/>
              <a:buNone/>
            </a:pPr>
            <a:r>
              <a:rPr lang="en-US" sz="1600" b="1" dirty="0" smtClean="0">
                <a:solidFill>
                  <a:srgbClr val="000000"/>
                </a:solidFill>
                <a:latin typeface="Arial"/>
                <a:cs typeface="Arial"/>
              </a:rPr>
              <a:t>16 weeks</a:t>
            </a:r>
            <a:endParaRPr lang="en-US" sz="1600" dirty="0">
              <a:solidFill>
                <a:srgbClr val="000000"/>
              </a:solidFill>
              <a:latin typeface="Arial"/>
              <a:cs typeface="Arial"/>
            </a:endParaRPr>
          </a:p>
        </p:txBody>
      </p:sp>
      <p:sp>
        <p:nvSpPr>
          <p:cNvPr id="59" name="Rectangle 5"/>
          <p:cNvSpPr>
            <a:spLocks noChangeArrowheads="1"/>
          </p:cNvSpPr>
          <p:nvPr/>
        </p:nvSpPr>
        <p:spPr bwMode="auto">
          <a:xfrm>
            <a:off x="1555751" y="2602850"/>
            <a:ext cx="2327401" cy="769049"/>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800" b="1" dirty="0" err="1" smtClean="0">
                <a:solidFill>
                  <a:srgbClr val="000000"/>
                </a:solidFill>
                <a:latin typeface="Arial"/>
                <a:cs typeface="Arial"/>
              </a:rPr>
              <a:t>Sofosbuvir</a:t>
            </a:r>
            <a:r>
              <a:rPr lang="en-US" sz="1800" b="1" dirty="0">
                <a:solidFill>
                  <a:srgbClr val="000000"/>
                </a:solidFill>
                <a:latin typeface="Arial"/>
                <a:cs typeface="Arial"/>
              </a:rPr>
              <a:t> </a:t>
            </a:r>
            <a:r>
              <a:rPr lang="en-US" sz="1800" b="1" dirty="0" smtClean="0">
                <a:solidFill>
                  <a:srgbClr val="000000"/>
                </a:solidFill>
                <a:latin typeface="Arial"/>
                <a:cs typeface="Arial"/>
              </a:rPr>
              <a:t>+ RBV</a:t>
            </a:r>
          </a:p>
          <a:p>
            <a:pPr algn="ctr"/>
            <a:r>
              <a:rPr lang="en-US" sz="1600" b="1" dirty="0" smtClean="0">
                <a:solidFill>
                  <a:srgbClr val="000000"/>
                </a:solidFill>
                <a:latin typeface="Arial"/>
                <a:cs typeface="Arial"/>
              </a:rPr>
              <a:t>12 weeks</a:t>
            </a:r>
            <a:endParaRPr lang="en-US" sz="1600" dirty="0" smtClean="0">
              <a:solidFill>
                <a:srgbClr val="000000"/>
              </a:solidFill>
              <a:latin typeface="Arial"/>
              <a:cs typeface="Arial"/>
            </a:endParaRPr>
          </a:p>
        </p:txBody>
      </p:sp>
      <p:sp>
        <p:nvSpPr>
          <p:cNvPr id="29" name="Rectangle 28"/>
          <p:cNvSpPr/>
          <p:nvPr/>
        </p:nvSpPr>
        <p:spPr>
          <a:xfrm>
            <a:off x="426720" y="2735611"/>
            <a:ext cx="109728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=103</a:t>
            </a:r>
            <a:endParaRPr lang="en-US" sz="1400" dirty="0">
              <a:solidFill>
                <a:srgbClr val="000000"/>
              </a:solidFil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rgbClr val="F0EADC"/>
                </a:solidFill>
              </a:rPr>
              <a:t>Sofosbuvir + </a:t>
            </a:r>
            <a:r>
              <a:rPr lang="en-US" sz="2400" dirty="0" smtClean="0">
                <a:solidFill>
                  <a:srgbClr val="F0EADC"/>
                </a:solidFill>
              </a:rPr>
              <a:t>RBV in Treatment</a:t>
            </a:r>
            <a:r>
              <a:rPr lang="en-US" sz="2400" dirty="0">
                <a:solidFill>
                  <a:srgbClr val="F0EADC"/>
                </a:solidFill>
              </a:rPr>
              <a:t>-Experienced HCV GT 2 or 3</a:t>
            </a:r>
            <a:r>
              <a:rPr lang="en-US" sz="2400" dirty="0"/>
              <a:t/>
            </a:r>
            <a:br>
              <a:rPr lang="en-US" sz="2400" dirty="0"/>
            </a:br>
            <a:r>
              <a:rPr lang="en-US" sz="2400" dirty="0"/>
              <a:t>FUSION Trial: Design</a:t>
            </a:r>
          </a:p>
        </p:txBody>
      </p:sp>
      <p:cxnSp>
        <p:nvCxnSpPr>
          <p:cNvPr id="37" name="Straight Connector 36"/>
          <p:cNvCxnSpPr/>
          <p:nvPr/>
        </p:nvCxnSpPr>
        <p:spPr>
          <a:xfrm>
            <a:off x="4684059" y="4179827"/>
            <a:ext cx="23317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891634" y="2993700"/>
            <a:ext cx="23317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Rectangle 5"/>
          <p:cNvSpPr>
            <a:spLocks noChangeArrowheads="1"/>
          </p:cNvSpPr>
          <p:nvPr/>
        </p:nvSpPr>
        <p:spPr bwMode="auto">
          <a:xfrm>
            <a:off x="3886201" y="2602850"/>
            <a:ext cx="810767" cy="769049"/>
          </a:xfrm>
          <a:prstGeom prst="rect">
            <a:avLst/>
          </a:prstGeom>
          <a:solidFill>
            <a:srgbClr val="E1D4BA">
              <a:alpha val="60000"/>
            </a:srgb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t"/>
          <a:lstStyle/>
          <a:p>
            <a:pPr algn="ctr"/>
            <a:r>
              <a:rPr lang="en-US" sz="1400" b="1" dirty="0" smtClean="0">
                <a:solidFill>
                  <a:srgbClr val="000000"/>
                </a:solidFill>
                <a:latin typeface="Arial"/>
                <a:cs typeface="Arial"/>
              </a:rPr>
              <a:t>Placebo</a:t>
            </a:r>
            <a:endParaRPr lang="en-US" sz="1400" dirty="0" smtClean="0">
              <a:solidFill>
                <a:srgbClr val="000000"/>
              </a:solidFill>
              <a:latin typeface="Arial"/>
              <a:cs typeface="Arial"/>
            </a:endParaRPr>
          </a:p>
        </p:txBody>
      </p:sp>
      <p:sp>
        <p:nvSpPr>
          <p:cNvPr id="21" name="Rectangle 25"/>
          <p:cNvSpPr>
            <a:spLocks noChangeArrowheads="1"/>
          </p:cNvSpPr>
          <p:nvPr/>
        </p:nvSpPr>
        <p:spPr bwMode="auto">
          <a:xfrm>
            <a:off x="-12330" y="5160270"/>
            <a:ext cx="9180577" cy="85953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grpSp>
        <p:nvGrpSpPr>
          <p:cNvPr id="22" name="Group 21"/>
          <p:cNvGrpSpPr/>
          <p:nvPr/>
        </p:nvGrpSpPr>
        <p:grpSpPr>
          <a:xfrm>
            <a:off x="-6113" y="1524000"/>
            <a:ext cx="9162291" cy="515104"/>
            <a:chOff x="-6113" y="1295400"/>
            <a:chExt cx="9162291" cy="515104"/>
          </a:xfrm>
        </p:grpSpPr>
        <p:sp>
          <p:nvSpPr>
            <p:cNvPr id="23" name="Rectangle 22"/>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4" name="Rectangle 23"/>
            <p:cNvSpPr/>
            <p:nvPr/>
          </p:nvSpPr>
          <p:spPr>
            <a:xfrm>
              <a:off x="1295400"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5" name="Straight Connector 24"/>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566661"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03875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2" name="Straight Connector 31"/>
            <p:cNvCxnSpPr/>
            <p:nvPr/>
          </p:nvCxnSpPr>
          <p:spPr>
            <a:xfrm flipV="1">
              <a:off x="632077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096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6" name="Rectangle 35"/>
            <p:cNvSpPr/>
            <p:nvPr/>
          </p:nvSpPr>
          <p:spPr>
            <a:xfrm>
              <a:off x="362916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8" name="Straight Connector 37"/>
            <p:cNvCxnSpPr/>
            <p:nvPr/>
          </p:nvCxnSpPr>
          <p:spPr>
            <a:xfrm flipV="1">
              <a:off x="391118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19600"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16</a:t>
              </a:r>
              <a:endParaRPr lang="en-US" sz="1400" dirty="0">
                <a:solidFill>
                  <a:srgbClr val="000000"/>
                </a:solidFill>
                <a:latin typeface="Arial"/>
                <a:cs typeface="Arial"/>
              </a:endParaRPr>
            </a:p>
          </p:txBody>
        </p:sp>
        <p:cxnSp>
          <p:nvCxnSpPr>
            <p:cNvPr id="40" name="Straight Connector 39"/>
            <p:cNvCxnSpPr/>
            <p:nvPr/>
          </p:nvCxnSpPr>
          <p:spPr>
            <a:xfrm flipV="1">
              <a:off x="4701622"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743512"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28</a:t>
              </a:r>
              <a:endParaRPr lang="en-US" sz="1400" dirty="0">
                <a:solidFill>
                  <a:srgbClr val="000000"/>
                </a:solidFill>
                <a:latin typeface="Arial"/>
                <a:cs typeface="Arial"/>
              </a:endParaRPr>
            </a:p>
          </p:txBody>
        </p:sp>
        <p:cxnSp>
          <p:nvCxnSpPr>
            <p:cNvPr id="43" name="Straight Connector 42"/>
            <p:cNvCxnSpPr/>
            <p:nvPr/>
          </p:nvCxnSpPr>
          <p:spPr>
            <a:xfrm flipV="1">
              <a:off x="7025534"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6591300" y="3978869"/>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61" name="Rectangle 60"/>
          <p:cNvSpPr/>
          <p:nvPr/>
        </p:nvSpPr>
        <p:spPr>
          <a:xfrm>
            <a:off x="5829300" y="2787549"/>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30437117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ea typeface="ＭＳ Ｐゴシック" pitchFamily="22" charset="-128"/>
                <a:cs typeface="ＭＳ Ｐゴシック" pitchFamily="22" charset="-128"/>
              </a:rPr>
              <a:t>FUSION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FUSION: HCV RNA &lt;25 IU/ml by Study </a:t>
            </a:r>
            <a:r>
              <a:rPr lang="en-US" dirty="0" err="1" smtClean="0">
                <a:solidFill>
                  <a:schemeClr val="bg1"/>
                </a:solidFill>
                <a:latin typeface="Arial" pitchFamily="-110" charset="0"/>
                <a:ea typeface="ＭＳ Ｐゴシック" pitchFamily="-110" charset="-128"/>
                <a:cs typeface="ＭＳ Ｐゴシック" pitchFamily="-110" charset="-128"/>
              </a:rPr>
              <a:t>Timepoint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2622184066"/>
              </p:ext>
            </p:extLst>
          </p:nvPr>
        </p:nvGraphicFramePr>
        <p:xfrm>
          <a:off x="455613" y="1905000"/>
          <a:ext cx="8229600" cy="416051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71095"/>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200" dirty="0" smtClean="0">
                <a:solidFill>
                  <a:srgbClr val="000000"/>
                </a:solidFill>
                <a:latin typeface="Arial" pitchFamily="22" charset="0"/>
              </a:rPr>
              <a:t>SOF= </a:t>
            </a:r>
            <a:r>
              <a:rPr lang="en-US" sz="1200" dirty="0" err="1" smtClean="0">
                <a:solidFill>
                  <a:srgbClr val="000000"/>
                </a:solidFill>
                <a:latin typeface="Arial" pitchFamily="22" charset="0"/>
              </a:rPr>
              <a:t>Sofosbuvir</a:t>
            </a:r>
            <a:r>
              <a:rPr lang="en-US" sz="1200" dirty="0" smtClean="0">
                <a:solidFill>
                  <a:srgbClr val="000000"/>
                </a:solidFill>
                <a:latin typeface="Arial" pitchFamily="22" charset="0"/>
              </a:rPr>
              <a:t>;  RBV = Ribavirin</a:t>
            </a:r>
            <a:endParaRPr lang="en-US" sz="1200" dirty="0">
              <a:solidFill>
                <a:srgbClr val="000000"/>
              </a:solidFill>
              <a:latin typeface="Arial" pitchFamily="22" charset="0"/>
            </a:endParaRPr>
          </a:p>
        </p:txBody>
      </p:sp>
      <p:sp>
        <p:nvSpPr>
          <p:cNvPr id="10" name="Rectangle 9"/>
          <p:cNvSpPr/>
          <p:nvPr/>
        </p:nvSpPr>
        <p:spPr>
          <a:xfrm>
            <a:off x="1740149"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97/100</a:t>
            </a:r>
            <a:endParaRPr lang="en-US" sz="1400" dirty="0">
              <a:solidFill>
                <a:srgbClr val="FFFFFF"/>
              </a:solidFill>
            </a:endParaRPr>
          </a:p>
        </p:txBody>
      </p:sp>
      <p:sp>
        <p:nvSpPr>
          <p:cNvPr id="11" name="Rectangle 10"/>
          <p:cNvSpPr/>
          <p:nvPr/>
        </p:nvSpPr>
        <p:spPr>
          <a:xfrm>
            <a:off x="2603251"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93/95</a:t>
            </a:r>
            <a:endParaRPr lang="en-US" sz="1400" dirty="0">
              <a:solidFill>
                <a:srgbClr val="FFFFFF"/>
              </a:solidFill>
            </a:endParaRPr>
          </a:p>
        </p:txBody>
      </p:sp>
      <p:sp>
        <p:nvSpPr>
          <p:cNvPr id="12" name="Rectangle 11"/>
          <p:cNvSpPr/>
          <p:nvPr/>
        </p:nvSpPr>
        <p:spPr>
          <a:xfrm>
            <a:off x="4153131"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100/100</a:t>
            </a:r>
            <a:endParaRPr lang="en-US" sz="1400" dirty="0">
              <a:solidFill>
                <a:srgbClr val="FFFFFF"/>
              </a:solidFill>
            </a:endParaRPr>
          </a:p>
        </p:txBody>
      </p:sp>
      <p:sp>
        <p:nvSpPr>
          <p:cNvPr id="13" name="Rectangle 12"/>
          <p:cNvSpPr/>
          <p:nvPr/>
        </p:nvSpPr>
        <p:spPr>
          <a:xfrm>
            <a:off x="5016233"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95/95</a:t>
            </a:r>
            <a:endParaRPr lang="en-US" sz="1400" dirty="0">
              <a:solidFill>
                <a:srgbClr val="FFFFFF"/>
              </a:solidFill>
            </a:endParaRPr>
          </a:p>
        </p:txBody>
      </p:sp>
      <p:sp>
        <p:nvSpPr>
          <p:cNvPr id="14" name="Rectangle 13"/>
          <p:cNvSpPr/>
          <p:nvPr/>
        </p:nvSpPr>
        <p:spPr>
          <a:xfrm>
            <a:off x="6580058"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50/100</a:t>
            </a:r>
            <a:endParaRPr lang="en-US" sz="1400" dirty="0">
              <a:solidFill>
                <a:srgbClr val="FFFFFF"/>
              </a:solidFill>
            </a:endParaRPr>
          </a:p>
        </p:txBody>
      </p:sp>
      <p:sp>
        <p:nvSpPr>
          <p:cNvPr id="15" name="Rectangle 14"/>
          <p:cNvSpPr/>
          <p:nvPr/>
        </p:nvSpPr>
        <p:spPr>
          <a:xfrm>
            <a:off x="7443160" y="513030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6</a:t>
            </a:r>
            <a:r>
              <a:rPr lang="en-US" sz="1400" dirty="0" smtClean="0">
                <a:solidFill>
                  <a:srgbClr val="FFFFFF"/>
                </a:solidFill>
              </a:rPr>
              <a:t>9/95</a:t>
            </a:r>
            <a:endParaRPr lang="en-US" sz="1400" dirty="0">
              <a:solidFill>
                <a:srgbClr val="FFFFFF"/>
              </a:solidFill>
            </a:endParaRPr>
          </a:p>
        </p:txBody>
      </p:sp>
    </p:spTree>
    <p:extLst>
      <p:ext uri="{BB962C8B-B14F-4D97-AF65-F5344CB8AC3E}">
        <p14:creationId xmlns:p14="http://schemas.microsoft.com/office/powerpoint/2010/main" val="20136231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ea typeface="ＭＳ Ｐゴシック" pitchFamily="22" charset="-128"/>
                <a:cs typeface="ＭＳ Ｐゴシック" pitchFamily="22" charset="-128"/>
              </a:rPr>
              <a:t>FUSION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FUSION: SVR12 by Genotype and Treatment Duration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104028156"/>
              </p:ext>
            </p:extLst>
          </p:nvPr>
        </p:nvGraphicFramePr>
        <p:xfrm>
          <a:off x="684213" y="18288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84348"/>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RBV = Ribavirin</a:t>
            </a:r>
            <a:endParaRPr lang="en-US" sz="1400" dirty="0">
              <a:solidFill>
                <a:srgbClr val="000000"/>
              </a:solidFill>
              <a:latin typeface="Arial" pitchFamily="22" charset="0"/>
            </a:endParaRPr>
          </a:p>
        </p:txBody>
      </p:sp>
      <p:sp>
        <p:nvSpPr>
          <p:cNvPr id="10" name="Rectangle 9"/>
          <p:cNvSpPr/>
          <p:nvPr/>
        </p:nvSpPr>
        <p:spPr>
          <a:xfrm>
            <a:off x="2261560" y="497630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31/36</a:t>
            </a:r>
            <a:endParaRPr lang="en-US" sz="1400" dirty="0">
              <a:solidFill>
                <a:srgbClr val="FFFFFF"/>
              </a:solidFill>
            </a:endParaRPr>
          </a:p>
        </p:txBody>
      </p:sp>
      <p:sp>
        <p:nvSpPr>
          <p:cNvPr id="11" name="Rectangle 10"/>
          <p:cNvSpPr/>
          <p:nvPr/>
        </p:nvSpPr>
        <p:spPr>
          <a:xfrm>
            <a:off x="3416212" y="497630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30/32</a:t>
            </a:r>
            <a:endParaRPr lang="en-US" sz="1400" dirty="0">
              <a:solidFill>
                <a:srgbClr val="FFFFFF"/>
              </a:solidFill>
            </a:endParaRPr>
          </a:p>
        </p:txBody>
      </p:sp>
      <p:sp>
        <p:nvSpPr>
          <p:cNvPr id="12" name="Rectangle 11"/>
          <p:cNvSpPr/>
          <p:nvPr/>
        </p:nvSpPr>
        <p:spPr>
          <a:xfrm>
            <a:off x="5562600" y="497630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19/64</a:t>
            </a:r>
            <a:endParaRPr lang="en-US" sz="1400" dirty="0">
              <a:solidFill>
                <a:srgbClr val="FFFFFF"/>
              </a:solidFill>
            </a:endParaRPr>
          </a:p>
        </p:txBody>
      </p:sp>
      <p:sp>
        <p:nvSpPr>
          <p:cNvPr id="13" name="Rectangle 12"/>
          <p:cNvSpPr/>
          <p:nvPr/>
        </p:nvSpPr>
        <p:spPr>
          <a:xfrm>
            <a:off x="6717252" y="4976302"/>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39/63</a:t>
            </a:r>
            <a:endParaRPr lang="en-US" sz="1400" dirty="0">
              <a:solidFill>
                <a:srgbClr val="FFFFFF"/>
              </a:solidFill>
            </a:endParaRPr>
          </a:p>
        </p:txBody>
      </p:sp>
    </p:spTree>
    <p:extLst>
      <p:ext uri="{BB962C8B-B14F-4D97-AF65-F5344CB8AC3E}">
        <p14:creationId xmlns:p14="http://schemas.microsoft.com/office/powerpoint/2010/main" val="11987603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ea typeface="ＭＳ Ｐゴシック" pitchFamily="22" charset="-128"/>
                <a:cs typeface="ＭＳ Ｐゴシック" pitchFamily="22" charset="-128"/>
              </a:rPr>
              <a:t>FUSION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FUSION/Genotype 2 and 3: SVR12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880466456"/>
              </p:ext>
            </p:extLst>
          </p:nvPr>
        </p:nvGraphicFramePr>
        <p:xfrm>
          <a:off x="684213" y="18288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95999"/>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RBV = Ribavirin</a:t>
            </a:r>
            <a:endParaRPr lang="en-US" sz="1400" dirty="0">
              <a:solidFill>
                <a:srgbClr val="000000"/>
              </a:solidFill>
              <a:latin typeface="Arial" pitchFamily="22" charset="0"/>
            </a:endParaRPr>
          </a:p>
        </p:txBody>
      </p:sp>
      <p:sp>
        <p:nvSpPr>
          <p:cNvPr id="10" name="Rectangle 9"/>
          <p:cNvSpPr/>
          <p:nvPr/>
        </p:nvSpPr>
        <p:spPr>
          <a:xfrm>
            <a:off x="2261560"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39/64</a:t>
            </a:r>
            <a:endParaRPr lang="en-US" sz="1400" dirty="0">
              <a:solidFill>
                <a:srgbClr val="FFFFFF"/>
              </a:solidFill>
            </a:endParaRPr>
          </a:p>
        </p:txBody>
      </p:sp>
      <p:sp>
        <p:nvSpPr>
          <p:cNvPr id="11" name="Rectangle 10"/>
          <p:cNvSpPr/>
          <p:nvPr/>
        </p:nvSpPr>
        <p:spPr>
          <a:xfrm>
            <a:off x="3416212"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48/63</a:t>
            </a:r>
            <a:endParaRPr lang="en-US" sz="1400" dirty="0">
              <a:solidFill>
                <a:srgbClr val="FFFFFF"/>
              </a:solidFill>
            </a:endParaRPr>
          </a:p>
        </p:txBody>
      </p:sp>
      <p:sp>
        <p:nvSpPr>
          <p:cNvPr id="12" name="Rectangle 11"/>
          <p:cNvSpPr/>
          <p:nvPr/>
        </p:nvSpPr>
        <p:spPr>
          <a:xfrm>
            <a:off x="5562600"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11/36</a:t>
            </a:r>
            <a:endParaRPr lang="en-US" sz="1400" dirty="0">
              <a:solidFill>
                <a:srgbClr val="FFFFFF"/>
              </a:solidFill>
            </a:endParaRPr>
          </a:p>
        </p:txBody>
      </p:sp>
      <p:sp>
        <p:nvSpPr>
          <p:cNvPr id="13" name="Rectangle 12"/>
          <p:cNvSpPr/>
          <p:nvPr/>
        </p:nvSpPr>
        <p:spPr>
          <a:xfrm>
            <a:off x="6717252"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21/32</a:t>
            </a:r>
            <a:endParaRPr lang="en-US" sz="1400" dirty="0">
              <a:solidFill>
                <a:srgbClr val="FFFFFF"/>
              </a:solidFill>
            </a:endParaRPr>
          </a:p>
        </p:txBody>
      </p:sp>
    </p:spTree>
    <p:extLst>
      <p:ext uri="{BB962C8B-B14F-4D97-AF65-F5344CB8AC3E}">
        <p14:creationId xmlns:p14="http://schemas.microsoft.com/office/powerpoint/2010/main" val="8968296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Content Placeholder 3"/>
          <p:cNvSpPr txBox="1">
            <a:spLocks/>
          </p:cNvSpPr>
          <p:nvPr/>
        </p:nvSpPr>
        <p:spPr>
          <a:xfrm>
            <a:off x="139700" y="1143005"/>
            <a:ext cx="8870188" cy="4892016"/>
          </a:xfrm>
          <a:prstGeom prst="rect">
            <a:avLst/>
          </a:prstGeom>
          <a:solidFill>
            <a:schemeClr val="tx1">
              <a:alpha val="31000"/>
            </a:schemeClr>
          </a:solidFill>
          <a:ln>
            <a:solidFill>
              <a:schemeClr val="bg1"/>
            </a:solidFill>
          </a:ln>
          <a:effectLst>
            <a:outerShdw blurRad="38100" dist="38100" dir="2700000" algn="tl" rotWithShape="0">
              <a:srgbClr val="000000">
                <a:alpha val="70000"/>
              </a:srgb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800"/>
              </a:spcBef>
              <a:buClr>
                <a:schemeClr val="bg1">
                  <a:lumMod val="75000"/>
                </a:schemeClr>
              </a:buClr>
            </a:pPr>
            <a:r>
              <a:rPr lang="en-US" sz="2000" b="1" dirty="0" smtClean="0">
                <a:solidFill>
                  <a:schemeClr val="accent5">
                    <a:lumMod val="20000"/>
                    <a:lumOff val="80000"/>
                  </a:schemeClr>
                </a:solidFill>
              </a:rPr>
              <a:t>Treatment Naïve</a:t>
            </a:r>
            <a:r>
              <a:rPr lang="en-US" sz="2000" dirty="0">
                <a:solidFill>
                  <a:schemeClr val="accent5">
                    <a:lumMod val="20000"/>
                    <a:lumOff val="80000"/>
                  </a:schemeClr>
                </a:solidFill>
              </a:rPr>
              <a:t> </a:t>
            </a:r>
            <a:r>
              <a:rPr lang="en-US" sz="2000" dirty="0" smtClean="0">
                <a:solidFill>
                  <a:schemeClr val="accent5">
                    <a:lumMod val="20000"/>
                    <a:lumOff val="80000"/>
                  </a:schemeClr>
                </a:solidFill>
              </a:rPr>
              <a:t>(Phase 3)</a:t>
            </a:r>
            <a:r>
              <a:rPr lang="en-US" sz="2000" dirty="0" smtClean="0">
                <a:solidFill>
                  <a:schemeClr val="accent5">
                    <a:lumMod val="40000"/>
                    <a:lumOff val="60000"/>
                  </a:schemeClr>
                </a:solidFill>
              </a:rPr>
              <a:t/>
            </a:r>
            <a:br>
              <a:rPr lang="en-US" sz="2000" dirty="0" smtClean="0">
                <a:solidFill>
                  <a:schemeClr val="accent5">
                    <a:lumMod val="40000"/>
                    <a:lumOff val="60000"/>
                  </a:schemeClr>
                </a:solidFill>
              </a:rPr>
            </a:br>
            <a:r>
              <a:rPr lang="en-US" sz="2000" dirty="0" smtClean="0">
                <a:solidFill>
                  <a:schemeClr val="bg1"/>
                </a:solidFill>
              </a:rPr>
              <a:t>- </a:t>
            </a:r>
            <a:r>
              <a:rPr lang="en-US" sz="2000" b="1" dirty="0" smtClean="0">
                <a:solidFill>
                  <a:schemeClr val="bg1"/>
                </a:solidFill>
              </a:rPr>
              <a:t>NEUTRINO</a:t>
            </a:r>
            <a:r>
              <a:rPr lang="en-US" sz="2000" dirty="0" smtClean="0">
                <a:solidFill>
                  <a:schemeClr val="bg1"/>
                </a:solidFill>
              </a:rPr>
              <a:t>: GT 1,4,5,6 / SOF + PEG</a:t>
            </a:r>
            <a:r>
              <a:rPr lang="en-US" sz="2000" dirty="0">
                <a:solidFill>
                  <a:schemeClr val="bg1"/>
                </a:solidFill>
              </a:rPr>
              <a:t> </a:t>
            </a:r>
            <a:r>
              <a:rPr lang="en-US" sz="2000" dirty="0" smtClean="0">
                <a:solidFill>
                  <a:schemeClr val="bg1"/>
                </a:solidFill>
              </a:rPr>
              <a:t>+ RBV x </a:t>
            </a:r>
            <a:r>
              <a:rPr lang="en-US" sz="2000" dirty="0">
                <a:solidFill>
                  <a:schemeClr val="bg1"/>
                </a:solidFill>
              </a:rPr>
              <a:t>12 weeks </a:t>
            </a:r>
            <a:r>
              <a:rPr lang="en-US" sz="2000" dirty="0" smtClean="0">
                <a:solidFill>
                  <a:schemeClr val="bg1"/>
                </a:solidFill>
              </a:rPr>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FISSION</a:t>
            </a:r>
            <a:r>
              <a:rPr lang="en-US" sz="2000" dirty="0" smtClean="0">
                <a:solidFill>
                  <a:schemeClr val="bg1"/>
                </a:solidFill>
              </a:rPr>
              <a:t>: </a:t>
            </a:r>
            <a:r>
              <a:rPr lang="en-US" sz="2000" dirty="0">
                <a:solidFill>
                  <a:schemeClr val="bg1"/>
                </a:solidFill>
              </a:rPr>
              <a:t>GT </a:t>
            </a:r>
            <a:r>
              <a:rPr lang="en-US" sz="2000" dirty="0" smtClean="0">
                <a:solidFill>
                  <a:schemeClr val="bg1"/>
                </a:solidFill>
              </a:rPr>
              <a:t>2,3 / SOF + RBV </a:t>
            </a:r>
            <a:r>
              <a:rPr lang="en-US" sz="2000" dirty="0">
                <a:solidFill>
                  <a:schemeClr val="bg1"/>
                </a:solidFill>
              </a:rPr>
              <a:t>x 12 </a:t>
            </a:r>
            <a:r>
              <a:rPr lang="en-US" sz="2000" dirty="0" smtClean="0">
                <a:solidFill>
                  <a:schemeClr val="bg1"/>
                </a:solidFill>
              </a:rPr>
              <a:t>weeks vs</a:t>
            </a:r>
            <a:r>
              <a:rPr lang="en-US" sz="2000" dirty="0">
                <a:solidFill>
                  <a:schemeClr val="bg1"/>
                </a:solidFill>
              </a:rPr>
              <a:t>. </a:t>
            </a:r>
            <a:r>
              <a:rPr lang="en-US" sz="2000" dirty="0" smtClean="0">
                <a:solidFill>
                  <a:schemeClr val="bg1"/>
                </a:solidFill>
              </a:rPr>
              <a:t>PEG + RBV </a:t>
            </a:r>
            <a:r>
              <a:rPr lang="en-US" sz="2000" dirty="0">
                <a:solidFill>
                  <a:schemeClr val="bg1"/>
                </a:solidFill>
              </a:rPr>
              <a:t>x </a:t>
            </a:r>
            <a:r>
              <a:rPr lang="en-US" sz="2000" dirty="0" smtClean="0">
                <a:solidFill>
                  <a:schemeClr val="bg1"/>
                </a:solidFill>
              </a:rPr>
              <a:t>24 weeks </a:t>
            </a:r>
          </a:p>
          <a:p>
            <a:pPr marL="256032" indent="-256032">
              <a:lnSpc>
                <a:spcPts val="2600"/>
              </a:lnSpc>
              <a:spcBef>
                <a:spcPts val="1800"/>
              </a:spcBef>
              <a:buClr>
                <a:schemeClr val="bg1">
                  <a:lumMod val="75000"/>
                </a:schemeClr>
              </a:buClr>
            </a:pPr>
            <a:r>
              <a:rPr lang="en-US" sz="2000" b="1" dirty="0">
                <a:solidFill>
                  <a:schemeClr val="accent5">
                    <a:lumMod val="20000"/>
                    <a:lumOff val="80000"/>
                  </a:schemeClr>
                </a:solidFill>
              </a:rPr>
              <a:t>Treatment Naïve</a:t>
            </a:r>
            <a:r>
              <a:rPr lang="en-US" sz="2000" dirty="0">
                <a:solidFill>
                  <a:schemeClr val="accent5"/>
                </a:solidFill>
              </a:rPr>
              <a:t> </a:t>
            </a:r>
            <a:r>
              <a:rPr lang="en-US" sz="2000" dirty="0">
                <a:solidFill>
                  <a:schemeClr val="accent5">
                    <a:lumMod val="20000"/>
                    <a:lumOff val="80000"/>
                  </a:schemeClr>
                </a:solidFill>
              </a:rPr>
              <a:t>(Phase </a:t>
            </a:r>
            <a:r>
              <a:rPr lang="en-US" sz="2000" dirty="0" smtClean="0">
                <a:solidFill>
                  <a:schemeClr val="accent5">
                    <a:lumMod val="20000"/>
                    <a:lumOff val="80000"/>
                  </a:schemeClr>
                </a:solidFill>
              </a:rPr>
              <a:t>2)</a:t>
            </a:r>
            <a:r>
              <a:rPr lang="en-US" sz="2000" dirty="0">
                <a:solidFill>
                  <a:schemeClr val="accent5"/>
                </a:solidFill>
              </a:rPr>
              <a:t/>
            </a:r>
            <a:br>
              <a:rPr lang="en-US" sz="2000" dirty="0">
                <a:solidFill>
                  <a:schemeClr val="accent5"/>
                </a:solidFill>
              </a:rPr>
            </a:br>
            <a:r>
              <a:rPr lang="en-US" sz="2000" dirty="0">
                <a:solidFill>
                  <a:schemeClr val="bg1"/>
                </a:solidFill>
              </a:rPr>
              <a:t>- </a:t>
            </a:r>
            <a:r>
              <a:rPr lang="en-US" sz="2000" b="1" dirty="0">
                <a:solidFill>
                  <a:schemeClr val="bg1"/>
                </a:solidFill>
              </a:rPr>
              <a:t>ATOMIC</a:t>
            </a:r>
            <a:r>
              <a:rPr lang="en-US" sz="2000" dirty="0">
                <a:solidFill>
                  <a:schemeClr val="bg1"/>
                </a:solidFill>
              </a:rPr>
              <a:t>: GT </a:t>
            </a:r>
            <a:r>
              <a:rPr lang="en-US" sz="2000" dirty="0" smtClean="0">
                <a:solidFill>
                  <a:schemeClr val="bg1"/>
                </a:solidFill>
              </a:rPr>
              <a:t>1,4,5,6 / SOF + PEG + RBV x 12 or 24 weeks</a:t>
            </a:r>
            <a:br>
              <a:rPr lang="en-US" sz="2000" dirty="0" smtClean="0">
                <a:solidFill>
                  <a:schemeClr val="bg1"/>
                </a:solidFill>
              </a:rPr>
            </a:br>
            <a:r>
              <a:rPr lang="en-US" sz="2000" dirty="0" smtClean="0">
                <a:solidFill>
                  <a:schemeClr val="bg1"/>
                </a:solidFill>
              </a:rPr>
              <a:t>- </a:t>
            </a:r>
            <a:r>
              <a:rPr lang="en-US" sz="2000" b="1" dirty="0">
                <a:solidFill>
                  <a:schemeClr val="bg1"/>
                </a:solidFill>
              </a:rPr>
              <a:t>NIH Spare</a:t>
            </a:r>
            <a:r>
              <a:rPr lang="en-US" sz="2000" dirty="0">
                <a:solidFill>
                  <a:schemeClr val="bg1"/>
                </a:solidFill>
              </a:rPr>
              <a:t>: GT-1 / SOF </a:t>
            </a:r>
            <a:r>
              <a:rPr lang="en-US" sz="2000" dirty="0" smtClean="0">
                <a:solidFill>
                  <a:schemeClr val="bg1"/>
                </a:solidFill>
              </a:rPr>
              <a:t>+ RBV x 24 weeks</a:t>
            </a:r>
            <a:br>
              <a:rPr lang="en-US" sz="2000" dirty="0" smtClean="0">
                <a:solidFill>
                  <a:schemeClr val="bg1"/>
                </a:solidFill>
              </a:rPr>
            </a:br>
            <a:r>
              <a:rPr lang="en-US" sz="2000" dirty="0" smtClean="0">
                <a:solidFill>
                  <a:schemeClr val="bg1"/>
                </a:solidFill>
              </a:rPr>
              <a:t>- </a:t>
            </a:r>
            <a:r>
              <a:rPr lang="en-US" sz="2000" b="1" dirty="0">
                <a:solidFill>
                  <a:schemeClr val="bg1"/>
                </a:solidFill>
              </a:rPr>
              <a:t>PROTON</a:t>
            </a:r>
            <a:r>
              <a:rPr lang="en-US" sz="2000" dirty="0">
                <a:solidFill>
                  <a:schemeClr val="bg1"/>
                </a:solidFill>
              </a:rPr>
              <a:t>: GT 1-3 / SOF </a:t>
            </a:r>
            <a:r>
              <a:rPr lang="en-US" sz="2000" dirty="0" smtClean="0">
                <a:solidFill>
                  <a:schemeClr val="bg1"/>
                </a:solidFill>
              </a:rPr>
              <a:t>x 12 weeks + PEG + RBV x 12, 24, or 48 </a:t>
            </a:r>
            <a:r>
              <a:rPr lang="en-US" sz="2000" dirty="0">
                <a:solidFill>
                  <a:schemeClr val="bg1"/>
                </a:solidFill>
              </a:rPr>
              <a:t>weeks</a:t>
            </a:r>
            <a:br>
              <a:rPr lang="en-US" sz="2000" dirty="0">
                <a:solidFill>
                  <a:schemeClr val="bg1"/>
                </a:solidFill>
              </a:rPr>
            </a:br>
            <a:r>
              <a:rPr lang="en-US" sz="2000" dirty="0">
                <a:solidFill>
                  <a:schemeClr val="bg1"/>
                </a:solidFill>
              </a:rPr>
              <a:t>- </a:t>
            </a:r>
            <a:r>
              <a:rPr lang="en-US" sz="2000" b="1" dirty="0">
                <a:solidFill>
                  <a:schemeClr val="bg1"/>
                </a:solidFill>
              </a:rPr>
              <a:t>QUANTUM</a:t>
            </a:r>
            <a:r>
              <a:rPr lang="en-US" sz="2000" dirty="0">
                <a:solidFill>
                  <a:schemeClr val="bg1"/>
                </a:solidFill>
              </a:rPr>
              <a:t>: GT 1-4 / </a:t>
            </a:r>
            <a:r>
              <a:rPr lang="en-US" sz="2000" dirty="0" smtClean="0">
                <a:solidFill>
                  <a:schemeClr val="bg1"/>
                </a:solidFill>
              </a:rPr>
              <a:t>SOF, </a:t>
            </a:r>
            <a:r>
              <a:rPr lang="en-US" sz="2000" dirty="0">
                <a:solidFill>
                  <a:schemeClr val="bg1"/>
                </a:solidFill>
              </a:rPr>
              <a:t>RBV, and GS-0938 x 12 or 24 </a:t>
            </a:r>
            <a:r>
              <a:rPr lang="en-US" sz="2000" dirty="0" smtClean="0">
                <a:solidFill>
                  <a:schemeClr val="bg1"/>
                </a:solidFill>
              </a:rPr>
              <a:t>weeks</a:t>
            </a:r>
          </a:p>
          <a:p>
            <a:pPr marL="256032" indent="-256032">
              <a:lnSpc>
                <a:spcPts val="2600"/>
              </a:lnSpc>
              <a:spcBef>
                <a:spcPts val="1800"/>
              </a:spcBef>
              <a:buClr>
                <a:schemeClr val="bg1">
                  <a:lumMod val="75000"/>
                </a:schemeClr>
              </a:buClr>
            </a:pPr>
            <a:r>
              <a:rPr lang="en-US" sz="2000" b="1" dirty="0">
                <a:solidFill>
                  <a:schemeClr val="accent5">
                    <a:lumMod val="20000"/>
                    <a:lumOff val="80000"/>
                  </a:schemeClr>
                </a:solidFill>
              </a:rPr>
              <a:t>Treatment Experienced</a:t>
            </a:r>
            <a:r>
              <a:rPr lang="en-US" sz="2000" dirty="0">
                <a:solidFill>
                  <a:schemeClr val="accent5">
                    <a:lumMod val="20000"/>
                    <a:lumOff val="80000"/>
                  </a:schemeClr>
                </a:solidFill>
              </a:rPr>
              <a:t> (Phase 3)</a:t>
            </a:r>
            <a:br>
              <a:rPr lang="en-US" sz="2000" dirty="0">
                <a:solidFill>
                  <a:schemeClr val="accent5">
                    <a:lumMod val="20000"/>
                    <a:lumOff val="80000"/>
                  </a:schemeClr>
                </a:solidFill>
              </a:rPr>
            </a:br>
            <a:r>
              <a:rPr lang="en-US" sz="2000" dirty="0">
                <a:solidFill>
                  <a:schemeClr val="bg1"/>
                </a:solidFill>
              </a:rPr>
              <a:t>- </a:t>
            </a:r>
            <a:r>
              <a:rPr lang="en-US" sz="2000" b="1" dirty="0">
                <a:solidFill>
                  <a:schemeClr val="bg1"/>
                </a:solidFill>
              </a:rPr>
              <a:t>FUSION</a:t>
            </a:r>
            <a:r>
              <a:rPr lang="en-US" sz="2000" dirty="0">
                <a:solidFill>
                  <a:schemeClr val="bg1"/>
                </a:solidFill>
              </a:rPr>
              <a:t>: GT 2,3 / SOF + RBV for 12 or 16 weeks</a:t>
            </a:r>
          </a:p>
          <a:p>
            <a:pPr marL="256032" indent="-256032">
              <a:lnSpc>
                <a:spcPts val="2600"/>
              </a:lnSpc>
              <a:spcBef>
                <a:spcPts val="1800"/>
              </a:spcBef>
              <a:buClr>
                <a:schemeClr val="bg1">
                  <a:lumMod val="75000"/>
                </a:schemeClr>
              </a:buClr>
            </a:pPr>
            <a:r>
              <a:rPr lang="en-US" sz="2000" b="1" dirty="0">
                <a:solidFill>
                  <a:schemeClr val="accent5">
                    <a:lumMod val="20000"/>
                    <a:lumOff val="80000"/>
                  </a:schemeClr>
                </a:solidFill>
              </a:rPr>
              <a:t>Treatment Experienced </a:t>
            </a:r>
            <a:r>
              <a:rPr lang="en-US" sz="2000" dirty="0">
                <a:solidFill>
                  <a:schemeClr val="accent5">
                    <a:lumMod val="20000"/>
                    <a:lumOff val="80000"/>
                  </a:schemeClr>
                </a:solidFill>
              </a:rPr>
              <a:t>(Phase 2)</a:t>
            </a:r>
            <a:r>
              <a:rPr lang="en-US" sz="2000" dirty="0">
                <a:solidFill>
                  <a:schemeClr val="accent2">
                    <a:lumMod val="20000"/>
                    <a:lumOff val="80000"/>
                  </a:schemeClr>
                </a:solidFill>
              </a:rPr>
              <a:t/>
            </a:r>
            <a:br>
              <a:rPr lang="en-US" sz="2000" dirty="0">
                <a:solidFill>
                  <a:schemeClr val="accent2">
                    <a:lumMod val="20000"/>
                    <a:lumOff val="80000"/>
                  </a:schemeClr>
                </a:solidFill>
              </a:rPr>
            </a:br>
            <a:r>
              <a:rPr lang="en-US" sz="2000" dirty="0">
                <a:solidFill>
                  <a:schemeClr val="bg1"/>
                </a:solidFill>
              </a:rPr>
              <a:t>- </a:t>
            </a:r>
            <a:r>
              <a:rPr lang="en-US" sz="2000" b="1" dirty="0">
                <a:solidFill>
                  <a:schemeClr val="bg1"/>
                </a:solidFill>
              </a:rPr>
              <a:t>LONESTAR-2</a:t>
            </a:r>
            <a:r>
              <a:rPr lang="en-US" sz="2000" dirty="0">
                <a:solidFill>
                  <a:schemeClr val="bg1"/>
                </a:solidFill>
              </a:rPr>
              <a:t>: GT 2,3 / SOF + PEG + RBV x 12 weeks</a:t>
            </a:r>
          </a:p>
          <a:p>
            <a:pPr marL="256032" indent="-256032">
              <a:lnSpc>
                <a:spcPts val="2600"/>
              </a:lnSpc>
              <a:spcBef>
                <a:spcPts val="1800"/>
              </a:spcBef>
              <a:buClr>
                <a:schemeClr val="bg1">
                  <a:lumMod val="75000"/>
                </a:schemeClr>
              </a:buClr>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err="1" smtClean="0">
                <a:solidFill>
                  <a:srgbClr val="FFFFFF"/>
                </a:solidFill>
                <a:latin typeface="Arial"/>
                <a:cs typeface="Arial"/>
              </a:rPr>
              <a:t>Sofosbuvir</a:t>
            </a:r>
            <a:r>
              <a:rPr lang="en-US" dirty="0" smtClean="0">
                <a:solidFill>
                  <a:srgbClr val="FFFFFF"/>
                </a:solidFill>
                <a:latin typeface="Arial"/>
                <a:cs typeface="Arial"/>
              </a:rPr>
              <a:t>: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55033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639193334"/>
              </p:ext>
            </p:extLst>
          </p:nvPr>
        </p:nvGraphicFramePr>
        <p:xfrm>
          <a:off x="4724400" y="1795240"/>
          <a:ext cx="4241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ea typeface="ＭＳ Ｐゴシック" pitchFamily="22" charset="-128"/>
                <a:cs typeface="ＭＳ Ｐゴシック" pitchFamily="22" charset="-128"/>
              </a:rPr>
              <a:t>FUSION Trial: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FUSION: SVR12 by Genotype, Cirrhosis, and Duration of Therapy</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4133801162"/>
              </p:ext>
            </p:extLst>
          </p:nvPr>
        </p:nvGraphicFramePr>
        <p:xfrm>
          <a:off x="150813" y="1795240"/>
          <a:ext cx="44196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25"/>
          <p:cNvSpPr>
            <a:spLocks noChangeArrowheads="1"/>
          </p:cNvSpPr>
          <p:nvPr/>
        </p:nvSpPr>
        <p:spPr bwMode="auto">
          <a:xfrm>
            <a:off x="0" y="6095999"/>
            <a:ext cx="9153144" cy="274318"/>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RBV = Ribavirin</a:t>
            </a:r>
            <a:endParaRPr lang="en-US" sz="1400" dirty="0">
              <a:solidFill>
                <a:srgbClr val="000000"/>
              </a:solidFill>
              <a:latin typeface="Arial" pitchFamily="22" charset="0"/>
            </a:endParaRPr>
          </a:p>
        </p:txBody>
      </p:sp>
      <p:sp>
        <p:nvSpPr>
          <p:cNvPr id="4" name="TextBox 3"/>
          <p:cNvSpPr txBox="1"/>
          <p:nvPr/>
        </p:nvSpPr>
        <p:spPr>
          <a:xfrm>
            <a:off x="2133600" y="5505520"/>
            <a:ext cx="1441733" cy="369332"/>
          </a:xfrm>
          <a:prstGeom prst="rect">
            <a:avLst/>
          </a:prstGeom>
          <a:noFill/>
        </p:spPr>
        <p:txBody>
          <a:bodyPr wrap="none" rtlCol="0">
            <a:spAutoFit/>
          </a:bodyPr>
          <a:lstStyle/>
          <a:p>
            <a:r>
              <a:rPr lang="en-US" sz="1800" b="1" dirty="0" smtClean="0">
                <a:latin typeface="Arial"/>
                <a:cs typeface="Arial"/>
              </a:rPr>
              <a:t>Genotype 2</a:t>
            </a:r>
            <a:endParaRPr lang="en-US" sz="1800" b="1" dirty="0">
              <a:latin typeface="Arial"/>
              <a:cs typeface="Arial"/>
            </a:endParaRPr>
          </a:p>
        </p:txBody>
      </p:sp>
      <p:sp>
        <p:nvSpPr>
          <p:cNvPr id="10" name="TextBox 9"/>
          <p:cNvSpPr txBox="1"/>
          <p:nvPr/>
        </p:nvSpPr>
        <p:spPr>
          <a:xfrm>
            <a:off x="6477000" y="5517188"/>
            <a:ext cx="1441733" cy="369332"/>
          </a:xfrm>
          <a:prstGeom prst="rect">
            <a:avLst/>
          </a:prstGeom>
          <a:noFill/>
        </p:spPr>
        <p:txBody>
          <a:bodyPr wrap="none" rtlCol="0">
            <a:spAutoFit/>
          </a:bodyPr>
          <a:lstStyle/>
          <a:p>
            <a:r>
              <a:rPr lang="en-US" sz="1800" b="1" dirty="0" smtClean="0">
                <a:latin typeface="Arial"/>
                <a:cs typeface="Arial"/>
              </a:rPr>
              <a:t>Genotype 3</a:t>
            </a:r>
            <a:endParaRPr lang="en-US" sz="1800" b="1" dirty="0">
              <a:latin typeface="Arial"/>
              <a:cs typeface="Arial"/>
            </a:endParaRPr>
          </a:p>
        </p:txBody>
      </p:sp>
      <p:sp>
        <p:nvSpPr>
          <p:cNvPr id="12" name="Rectangle 11"/>
          <p:cNvSpPr/>
          <p:nvPr/>
        </p:nvSpPr>
        <p:spPr>
          <a:xfrm>
            <a:off x="967296"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25/26</a:t>
            </a:r>
            <a:endParaRPr lang="en-US" sz="1400" dirty="0">
              <a:solidFill>
                <a:srgbClr val="FFFFFF"/>
              </a:solidFill>
            </a:endParaRPr>
          </a:p>
        </p:txBody>
      </p:sp>
      <p:sp>
        <p:nvSpPr>
          <p:cNvPr id="13" name="Rectangle 12"/>
          <p:cNvSpPr/>
          <p:nvPr/>
        </p:nvSpPr>
        <p:spPr>
          <a:xfrm>
            <a:off x="1623504"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23/23</a:t>
            </a:r>
            <a:endParaRPr lang="en-US" sz="1400" dirty="0">
              <a:solidFill>
                <a:srgbClr val="FFFFFF"/>
              </a:solidFill>
            </a:endParaRPr>
          </a:p>
        </p:txBody>
      </p:sp>
      <p:sp>
        <p:nvSpPr>
          <p:cNvPr id="14" name="Rectangle 13"/>
          <p:cNvSpPr/>
          <p:nvPr/>
        </p:nvSpPr>
        <p:spPr>
          <a:xfrm>
            <a:off x="2854356"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6</a:t>
            </a:r>
            <a:r>
              <a:rPr lang="en-US" sz="1400" dirty="0" smtClean="0">
                <a:solidFill>
                  <a:srgbClr val="FFFFFF"/>
                </a:solidFill>
              </a:rPr>
              <a:t>/10</a:t>
            </a:r>
            <a:endParaRPr lang="en-US" sz="1400" dirty="0">
              <a:solidFill>
                <a:srgbClr val="FFFFFF"/>
              </a:solidFill>
            </a:endParaRPr>
          </a:p>
        </p:txBody>
      </p:sp>
      <p:sp>
        <p:nvSpPr>
          <p:cNvPr id="15" name="Rectangle 14"/>
          <p:cNvSpPr/>
          <p:nvPr/>
        </p:nvSpPr>
        <p:spPr>
          <a:xfrm>
            <a:off x="3510564"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7</a:t>
            </a:r>
            <a:r>
              <a:rPr lang="en-US" sz="1400" dirty="0" smtClean="0">
                <a:solidFill>
                  <a:srgbClr val="FFFFFF"/>
                </a:solidFill>
              </a:rPr>
              <a:t>/9</a:t>
            </a:r>
            <a:endParaRPr lang="en-US" sz="1400" dirty="0">
              <a:solidFill>
                <a:srgbClr val="FFFFFF"/>
              </a:solidFill>
            </a:endParaRPr>
          </a:p>
        </p:txBody>
      </p:sp>
      <p:sp>
        <p:nvSpPr>
          <p:cNvPr id="16" name="Rectangle 15"/>
          <p:cNvSpPr/>
          <p:nvPr/>
        </p:nvSpPr>
        <p:spPr>
          <a:xfrm>
            <a:off x="5474748"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14/38</a:t>
            </a:r>
            <a:endParaRPr lang="en-US" sz="1400" dirty="0">
              <a:solidFill>
                <a:srgbClr val="FFFFFF"/>
              </a:solidFill>
            </a:endParaRPr>
          </a:p>
        </p:txBody>
      </p:sp>
      <p:sp>
        <p:nvSpPr>
          <p:cNvPr id="17" name="Rectangle 16"/>
          <p:cNvSpPr/>
          <p:nvPr/>
        </p:nvSpPr>
        <p:spPr>
          <a:xfrm>
            <a:off x="6130956"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25/40</a:t>
            </a:r>
            <a:endParaRPr lang="en-US" sz="1400" dirty="0">
              <a:solidFill>
                <a:srgbClr val="FFFFFF"/>
              </a:solidFill>
            </a:endParaRPr>
          </a:p>
        </p:txBody>
      </p:sp>
      <p:sp>
        <p:nvSpPr>
          <p:cNvPr id="18" name="Rectangle 17"/>
          <p:cNvSpPr/>
          <p:nvPr/>
        </p:nvSpPr>
        <p:spPr>
          <a:xfrm>
            <a:off x="7285608"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5/26</a:t>
            </a:r>
            <a:endParaRPr lang="en-US" sz="1400" dirty="0">
              <a:solidFill>
                <a:srgbClr val="FFFFFF"/>
              </a:solidFill>
            </a:endParaRPr>
          </a:p>
        </p:txBody>
      </p:sp>
      <p:sp>
        <p:nvSpPr>
          <p:cNvPr id="19" name="Rectangle 18"/>
          <p:cNvSpPr/>
          <p:nvPr/>
        </p:nvSpPr>
        <p:spPr>
          <a:xfrm>
            <a:off x="7930164" y="4854673"/>
            <a:ext cx="6340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14/23</a:t>
            </a:r>
            <a:endParaRPr lang="en-US" sz="1400" dirty="0">
              <a:solidFill>
                <a:srgbClr val="FFFFFF"/>
              </a:solidFill>
            </a:endParaRPr>
          </a:p>
        </p:txBody>
      </p:sp>
    </p:spTree>
    <p:extLst>
      <p:ext uri="{BB962C8B-B14F-4D97-AF65-F5344CB8AC3E}">
        <p14:creationId xmlns:p14="http://schemas.microsoft.com/office/powerpoint/2010/main" val="28042050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a:t>
            </a:r>
            <a:r>
              <a:rPr lang="en-US" dirty="0" smtClean="0">
                <a:latin typeface="Arial" pitchFamily="22" charset="0"/>
              </a:rPr>
              <a:t>77.</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t>FUSION Trial: 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836385568"/>
              </p:ext>
            </p:extLst>
          </p:nvPr>
        </p:nvGraphicFramePr>
        <p:xfrm>
          <a:off x="0" y="2362200"/>
          <a:ext cx="9144000" cy="24993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mn-lt"/>
                          <a:ea typeface="+mn-ea"/>
                          <a:cs typeface="Arial"/>
                        </a:rPr>
                        <a:t>Our findings suggest that 12 weeks of treatment with </a:t>
                      </a:r>
                      <a:r>
                        <a:rPr lang="en-US" sz="2000" b="0" kern="1200" dirty="0" err="1" smtClean="0">
                          <a:solidFill>
                            <a:schemeClr val="tx1"/>
                          </a:solidFill>
                          <a:latin typeface="+mn-lt"/>
                          <a:ea typeface="+mn-ea"/>
                          <a:cs typeface="Arial"/>
                        </a:rPr>
                        <a:t>sofosbuvir</a:t>
                      </a:r>
                      <a:r>
                        <a:rPr lang="en-US" sz="2000" b="0" kern="1200" dirty="0" smtClean="0">
                          <a:solidFill>
                            <a:schemeClr val="tx1"/>
                          </a:solidFill>
                          <a:latin typeface="+mn-lt"/>
                          <a:ea typeface="+mn-ea"/>
                          <a:cs typeface="Arial"/>
                        </a:rPr>
                        <a:t> and ribavirin can be an effective option for patients with HCV genotype 2 infection. However, for patients with genotype 3 infection,</a:t>
                      </a:r>
                    </a:p>
                    <a:p>
                      <a:pPr marL="0" marR="0" indent="0" algn="l" defTabSz="914400" rtl="0" eaLnBrk="1" fontAlgn="auto" latinLnBrk="0" hangingPunct="1">
                        <a:lnSpc>
                          <a:spcPts val="2800"/>
                        </a:lnSpc>
                        <a:spcBef>
                          <a:spcPts val="0"/>
                        </a:spcBef>
                        <a:spcAft>
                          <a:spcPts val="0"/>
                        </a:spcAft>
                        <a:buClrTx/>
                        <a:buSzTx/>
                        <a:buFontTx/>
                        <a:buNone/>
                        <a:tabLst/>
                        <a:defRPr/>
                      </a:pPr>
                      <a:r>
                        <a:rPr lang="en-US" sz="2000" b="0" kern="1200" dirty="0" smtClean="0">
                          <a:solidFill>
                            <a:schemeClr val="tx1"/>
                          </a:solidFill>
                          <a:latin typeface="+mn-lt"/>
                          <a:ea typeface="+mn-ea"/>
                          <a:cs typeface="Arial"/>
                        </a:rPr>
                        <a:t>particularly those who have cirrhosis or who have not had a response to prior treatment with interferon, extending the duration of treatment</a:t>
                      </a:r>
                    </a:p>
                    <a:p>
                      <a:pPr marL="0" marR="0" indent="0" algn="l" defTabSz="914400" rtl="0" eaLnBrk="1" fontAlgn="auto" latinLnBrk="0" hangingPunct="1">
                        <a:lnSpc>
                          <a:spcPts val="2800"/>
                        </a:lnSpc>
                        <a:spcBef>
                          <a:spcPts val="0"/>
                        </a:spcBef>
                        <a:spcAft>
                          <a:spcPts val="0"/>
                        </a:spcAft>
                        <a:buClrTx/>
                        <a:buSzTx/>
                        <a:buFontTx/>
                        <a:buNone/>
                        <a:tabLst/>
                        <a:defRPr/>
                      </a:pPr>
                      <a:r>
                        <a:rPr lang="en-US" sz="2000" b="0" kern="1200" dirty="0" smtClean="0">
                          <a:solidFill>
                            <a:schemeClr val="tx1"/>
                          </a:solidFill>
                          <a:latin typeface="+mn-lt"/>
                          <a:ea typeface="+mn-ea"/>
                          <a:cs typeface="Arial"/>
                        </a:rPr>
                        <a:t>to 16 weeks may provide an additional benefit.</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
        <p:nvSpPr>
          <p:cNvPr id="5" name="TextBox 4"/>
          <p:cNvSpPr txBox="1"/>
          <p:nvPr/>
        </p:nvSpPr>
        <p:spPr>
          <a:xfrm>
            <a:off x="0" y="5239432"/>
            <a:ext cx="9144000" cy="362638"/>
          </a:xfrm>
          <a:prstGeom prst="rect">
            <a:avLst/>
          </a:prstGeom>
          <a:noFill/>
        </p:spPr>
        <p:txBody>
          <a:bodyPr wrap="square" rtlCol="0" anchor="ctr">
            <a:spAutoFit/>
          </a:bodyPr>
          <a:lstStyle/>
          <a:p>
            <a:pPr algn="ctr"/>
            <a:r>
              <a:rPr lang="en-US" sz="1400" dirty="0" smtClean="0">
                <a:solidFill>
                  <a:srgbClr val="001D48"/>
                </a:solidFill>
                <a:latin typeface="Arial"/>
                <a:cs typeface="Arial"/>
              </a:rPr>
              <a:t>*Note: This conclusion pertains to both the </a:t>
            </a:r>
            <a:r>
              <a:rPr lang="en-US" sz="1400" b="1" dirty="0" smtClean="0">
                <a:solidFill>
                  <a:srgbClr val="001D48"/>
                </a:solidFill>
                <a:latin typeface="Arial"/>
                <a:cs typeface="Arial"/>
              </a:rPr>
              <a:t>FUSION </a:t>
            </a:r>
            <a:r>
              <a:rPr lang="en-US" sz="1400" dirty="0" smtClean="0">
                <a:solidFill>
                  <a:srgbClr val="001D48"/>
                </a:solidFill>
                <a:latin typeface="Arial"/>
                <a:cs typeface="Arial"/>
              </a:rPr>
              <a:t>and </a:t>
            </a:r>
            <a:r>
              <a:rPr lang="en-US" sz="1400" b="1" dirty="0">
                <a:solidFill>
                  <a:srgbClr val="001D48"/>
                </a:solidFill>
                <a:latin typeface="Arial"/>
                <a:cs typeface="Arial"/>
              </a:rPr>
              <a:t>POSITRON</a:t>
            </a:r>
            <a:r>
              <a:rPr lang="en-US" sz="1400" dirty="0">
                <a:solidFill>
                  <a:srgbClr val="001D48"/>
                </a:solidFill>
                <a:latin typeface="Arial"/>
                <a:cs typeface="Arial"/>
              </a:rPr>
              <a:t> trials</a:t>
            </a:r>
            <a:r>
              <a:rPr lang="en-US" sz="1400" dirty="0" smtClean="0">
                <a:solidFill>
                  <a:srgbClr val="001D48"/>
                </a:solidFill>
                <a:latin typeface="Arial"/>
                <a:cs typeface="Arial"/>
              </a:rPr>
              <a:t>, which were published in tandem</a:t>
            </a:r>
            <a:endParaRPr lang="en-US" sz="1400" dirty="0">
              <a:solidFill>
                <a:srgbClr val="001D48"/>
              </a:solidFill>
              <a:latin typeface="Arial"/>
              <a:cs typeface="Arial"/>
            </a:endParaRPr>
          </a:p>
        </p:txBody>
      </p:sp>
    </p:spTree>
    <p:extLst>
      <p:ext uri="{BB962C8B-B14F-4D97-AF65-F5344CB8AC3E}">
        <p14:creationId xmlns:p14="http://schemas.microsoft.com/office/powerpoint/2010/main" val="1236629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Sofosbuvir + Peginterferon + Ribavirin in Genotype 2</a:t>
            </a:r>
            <a:r>
              <a:rPr lang="en-US" sz="2400" dirty="0"/>
              <a:t> </a:t>
            </a:r>
            <a:r>
              <a:rPr lang="en-US" sz="2400" dirty="0" smtClean="0"/>
              <a:t>or 3  </a:t>
            </a:r>
            <a:r>
              <a:rPr lang="en-US" sz="2000" dirty="0"/>
              <a:t/>
            </a:r>
            <a:br>
              <a:rPr lang="en-US" sz="2000" dirty="0"/>
            </a:br>
            <a:r>
              <a:rPr lang="en-US" dirty="0" smtClean="0">
                <a:solidFill>
                  <a:srgbClr val="001D48"/>
                </a:solidFill>
              </a:rPr>
              <a:t>LONESTAR-2</a:t>
            </a:r>
            <a:endParaRPr lang="en-US" dirty="0"/>
          </a:p>
        </p:txBody>
      </p:sp>
      <p:sp>
        <p:nvSpPr>
          <p:cNvPr id="4" name="Text Placeholder 3"/>
          <p:cNvSpPr>
            <a:spLocks noGrp="1"/>
          </p:cNvSpPr>
          <p:nvPr>
            <p:ph type="body" idx="1"/>
          </p:nvPr>
        </p:nvSpPr>
        <p:spPr/>
        <p:txBody>
          <a:bodyPr/>
          <a:lstStyle/>
          <a:p>
            <a:r>
              <a:rPr lang="en-US" b="1" dirty="0" smtClean="0">
                <a:solidFill>
                  <a:srgbClr val="F0EADC"/>
                </a:solidFill>
              </a:rPr>
              <a:t>Phase 2</a:t>
            </a:r>
            <a:endParaRPr lang="en-US" b="1" dirty="0">
              <a:solidFill>
                <a:srgbClr val="F0EADC"/>
              </a:solidFill>
            </a:endParaRPr>
          </a:p>
        </p:txBody>
      </p:sp>
      <p:sp>
        <p:nvSpPr>
          <p:cNvPr id="7" name="Rectangle 6"/>
          <p:cNvSpPr/>
          <p:nvPr/>
        </p:nvSpPr>
        <p:spPr>
          <a:xfrm>
            <a:off x="-13512" y="1828801"/>
            <a:ext cx="9180577" cy="371855"/>
          </a:xfrm>
          <a:prstGeom prst="rect">
            <a:avLst/>
          </a:prstGeom>
          <a:solidFill>
            <a:schemeClr val="accent5">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8" name="Rectangle 7"/>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GB" sz="1400" dirty="0" err="1" smtClean="0"/>
              <a:t>Lawitz</a:t>
            </a:r>
            <a:r>
              <a:rPr lang="en-GB" sz="1400" dirty="0" smtClean="0"/>
              <a:t> </a:t>
            </a:r>
            <a:r>
              <a:rPr lang="en-GB" sz="1400" dirty="0"/>
              <a:t>E, et al. </a:t>
            </a:r>
            <a:r>
              <a:rPr lang="en-GB" sz="1400" dirty="0" err="1"/>
              <a:t>Hepatology</a:t>
            </a:r>
            <a:r>
              <a:rPr lang="en-GB" sz="1400" dirty="0"/>
              <a:t>. 2015:61:769-75.</a:t>
            </a:r>
            <a:endParaRPr lang="en-US" sz="1400" dirty="0"/>
          </a:p>
        </p:txBody>
      </p:sp>
    </p:spTree>
    <p:extLst>
      <p:ext uri="{BB962C8B-B14F-4D97-AF65-F5344CB8AC3E}">
        <p14:creationId xmlns:p14="http://schemas.microsoft.com/office/powerpoint/2010/main" val="1635771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a:t>
            </a:r>
            <a:r>
              <a:rPr lang="en-GB" dirty="0" smtClean="0"/>
              <a:t>2015:61:769-75.</a:t>
            </a:r>
            <a:endParaRPr lang="en-US" dirty="0"/>
          </a:p>
        </p:txBody>
      </p:sp>
      <p:sp>
        <p:nvSpPr>
          <p:cNvPr id="2" name="Title 1"/>
          <p:cNvSpPr>
            <a:spLocks noGrp="1"/>
          </p:cNvSpPr>
          <p:nvPr>
            <p:ph type="title"/>
          </p:nvPr>
        </p:nvSpPr>
        <p:spPr/>
        <p:txBody>
          <a:bodyPr>
            <a:normAutofit fontScale="90000"/>
          </a:bodyPr>
          <a:lstStyle/>
          <a:p>
            <a:r>
              <a:rPr lang="en-US" sz="2400" dirty="0">
                <a:solidFill>
                  <a:srgbClr val="F0EADC"/>
                </a:solidFill>
              </a:rPr>
              <a:t>Sofosbuvir + </a:t>
            </a:r>
            <a:r>
              <a:rPr lang="en-US" sz="2400" dirty="0" smtClean="0">
                <a:solidFill>
                  <a:srgbClr val="F0EADC"/>
                </a:solidFill>
              </a:rPr>
              <a:t>PEG + RBV </a:t>
            </a:r>
            <a:r>
              <a:rPr lang="en-US" sz="2400" dirty="0">
                <a:solidFill>
                  <a:srgbClr val="F0EADC"/>
                </a:solidFill>
              </a:rPr>
              <a:t>in Treatment-Experienced HCV GT 2 or 3</a:t>
            </a:r>
            <a:r>
              <a:rPr lang="en-US" sz="2400" dirty="0"/>
              <a:t/>
            </a:r>
            <a:br>
              <a:rPr lang="en-US" sz="2400" dirty="0"/>
            </a:br>
            <a:r>
              <a:rPr lang="en-US" sz="2700" dirty="0" smtClean="0"/>
              <a:t>LONESTAR-2 Trial: Features</a:t>
            </a: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3610007174"/>
              </p:ext>
            </p:extLst>
          </p:nvPr>
        </p:nvGraphicFramePr>
        <p:xfrm>
          <a:off x="512763" y="1447800"/>
          <a:ext cx="8115300" cy="4873620"/>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LONESTAR-2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Open-label,</a:t>
                      </a:r>
                      <a:r>
                        <a:rPr lang="en-US" sz="1800" baseline="0" dirty="0" smtClean="0">
                          <a:solidFill>
                            <a:srgbClr val="000000"/>
                          </a:solidFill>
                          <a:latin typeface="Arial" pitchFamily="22" charset="0"/>
                          <a:cs typeface="+mn-cs"/>
                        </a:rPr>
                        <a:t> single-arm</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phase 2 trial of 12-week course of sofosbuvir +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 ribavirin in treatment-experienced patients with HCV GT 2 or 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Texas Liver Institute</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47 patients with chronic hepatitis C</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Previously failed treatment with peginterferon plus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Excluded if coinfected with HIV or HBV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2 (49%) or 3 (51%)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Regimen (All x 12 weeks)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Sofosbuvir: 400 mg once daily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Peginterferon alfa-2a: 180 </a:t>
                      </a:r>
                      <a:r>
                        <a:rPr lang="en-US" sz="1800" dirty="0" smtClean="0">
                          <a:solidFill>
                            <a:srgbClr val="000000"/>
                          </a:solidFill>
                          <a:latin typeface="Arial" pitchFamily="22" charset="0"/>
                        </a:rPr>
                        <a:t>µg</a:t>
                      </a:r>
                      <a:r>
                        <a:rPr lang="en-US" sz="1800" baseline="0" dirty="0" smtClean="0">
                          <a:solidFill>
                            <a:srgbClr val="000000"/>
                          </a:solidFill>
                          <a:latin typeface="Arial" pitchFamily="22" charset="0"/>
                        </a:rPr>
                        <a:t> once weekly</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Ribavirin (weight based): 1000-1200 mg/day in 2 divided doses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4864635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sp>
        <p:nvSpPr>
          <p:cNvPr id="2" name="Title 1"/>
          <p:cNvSpPr>
            <a:spLocks noGrp="1"/>
          </p:cNvSpPr>
          <p:nvPr>
            <p:ph type="title"/>
          </p:nvPr>
        </p:nvSpPr>
        <p:spPr/>
        <p:txBody>
          <a:bodyPr>
            <a:normAutofit fontScale="90000"/>
          </a:bodyPr>
          <a:lstStyle/>
          <a:p>
            <a:r>
              <a:rPr lang="en-US" sz="2400" dirty="0">
                <a:solidFill>
                  <a:srgbClr val="F0EADC"/>
                </a:solidFill>
              </a:rPr>
              <a:t>Sofosbuvir + PEG + RBV in Treatment-Experienced HCV GT 2 or 3</a:t>
            </a:r>
            <a:r>
              <a:rPr lang="en-US" sz="2400" dirty="0"/>
              <a:t/>
            </a:r>
            <a:br>
              <a:rPr lang="en-US" sz="2400" dirty="0"/>
            </a:br>
            <a:r>
              <a:rPr lang="en-US" sz="2700" dirty="0"/>
              <a:t>LONESTAR-2 Trial: </a:t>
            </a:r>
            <a:r>
              <a:rPr lang="en-US" sz="2700" dirty="0" smtClean="0"/>
              <a:t>Patient Demographics</a:t>
            </a:r>
            <a:endParaRPr lang="en-US" sz="2700" dirty="0"/>
          </a:p>
        </p:txBody>
      </p:sp>
      <p:graphicFrame>
        <p:nvGraphicFramePr>
          <p:cNvPr id="5" name="Content Placeholder 5"/>
          <p:cNvGraphicFramePr>
            <a:graphicFrameLocks/>
          </p:cNvGraphicFramePr>
          <p:nvPr>
            <p:extLst>
              <p:ext uri="{D42A27DB-BD31-4B8C-83A1-F6EECF244321}">
                <p14:modId xmlns:p14="http://schemas.microsoft.com/office/powerpoint/2010/main" val="677387716"/>
              </p:ext>
            </p:extLst>
          </p:nvPr>
        </p:nvGraphicFramePr>
        <p:xfrm>
          <a:off x="658813" y="1424284"/>
          <a:ext cx="7829549" cy="4937760"/>
        </p:xfrm>
        <a:graphic>
          <a:graphicData uri="http://schemas.openxmlformats.org/drawingml/2006/table">
            <a:tbl>
              <a:tblPr firstRow="1" bandRow="1">
                <a:tableStyleId>{5C22544A-7EE6-4342-B048-85BDC9FD1C3A}</a:tableStyleId>
              </a:tblPr>
              <a:tblGrid>
                <a:gridCol w="4446587"/>
                <a:gridCol w="3382962"/>
              </a:tblGrid>
              <a:tr h="426720">
                <a:tc>
                  <a:txBody>
                    <a:bodyPr/>
                    <a:lstStyle/>
                    <a:p>
                      <a:r>
                        <a:rPr lang="en-US" sz="1600" dirty="0" smtClean="0"/>
                        <a:t>Baseline</a:t>
                      </a:r>
                      <a:r>
                        <a:rPr lang="en-US" sz="1600" baseline="0" dirty="0" smtClean="0"/>
                        <a:t> </a:t>
                      </a:r>
                      <a:r>
                        <a:rPr lang="en-US" sz="1600" dirty="0" smtClean="0"/>
                        <a:t>Characteristic</a:t>
                      </a:r>
                      <a:endParaRPr lang="en-US" sz="1600" dirty="0"/>
                    </a:p>
                  </a:txBody>
                  <a:tcPr marT="91440" marB="91440">
                    <a:lnL w="12700" cap="flat" cmpd="sng" algn="ctr">
                      <a:solidFill>
                        <a:srgbClr val="7F7F7F"/>
                      </a:solidFill>
                      <a:prstDash val="solid"/>
                      <a:round/>
                      <a:headEnd type="none" w="med" len="med"/>
                      <a:tailEnd type="none" w="med" len="med"/>
                    </a:lnL>
                    <a:lnT w="12700" cap="flat" cmpd="sng" algn="ctr">
                      <a:solidFill>
                        <a:srgbClr val="7F7F7F"/>
                      </a:solidFill>
                      <a:prstDash val="solid"/>
                      <a:round/>
                      <a:headEnd type="none" w="med" len="med"/>
                      <a:tailEnd type="none" w="med" len="med"/>
                    </a:lnT>
                    <a:solidFill>
                      <a:srgbClr val="0B3F5A"/>
                    </a:solidFill>
                  </a:tcPr>
                </a:tc>
                <a:tc>
                  <a:txBody>
                    <a:bodyPr/>
                    <a:lstStyle/>
                    <a:p>
                      <a:pPr algn="ctr"/>
                      <a:r>
                        <a:rPr lang="en-US" sz="1600" dirty="0" smtClean="0"/>
                        <a:t>SOF + PEG</a:t>
                      </a:r>
                      <a:r>
                        <a:rPr lang="en-US" sz="1600" baseline="0" dirty="0" smtClean="0"/>
                        <a:t> + RBV x 12 weeks</a:t>
                      </a:r>
                      <a:br>
                        <a:rPr lang="en-US" sz="1600" baseline="0" dirty="0" smtClean="0"/>
                      </a:br>
                      <a:r>
                        <a:rPr lang="en-US" sz="1600" baseline="0" dirty="0" smtClean="0"/>
                        <a:t>(n = 47)</a:t>
                      </a:r>
                      <a:endParaRPr lang="en-US" sz="1600" dirty="0"/>
                    </a:p>
                  </a:txBody>
                  <a:tcPr marT="91440" marB="91440" anchor="ctr">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solidFill>
                      <a:srgbClr val="0B3F5A"/>
                    </a:solidFill>
                  </a:tcPr>
                </a:tc>
              </a:tr>
              <a:tr h="419161">
                <a:tc>
                  <a:txBody>
                    <a:bodyPr/>
                    <a:lstStyle/>
                    <a:p>
                      <a:r>
                        <a:rPr lang="en-US" sz="1600" dirty="0" smtClean="0"/>
                        <a:t>Age</a:t>
                      </a:r>
                      <a:r>
                        <a:rPr lang="en-US" sz="1600" baseline="0" dirty="0" smtClean="0"/>
                        <a:t>, mean (range)</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56 (39-72)</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Male,</a:t>
                      </a:r>
                      <a:r>
                        <a:rPr lang="en-US" sz="1600" baseline="0" dirty="0" smtClean="0"/>
                        <a:t>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32 (68)</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White,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45 (96)</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Hispanic,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21 (45)</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Mean Body</a:t>
                      </a:r>
                      <a:r>
                        <a:rPr lang="en-US" sz="1600" baseline="0" dirty="0" smtClean="0"/>
                        <a:t> Mass Index (BM</a:t>
                      </a:r>
                      <a:r>
                        <a:rPr lang="en-US" sz="1600" dirty="0" smtClean="0"/>
                        <a:t>I) kg/m</a:t>
                      </a:r>
                      <a:r>
                        <a:rPr lang="en-US" sz="1600" baseline="30000" dirty="0" smtClean="0"/>
                        <a:t>2</a:t>
                      </a:r>
                      <a:r>
                        <a:rPr lang="en-US" sz="1600" dirty="0" smtClean="0"/>
                        <a:t> (range)</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31 (21-53)</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IL28B CC,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17 (36)</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HCV GT3</a:t>
                      </a:r>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24 (51)</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Mean baseline HCV RNA, log</a:t>
                      </a:r>
                      <a:r>
                        <a:rPr lang="en-US" sz="1600" baseline="-25000" dirty="0" smtClean="0"/>
                        <a:t>10</a:t>
                      </a:r>
                      <a:r>
                        <a:rPr lang="en-US" sz="1600" dirty="0" smtClean="0"/>
                        <a:t> IU/ml (range)</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6.2 (4.0-7.2)</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Cirrhosis,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r>
                        <a:rPr lang="en-US" sz="1600" dirty="0" smtClean="0"/>
                        <a:t>26 (55)</a:t>
                      </a:r>
                      <a:endParaRPr lang="en-US" sz="1600" dirty="0"/>
                    </a:p>
                  </a:txBody>
                  <a:tcPr marT="91440" marB="91440">
                    <a:lnR w="12700" cap="flat" cmpd="sng" algn="ctr">
                      <a:solidFill>
                        <a:srgbClr val="7F7F7F"/>
                      </a:solidFill>
                      <a:prstDash val="solid"/>
                      <a:round/>
                      <a:headEnd type="none" w="med" len="med"/>
                      <a:tailEnd type="none" w="med" len="med"/>
                    </a:lnR>
                  </a:tcPr>
                </a:tc>
              </a:tr>
              <a:tr h="419161">
                <a:tc>
                  <a:txBody>
                    <a:bodyPr/>
                    <a:lstStyle/>
                    <a:p>
                      <a:r>
                        <a:rPr lang="en-US" sz="1600" dirty="0" smtClean="0"/>
                        <a:t>Prior Relapse</a:t>
                      </a:r>
                      <a:r>
                        <a:rPr lang="en-US" sz="1600" baseline="0" dirty="0" smtClean="0"/>
                        <a:t> / virologic breakthrough</a:t>
                      </a:r>
                      <a:endParaRPr lang="en-US" sz="1600" dirty="0"/>
                    </a:p>
                  </a:txBody>
                  <a:tcPr marT="91440" marB="91440">
                    <a:lnL w="12700" cap="flat" cmpd="sng" algn="ctr">
                      <a:solidFill>
                        <a:srgbClr val="7F7F7F"/>
                      </a:solidFill>
                      <a:prstDash val="solid"/>
                      <a:round/>
                      <a:headEnd type="none" w="med" len="med"/>
                      <a:tailEnd type="none" w="med" len="med"/>
                    </a:lnL>
                    <a:lnB w="12700" cap="flat" cmpd="sng" algn="ctr">
                      <a:solidFill>
                        <a:srgbClr val="7F7F7F"/>
                      </a:solidFill>
                      <a:prstDash val="solid"/>
                      <a:round/>
                      <a:headEnd type="none" w="med" len="med"/>
                      <a:tailEnd type="none" w="med" len="med"/>
                    </a:lnB>
                  </a:tcPr>
                </a:tc>
                <a:tc>
                  <a:txBody>
                    <a:bodyPr/>
                    <a:lstStyle/>
                    <a:p>
                      <a:pPr algn="ctr"/>
                      <a:r>
                        <a:rPr lang="en-US" sz="1600" dirty="0" smtClean="0"/>
                        <a:t>40 (85)</a:t>
                      </a:r>
                      <a:endParaRPr lang="en-US" sz="1600" dirty="0"/>
                    </a:p>
                  </a:txBody>
                  <a:tcPr marT="91440" marB="91440">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97121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sp>
        <p:nvSpPr>
          <p:cNvPr id="2" name="Title 1"/>
          <p:cNvSpPr>
            <a:spLocks noGrp="1"/>
          </p:cNvSpPr>
          <p:nvPr>
            <p:ph type="title"/>
          </p:nvPr>
        </p:nvSpPr>
        <p:spPr/>
        <p:txBody>
          <a:bodyPr>
            <a:normAutofit fontScale="90000"/>
          </a:bodyPr>
          <a:lstStyle/>
          <a:p>
            <a:r>
              <a:rPr lang="en-US" sz="2400" dirty="0">
                <a:solidFill>
                  <a:srgbClr val="F0EADC"/>
                </a:solidFill>
              </a:rPr>
              <a:t>Sofosbuvir + PEG + RBV in Treatment-Experienced HCV GT 2 or 3</a:t>
            </a:r>
            <a:r>
              <a:rPr lang="en-US" sz="2400" dirty="0"/>
              <a:t/>
            </a:r>
            <a:br>
              <a:rPr lang="en-US" sz="2400" dirty="0"/>
            </a:br>
            <a:r>
              <a:rPr lang="en-US" sz="2700" dirty="0"/>
              <a:t>LONESTAR-2 Trial: </a:t>
            </a:r>
            <a:r>
              <a:rPr lang="en-US" sz="2700" dirty="0" smtClean="0"/>
              <a:t>Design</a:t>
            </a:r>
            <a:endParaRPr lang="en-US" sz="2700" dirty="0"/>
          </a:p>
        </p:txBody>
      </p:sp>
      <p:grpSp>
        <p:nvGrpSpPr>
          <p:cNvPr id="3" name="Group 2"/>
          <p:cNvGrpSpPr/>
          <p:nvPr/>
        </p:nvGrpSpPr>
        <p:grpSpPr>
          <a:xfrm>
            <a:off x="1410189" y="2964751"/>
            <a:ext cx="3786667" cy="769049"/>
            <a:chOff x="1364453" y="5021262"/>
            <a:chExt cx="3762217" cy="769049"/>
          </a:xfrm>
        </p:grpSpPr>
        <p:sp>
          <p:nvSpPr>
            <p:cNvPr id="59" name="Rectangle 5"/>
            <p:cNvSpPr>
              <a:spLocks noChangeArrowheads="1"/>
            </p:cNvSpPr>
            <p:nvPr/>
          </p:nvSpPr>
          <p:spPr bwMode="auto">
            <a:xfrm>
              <a:off x="2114392" y="5021262"/>
              <a:ext cx="3012278" cy="769049"/>
            </a:xfrm>
            <a:prstGeom prst="rect">
              <a:avLst/>
            </a:prstGeom>
            <a:solidFill>
              <a:schemeClr val="accent5">
                <a:lumMod val="60000"/>
                <a:lumOff val="40000"/>
              </a:schemeClr>
            </a:solidFill>
            <a:ln w="19050" cmpd="sng">
              <a:solidFill>
                <a:srgbClr val="000000"/>
              </a:solidFill>
              <a:miter lim="800000"/>
              <a:headEnd/>
              <a:tailEnd/>
            </a:ln>
            <a:effectLst/>
            <a:extLst/>
          </p:spPr>
          <p:txBody>
            <a:bodyPr wrap="square" anchor="ctr"/>
            <a:lstStyle/>
            <a:p>
              <a:pPr algn="ctr"/>
              <a:r>
                <a:rPr lang="en-US" sz="1600" b="1" dirty="0" smtClean="0">
                  <a:solidFill>
                    <a:srgbClr val="000000"/>
                  </a:solidFill>
                  <a:latin typeface="Arial"/>
                  <a:cs typeface="Arial"/>
                </a:rPr>
                <a:t>Sofosbuvir + </a:t>
              </a:r>
              <a:br>
                <a:rPr lang="en-US" sz="1600" b="1" dirty="0" smtClean="0">
                  <a:solidFill>
                    <a:srgbClr val="000000"/>
                  </a:solidFill>
                  <a:latin typeface="Arial"/>
                  <a:cs typeface="Arial"/>
                </a:rPr>
              </a:br>
              <a:r>
                <a:rPr lang="en-US" sz="1600" b="1" dirty="0" smtClean="0">
                  <a:solidFill>
                    <a:srgbClr val="000000"/>
                  </a:solidFill>
                  <a:latin typeface="Arial"/>
                  <a:cs typeface="Arial"/>
                </a:rPr>
                <a:t>Peginterferon + Ribavirin</a:t>
              </a:r>
              <a:endParaRPr lang="en-US" sz="1600" dirty="0">
                <a:solidFill>
                  <a:srgbClr val="000000"/>
                </a:solidFill>
                <a:latin typeface="Arial"/>
                <a:cs typeface="Arial"/>
              </a:endParaRPr>
            </a:p>
          </p:txBody>
        </p:sp>
        <p:sp>
          <p:nvSpPr>
            <p:cNvPr id="29" name="Rectangle 28"/>
            <p:cNvSpPr/>
            <p:nvPr/>
          </p:nvSpPr>
          <p:spPr>
            <a:xfrm>
              <a:off x="1364453" y="5181600"/>
              <a:ext cx="109728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47</a:t>
              </a:r>
              <a:endParaRPr lang="en-US" sz="1400" dirty="0">
                <a:solidFill>
                  <a:srgbClr val="000000"/>
                </a:solidFill>
              </a:endParaRPr>
            </a:p>
          </p:txBody>
        </p:sp>
      </p:grpSp>
      <p:cxnSp>
        <p:nvCxnSpPr>
          <p:cNvPr id="7" name="Straight Connector 6"/>
          <p:cNvCxnSpPr/>
          <p:nvPr/>
        </p:nvCxnSpPr>
        <p:spPr>
          <a:xfrm>
            <a:off x="5199869" y="3360628"/>
            <a:ext cx="303276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12330" y="4800600"/>
            <a:ext cx="9180577" cy="106069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a:solidFill>
                  <a:srgbClr val="000000"/>
                </a:solidFill>
                <a:latin typeface="Arial" pitchFamily="22" charset="0"/>
              </a:rPr>
              <a:t>Peginterferon alfa-</a:t>
            </a:r>
            <a:r>
              <a:rPr lang="en-US" sz="1400" dirty="0" smtClean="0">
                <a:solidFill>
                  <a:srgbClr val="000000"/>
                </a:solidFill>
                <a:latin typeface="Arial" pitchFamily="22" charset="0"/>
              </a:rPr>
              <a:t>2a: 180 </a:t>
            </a:r>
            <a:r>
              <a:rPr lang="en-US" sz="1400" dirty="0">
                <a:solidFill>
                  <a:srgbClr val="000000"/>
                </a:solidFill>
                <a:latin typeface="Arial" pitchFamily="22" charset="0"/>
              </a:rPr>
              <a:t>µg once weekly</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(weight-based </a:t>
            </a:r>
            <a:r>
              <a:rPr lang="en-US" sz="1400" dirty="0">
                <a:solidFill>
                  <a:srgbClr val="000000"/>
                </a:solidFill>
                <a:latin typeface="Arial" pitchFamily="22" charset="0"/>
              </a:rPr>
              <a:t>and </a:t>
            </a:r>
            <a:r>
              <a:rPr lang="en-US" sz="1400" dirty="0" smtClean="0">
                <a:solidFill>
                  <a:srgbClr val="000000"/>
                </a:solidFill>
                <a:latin typeface="Arial" pitchFamily="22" charset="0"/>
              </a:rPr>
              <a:t>in </a:t>
            </a:r>
            <a:r>
              <a:rPr lang="en-US" sz="1400" dirty="0">
                <a:solidFill>
                  <a:srgbClr val="000000"/>
                </a:solidFill>
                <a:latin typeface="Arial" pitchFamily="22" charset="0"/>
              </a:rPr>
              <a:t>2 divided doses)</a:t>
            </a:r>
            <a:r>
              <a:rPr lang="en-US" sz="1400" dirty="0" smtClean="0">
                <a:solidFill>
                  <a:srgbClr val="000000"/>
                </a:solidFill>
                <a:latin typeface="Arial" pitchFamily="22" charset="0"/>
              </a:rPr>
              <a:t>: 1000 mg/day if &lt; 75 kg or 1200 </a:t>
            </a:r>
            <a:r>
              <a:rPr lang="en-US" sz="1400" dirty="0">
                <a:solidFill>
                  <a:srgbClr val="000000"/>
                </a:solidFill>
                <a:latin typeface="Arial" pitchFamily="22" charset="0"/>
              </a:rPr>
              <a:t>mg/day </a:t>
            </a:r>
            <a:r>
              <a:rPr lang="en-US" sz="1400" dirty="0" smtClean="0">
                <a:solidFill>
                  <a:srgbClr val="000000"/>
                </a:solidFill>
                <a:latin typeface="Arial" pitchFamily="22" charset="0"/>
              </a:rPr>
              <a:t>if ≥ 75 kg</a:t>
            </a:r>
            <a:endParaRPr lang="en-US" sz="1400" dirty="0">
              <a:solidFill>
                <a:srgbClr val="000000"/>
              </a:solidFill>
              <a:latin typeface="Arial" pitchFamily="22" charset="0"/>
            </a:endParaRPr>
          </a:p>
        </p:txBody>
      </p:sp>
      <p:sp>
        <p:nvSpPr>
          <p:cNvPr id="16" name="Rectangle 15"/>
          <p:cNvSpPr/>
          <p:nvPr/>
        </p:nvSpPr>
        <p:spPr>
          <a:xfrm>
            <a:off x="0" y="2971800"/>
            <a:ext cx="1390532" cy="771138"/>
          </a:xfrm>
          <a:prstGeom prst="rect">
            <a:avLst/>
          </a:prstGeom>
          <a:solidFill>
            <a:schemeClr val="tx1">
              <a:lumMod val="65000"/>
              <a:lumOff val="35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r>
              <a:rPr lang="en-US" sz="1800" b="1" dirty="0" smtClean="0">
                <a:latin typeface="Arial"/>
                <a:cs typeface="Arial"/>
              </a:rPr>
              <a:t>GT 2 or 3</a:t>
            </a:r>
            <a:endParaRPr lang="en-US" sz="1600" b="1" dirty="0">
              <a:latin typeface="Arial"/>
              <a:cs typeface="Arial"/>
            </a:endParaRPr>
          </a:p>
        </p:txBody>
      </p:sp>
      <p:grpSp>
        <p:nvGrpSpPr>
          <p:cNvPr id="19" name="Group 18"/>
          <p:cNvGrpSpPr/>
          <p:nvPr/>
        </p:nvGrpSpPr>
        <p:grpSpPr>
          <a:xfrm>
            <a:off x="-6113" y="1524000"/>
            <a:ext cx="9162291" cy="515104"/>
            <a:chOff x="-6113" y="1295400"/>
            <a:chExt cx="9162291" cy="515104"/>
          </a:xfrm>
        </p:grpSpPr>
        <p:sp>
          <p:nvSpPr>
            <p:cNvPr id="20" name="Rectangle 19"/>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1" name="Rectangle 20"/>
            <p:cNvSpPr/>
            <p:nvPr/>
          </p:nvSpPr>
          <p:spPr>
            <a:xfrm>
              <a:off x="1902662"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2" name="Straight Connector 21"/>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73923"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25407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96037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sp>
          <p:nvSpPr>
            <p:cNvPr id="28" name="Rectangle 27"/>
            <p:cNvSpPr/>
            <p:nvPr/>
          </p:nvSpPr>
          <p:spPr>
            <a:xfrm>
              <a:off x="838200" y="13814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0" name="Rectangle 29"/>
            <p:cNvSpPr/>
            <p:nvPr/>
          </p:nvSpPr>
          <p:spPr>
            <a:xfrm>
              <a:off x="4902520"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1" name="Straight Connector 30"/>
            <p:cNvCxnSpPr/>
            <p:nvPr/>
          </p:nvCxnSpPr>
          <p:spPr>
            <a:xfrm flipV="1">
              <a:off x="5184542"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7848600" y="314574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186715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solidFill>
                  <a:srgbClr val="F0EADC"/>
                </a:solidFill>
              </a:rPr>
              <a:t>Sofosbuvir + PEG + RBV in Treatment-Experienced HCV GT 2 or 3</a:t>
            </a:r>
            <a:r>
              <a:rPr lang="en-US" sz="2400" dirty="0"/>
              <a:t/>
            </a:r>
            <a:br>
              <a:rPr lang="en-US" sz="2400" dirty="0"/>
            </a:br>
            <a:r>
              <a:rPr lang="en-US" sz="2700" dirty="0"/>
              <a:t>LONESTAR-2 Trial: </a:t>
            </a:r>
            <a:r>
              <a:rPr lang="en-US" sz="2700" dirty="0" smtClean="0"/>
              <a:t>Results</a:t>
            </a:r>
            <a:endParaRPr lang="en-US" sz="27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in Treatment-Experienced by HCV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3806199384"/>
              </p:ext>
            </p:extLst>
          </p:nvPr>
        </p:nvGraphicFramePr>
        <p:xfrm>
          <a:off x="382588" y="19050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2122260"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42/47</a:t>
            </a:r>
            <a:endParaRPr lang="en-US" sz="1400" dirty="0">
              <a:solidFill>
                <a:schemeClr val="bg1"/>
              </a:solidFill>
            </a:endParaRPr>
          </a:p>
        </p:txBody>
      </p:sp>
      <p:sp>
        <p:nvSpPr>
          <p:cNvPr id="10" name="Rectangle 9"/>
          <p:cNvSpPr/>
          <p:nvPr/>
        </p:nvSpPr>
        <p:spPr>
          <a:xfrm>
            <a:off x="4550741"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22/23</a:t>
            </a:r>
            <a:endParaRPr lang="en-US" sz="1400" dirty="0">
              <a:solidFill>
                <a:schemeClr val="bg1"/>
              </a:solidFill>
            </a:endParaRPr>
          </a:p>
        </p:txBody>
      </p:sp>
      <p:sp>
        <p:nvSpPr>
          <p:cNvPr id="12" name="Rectangle 11"/>
          <p:cNvSpPr/>
          <p:nvPr/>
        </p:nvSpPr>
        <p:spPr>
          <a:xfrm>
            <a:off x="7021740"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a:t>
            </a:r>
            <a:r>
              <a:rPr lang="en-US" sz="1400" dirty="0">
                <a:solidFill>
                  <a:schemeClr val="bg1"/>
                </a:solidFill>
              </a:rPr>
              <a:t>2</a:t>
            </a:r>
            <a:r>
              <a:rPr lang="en-US" sz="1400" dirty="0" smtClean="0">
                <a:solidFill>
                  <a:schemeClr val="bg1"/>
                </a:solidFill>
              </a:rPr>
              <a:t>4</a:t>
            </a:r>
            <a:endParaRPr lang="en-US" sz="1400" dirty="0">
              <a:solidFill>
                <a:schemeClr val="bg1"/>
              </a:solidFill>
            </a:endParaRPr>
          </a:p>
        </p:txBody>
      </p:sp>
    </p:spTree>
    <p:extLst>
      <p:ext uri="{BB962C8B-B14F-4D97-AF65-F5344CB8AC3E}">
        <p14:creationId xmlns:p14="http://schemas.microsoft.com/office/powerpoint/2010/main" val="38558883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solidFill>
                  <a:srgbClr val="F0EADC"/>
                </a:solidFill>
              </a:rPr>
              <a:t>Sofosbuvir + PEG + RBV in Treatment-Experienced HCV GT 2 or 3</a:t>
            </a:r>
            <a:r>
              <a:rPr lang="en-US" sz="2400" dirty="0"/>
              <a:t/>
            </a:r>
            <a:br>
              <a:rPr lang="en-US" sz="2400" dirty="0"/>
            </a:br>
            <a:r>
              <a:rPr lang="en-US" sz="2700" dirty="0"/>
              <a:t>LONESTAR-2 Trial: </a:t>
            </a:r>
            <a:r>
              <a:rPr lang="en-US" sz="2700" dirty="0" smtClean="0"/>
              <a:t>Results</a:t>
            </a:r>
            <a:endParaRPr lang="en-US" sz="27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in Treatment-Experienced by HCV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53007352"/>
              </p:ext>
            </p:extLst>
          </p:nvPr>
        </p:nvGraphicFramePr>
        <p:xfrm>
          <a:off x="382588" y="1905000"/>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2122260"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42/47</a:t>
            </a:r>
            <a:endParaRPr lang="en-US" sz="1400" dirty="0">
              <a:solidFill>
                <a:schemeClr val="bg1"/>
              </a:solidFill>
            </a:endParaRPr>
          </a:p>
        </p:txBody>
      </p:sp>
      <p:sp>
        <p:nvSpPr>
          <p:cNvPr id="10" name="Rectangle 9"/>
          <p:cNvSpPr/>
          <p:nvPr/>
        </p:nvSpPr>
        <p:spPr>
          <a:xfrm>
            <a:off x="4550741"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22/23</a:t>
            </a:r>
            <a:endParaRPr lang="en-US" sz="1400" dirty="0">
              <a:solidFill>
                <a:schemeClr val="bg1"/>
              </a:solidFill>
            </a:endParaRPr>
          </a:p>
        </p:txBody>
      </p:sp>
      <p:sp>
        <p:nvSpPr>
          <p:cNvPr id="12" name="Rectangle 11"/>
          <p:cNvSpPr/>
          <p:nvPr/>
        </p:nvSpPr>
        <p:spPr>
          <a:xfrm>
            <a:off x="7021740" y="5334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a:t>
            </a:r>
            <a:r>
              <a:rPr lang="en-US" sz="1400" dirty="0">
                <a:solidFill>
                  <a:schemeClr val="bg1"/>
                </a:solidFill>
              </a:rPr>
              <a:t>2</a:t>
            </a:r>
            <a:r>
              <a:rPr lang="en-US" sz="1400" dirty="0" smtClean="0">
                <a:solidFill>
                  <a:schemeClr val="bg1"/>
                </a:solidFill>
              </a:rPr>
              <a:t>4</a:t>
            </a:r>
            <a:endParaRPr lang="en-US" sz="1400" dirty="0">
              <a:solidFill>
                <a:schemeClr val="bg1"/>
              </a:solidFill>
            </a:endParaRPr>
          </a:p>
        </p:txBody>
      </p:sp>
      <p:sp>
        <p:nvSpPr>
          <p:cNvPr id="11" name="Rectangle 10"/>
          <p:cNvSpPr/>
          <p:nvPr/>
        </p:nvSpPr>
        <p:spPr>
          <a:xfrm>
            <a:off x="1348920" y="3429000"/>
            <a:ext cx="7266432" cy="1426464"/>
          </a:xfrm>
          <a:prstGeom prst="rect">
            <a:avLst/>
          </a:prstGeom>
          <a:solidFill>
            <a:schemeClr val="tx1">
              <a:alpha val="68000"/>
            </a:schemeClr>
          </a:solidFill>
          <a:ln>
            <a:noFill/>
          </a:ln>
        </p:spPr>
        <p:style>
          <a:lnRef idx="1">
            <a:schemeClr val="accent1"/>
          </a:lnRef>
          <a:fillRef idx="3">
            <a:schemeClr val="accent1"/>
          </a:fillRef>
          <a:effectRef idx="2">
            <a:schemeClr val="accent1"/>
          </a:effectRef>
          <a:fontRef idx="minor">
            <a:schemeClr val="lt1"/>
          </a:fontRef>
        </p:style>
        <p:txBody>
          <a:bodyPr lIns="1828800" rtlCol="0" anchor="ctr"/>
          <a:lstStyle/>
          <a:p>
            <a:pPr>
              <a:lnSpc>
                <a:spcPts val="2460"/>
              </a:lnSpc>
            </a:pPr>
            <a:r>
              <a:rPr lang="en-US" sz="1800" b="1" u="sng" dirty="0" smtClean="0"/>
              <a:t>Five Treatment Failures</a:t>
            </a:r>
            <a:r>
              <a:rPr lang="en-US" sz="1800" dirty="0" smtClean="0"/>
              <a:t/>
            </a:r>
            <a:br>
              <a:rPr lang="en-US" sz="1800" dirty="0" smtClean="0"/>
            </a:br>
            <a:r>
              <a:rPr lang="en-US" sz="1800" dirty="0" smtClean="0"/>
              <a:t>- 1 patient with GT2 lost to follow-up</a:t>
            </a:r>
            <a:br>
              <a:rPr lang="en-US" sz="1800" dirty="0" smtClean="0"/>
            </a:br>
            <a:r>
              <a:rPr lang="en-US" sz="1800" dirty="0" smtClean="0"/>
              <a:t>- 2 patients with GT3 with virologic relapse</a:t>
            </a:r>
            <a:br>
              <a:rPr lang="en-US" sz="1800" dirty="0" smtClean="0"/>
            </a:br>
            <a:r>
              <a:rPr lang="en-US" sz="1800" dirty="0" smtClean="0"/>
              <a:t>- 2 patients with GT3 lost to follow-up</a:t>
            </a:r>
            <a:endParaRPr lang="en-US" sz="1800" dirty="0"/>
          </a:p>
        </p:txBody>
      </p:sp>
    </p:spTree>
    <p:extLst>
      <p:ext uri="{BB962C8B-B14F-4D97-AF65-F5344CB8AC3E}">
        <p14:creationId xmlns:p14="http://schemas.microsoft.com/office/powerpoint/2010/main" val="19394690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rgbClr val="F0EADC"/>
                </a:solidFill>
              </a:rPr>
              <a:t>Sofosbuvir + PEG + RBV in Treatment-Experienced HCV GT 2 or 3</a:t>
            </a:r>
            <a:r>
              <a:rPr lang="en-US" sz="2200" dirty="0"/>
              <a:t/>
            </a:r>
            <a:br>
              <a:rPr lang="en-US" sz="2200" dirty="0"/>
            </a:br>
            <a:r>
              <a:rPr lang="en-US" sz="2400" dirty="0"/>
              <a:t>LONESTAR-2 Trial: </a:t>
            </a:r>
            <a:r>
              <a:rPr lang="en-US" sz="2400" dirty="0" smtClean="0"/>
              <a:t>Results</a:t>
            </a:r>
            <a:endParaRPr lang="en-US" sz="2400" dirty="0"/>
          </a:p>
        </p:txBody>
      </p:sp>
      <p:sp>
        <p:nvSpPr>
          <p:cNvPr id="6" name="Text Placeholder 5"/>
          <p:cNvSpPr>
            <a:spLocks noGrp="1"/>
          </p:cNvSpPr>
          <p:nvPr>
            <p:ph type="body" idx="10"/>
          </p:nvPr>
        </p:nvSpPr>
        <p:spPr/>
        <p:txBody>
          <a:bodyPr/>
          <a:lstStyle/>
          <a:p>
            <a:r>
              <a:rPr lang="en-US" dirty="0"/>
              <a:t>LONESTAR-2 </a:t>
            </a:r>
            <a:r>
              <a:rPr lang="en-US" dirty="0" smtClean="0"/>
              <a:t>Trial: SVR12 </a:t>
            </a:r>
            <a:r>
              <a:rPr lang="en-US" dirty="0"/>
              <a:t>by Cirrhosis Status</a:t>
            </a:r>
          </a:p>
        </p:txBody>
      </p:sp>
      <p:sp>
        <p:nvSpPr>
          <p:cNvPr id="5" name="Content Placeholder 4"/>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graphicFrame>
        <p:nvGraphicFramePr>
          <p:cNvPr id="18" name="Content Placeholder 3"/>
          <p:cNvGraphicFramePr>
            <a:graphicFrameLocks/>
          </p:cNvGraphicFramePr>
          <p:nvPr>
            <p:extLst>
              <p:ext uri="{D42A27DB-BD31-4B8C-83A1-F6EECF244321}">
                <p14:modId xmlns:p14="http://schemas.microsoft.com/office/powerpoint/2010/main" val="1054517299"/>
              </p:ext>
            </p:extLst>
          </p:nvPr>
        </p:nvGraphicFramePr>
        <p:xfrm>
          <a:off x="523875" y="1828800"/>
          <a:ext cx="80962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65772" y="5190179"/>
            <a:ext cx="469900" cy="338554"/>
          </a:xfrm>
          <a:prstGeom prst="rect">
            <a:avLst/>
          </a:prstGeom>
          <a:noFill/>
        </p:spPr>
        <p:txBody>
          <a:bodyPr wrap="none" rtlCol="0">
            <a:spAutoFit/>
          </a:bodyPr>
          <a:lstStyle/>
          <a:p>
            <a:r>
              <a:rPr lang="en-US" sz="1600" dirty="0" smtClean="0">
                <a:solidFill>
                  <a:srgbClr val="FFFFFF"/>
                </a:solidFill>
                <a:latin typeface="Arial"/>
                <a:cs typeface="Arial"/>
              </a:rPr>
              <a:t>9/9</a:t>
            </a:r>
            <a:endParaRPr lang="en-US" sz="1600" dirty="0">
              <a:solidFill>
                <a:srgbClr val="FFFFFF"/>
              </a:solidFill>
              <a:latin typeface="Arial"/>
              <a:cs typeface="Arial"/>
            </a:endParaRPr>
          </a:p>
        </p:txBody>
      </p:sp>
      <p:sp>
        <p:nvSpPr>
          <p:cNvPr id="15" name="TextBox 14"/>
          <p:cNvSpPr txBox="1"/>
          <p:nvPr/>
        </p:nvSpPr>
        <p:spPr>
          <a:xfrm>
            <a:off x="3402561"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13/14</a:t>
            </a:r>
            <a:endParaRPr lang="en-US" sz="1600" dirty="0">
              <a:solidFill>
                <a:srgbClr val="FFFFFF"/>
              </a:solidFill>
              <a:latin typeface="Arial"/>
              <a:cs typeface="Arial"/>
            </a:endParaRPr>
          </a:p>
        </p:txBody>
      </p:sp>
      <p:sp>
        <p:nvSpPr>
          <p:cNvPr id="16" name="TextBox 15"/>
          <p:cNvSpPr txBox="1"/>
          <p:nvPr/>
        </p:nvSpPr>
        <p:spPr>
          <a:xfrm>
            <a:off x="5867400"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10/12</a:t>
            </a:r>
            <a:endParaRPr lang="en-US" sz="1600" dirty="0">
              <a:solidFill>
                <a:srgbClr val="FFFFFF"/>
              </a:solidFill>
              <a:latin typeface="Arial"/>
              <a:cs typeface="Arial"/>
            </a:endParaRPr>
          </a:p>
        </p:txBody>
      </p:sp>
      <p:sp>
        <p:nvSpPr>
          <p:cNvPr id="17" name="TextBox 16"/>
          <p:cNvSpPr txBox="1"/>
          <p:nvPr/>
        </p:nvSpPr>
        <p:spPr>
          <a:xfrm>
            <a:off x="6825916"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10/12</a:t>
            </a:r>
            <a:endParaRPr lang="en-US" sz="1600" dirty="0">
              <a:solidFill>
                <a:srgbClr val="FFFFFF"/>
              </a:solidFill>
              <a:latin typeface="Arial"/>
              <a:cs typeface="Arial"/>
            </a:endParaRPr>
          </a:p>
        </p:txBody>
      </p:sp>
    </p:spTree>
    <p:extLst>
      <p:ext uri="{BB962C8B-B14F-4D97-AF65-F5344CB8AC3E}">
        <p14:creationId xmlns:p14="http://schemas.microsoft.com/office/powerpoint/2010/main" val="41674540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sp>
        <p:nvSpPr>
          <p:cNvPr id="2" name="Title 1"/>
          <p:cNvSpPr>
            <a:spLocks noGrp="1"/>
          </p:cNvSpPr>
          <p:nvPr>
            <p:ph type="title"/>
          </p:nvPr>
        </p:nvSpPr>
        <p:spPr/>
        <p:txBody>
          <a:bodyPr>
            <a:normAutofit fontScale="90000"/>
          </a:bodyPr>
          <a:lstStyle/>
          <a:p>
            <a:r>
              <a:rPr lang="en-US" sz="2400" dirty="0">
                <a:solidFill>
                  <a:srgbClr val="F0EADC"/>
                </a:solidFill>
              </a:rPr>
              <a:t>Sofosbuvir + PEG + RBV in Treatment-Experienced HCV GT 2 or 3</a:t>
            </a:r>
            <a:r>
              <a:rPr lang="en-US" sz="2400" dirty="0"/>
              <a:t/>
            </a:r>
            <a:br>
              <a:rPr lang="en-US" sz="2400" dirty="0"/>
            </a:br>
            <a:r>
              <a:rPr lang="en-US" sz="2700" dirty="0"/>
              <a:t>LONESTAR-2 Trial: </a:t>
            </a:r>
            <a:r>
              <a:rPr lang="en-US" sz="2700" dirty="0" smtClean="0"/>
              <a:t>Adverse Events</a:t>
            </a:r>
            <a:endParaRPr lang="en-US" sz="2700" dirty="0"/>
          </a:p>
        </p:txBody>
      </p:sp>
      <p:graphicFrame>
        <p:nvGraphicFramePr>
          <p:cNvPr id="5" name="Content Placeholder 5"/>
          <p:cNvGraphicFramePr>
            <a:graphicFrameLocks/>
          </p:cNvGraphicFramePr>
          <p:nvPr>
            <p:extLst>
              <p:ext uri="{D42A27DB-BD31-4B8C-83A1-F6EECF244321}">
                <p14:modId xmlns:p14="http://schemas.microsoft.com/office/powerpoint/2010/main" val="682257946"/>
              </p:ext>
            </p:extLst>
          </p:nvPr>
        </p:nvGraphicFramePr>
        <p:xfrm>
          <a:off x="658813" y="1447800"/>
          <a:ext cx="7829549" cy="4693920"/>
        </p:xfrm>
        <a:graphic>
          <a:graphicData uri="http://schemas.openxmlformats.org/drawingml/2006/table">
            <a:tbl>
              <a:tblPr firstRow="1" bandRow="1">
                <a:tableStyleId>{5C22544A-7EE6-4342-B048-85BDC9FD1C3A}</a:tableStyleId>
              </a:tblPr>
              <a:tblGrid>
                <a:gridCol w="3913187"/>
                <a:gridCol w="3916362"/>
              </a:tblGrid>
              <a:tr h="426720">
                <a:tc gridSpan="2">
                  <a:txBody>
                    <a:bodyPr/>
                    <a:lstStyle/>
                    <a:p>
                      <a:r>
                        <a:rPr lang="en-US" sz="1600" dirty="0" smtClean="0"/>
                        <a:t>LONESTAR-2: Adverse Events in ≥ 15% of</a:t>
                      </a:r>
                      <a:r>
                        <a:rPr lang="en-US" sz="1600" baseline="0" dirty="0" smtClean="0"/>
                        <a:t> Patients</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6293B"/>
                    </a:solidFill>
                  </a:tcPr>
                </a:tc>
                <a:tc hMerge="1">
                  <a:txBody>
                    <a:bodyPr/>
                    <a:lstStyle/>
                    <a:p>
                      <a:pPr algn="ctr"/>
                      <a:endParaRPr lang="en-US" sz="1600" dirty="0"/>
                    </a:p>
                  </a:txBody>
                  <a:tcPr marT="91440" marB="91440" anchor="ctr"/>
                </a:tc>
              </a:tr>
              <a:tr h="426720">
                <a:tc>
                  <a:txBody>
                    <a:bodyPr/>
                    <a:lstStyle/>
                    <a:p>
                      <a:r>
                        <a:rPr lang="en-US" sz="1600" dirty="0" smtClean="0">
                          <a:solidFill>
                            <a:schemeClr val="bg1"/>
                          </a:solidFill>
                        </a:rPr>
                        <a:t>Preferred Term,</a:t>
                      </a:r>
                      <a:r>
                        <a:rPr lang="en-US" sz="1600" baseline="0" dirty="0" smtClean="0">
                          <a:solidFill>
                            <a:schemeClr val="bg1"/>
                          </a:solidFill>
                        </a:rPr>
                        <a:t> n (%)</a:t>
                      </a:r>
                      <a:endParaRPr lang="en-US" sz="1600" dirty="0">
                        <a:solidFill>
                          <a:schemeClr val="bg1"/>
                        </a:solidFill>
                      </a:endParaRPr>
                    </a:p>
                  </a:txBody>
                  <a:tcPr marT="91440" marB="91440">
                    <a:lnL w="12700" cap="flat" cmpd="sng" algn="ctr">
                      <a:solidFill>
                        <a:srgbClr val="000000">
                          <a:lumMod val="50000"/>
                          <a:lumOff val="50000"/>
                        </a:srgbClr>
                      </a:solidFill>
                      <a:prstDash val="solid"/>
                      <a:round/>
                      <a:headEnd type="none" w="med" len="med"/>
                      <a:tailEnd type="none" w="med" len="med"/>
                    </a:lnL>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B3F5A"/>
                    </a:solidFill>
                  </a:tcPr>
                </a:tc>
                <a:tc>
                  <a:txBody>
                    <a:bodyPr/>
                    <a:lstStyle/>
                    <a:p>
                      <a:pPr algn="ctr"/>
                      <a:r>
                        <a:rPr lang="en-US" sz="1600" dirty="0" smtClean="0">
                          <a:solidFill>
                            <a:schemeClr val="bg1"/>
                          </a:solidFill>
                        </a:rPr>
                        <a:t>SOF + PEG</a:t>
                      </a:r>
                      <a:r>
                        <a:rPr lang="en-US" sz="1600" baseline="0" dirty="0" smtClean="0">
                          <a:solidFill>
                            <a:schemeClr val="bg1"/>
                          </a:solidFill>
                        </a:rPr>
                        <a:t> + RBV x 12 weeks (n = 47)</a:t>
                      </a:r>
                      <a:endParaRPr lang="en-US" sz="1600" dirty="0">
                        <a:solidFill>
                          <a:schemeClr val="bg1"/>
                        </a:solidFill>
                      </a:endParaRPr>
                    </a:p>
                  </a:txBody>
                  <a:tcPr marT="91440" marB="91440" anchor="ctr">
                    <a:lnR w="12700" cap="flat" cmpd="sng" algn="ctr">
                      <a:solidFill>
                        <a:srgbClr val="000000">
                          <a:lumMod val="50000"/>
                          <a:lumOff val="5000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B3F5A"/>
                    </a:solidFill>
                  </a:tcPr>
                </a:tc>
              </a:tr>
              <a:tr h="419161">
                <a:tc>
                  <a:txBody>
                    <a:bodyPr/>
                    <a:lstStyle/>
                    <a:p>
                      <a:r>
                        <a:rPr lang="en-US" sz="1600" dirty="0" smtClean="0"/>
                        <a:t>Any Adverse Event</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a:txBody>
                    <a:bodyPr/>
                    <a:lstStyle/>
                    <a:p>
                      <a:pPr algn="ctr"/>
                      <a:r>
                        <a:rPr lang="en-US" sz="1600" dirty="0" smtClean="0"/>
                        <a:t>45 (96)</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r>
              <a:tr h="419161">
                <a:tc>
                  <a:txBody>
                    <a:bodyPr/>
                    <a:lstStyle/>
                    <a:p>
                      <a:r>
                        <a:rPr lang="en-US" sz="1600" dirty="0" smtClean="0"/>
                        <a:t>Flu-like Symptoms</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26 (55)</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Fatigue</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15</a:t>
                      </a:r>
                      <a:r>
                        <a:rPr lang="en-US" sz="1600" baseline="0" dirty="0" smtClean="0"/>
                        <a:t> </a:t>
                      </a:r>
                      <a:r>
                        <a:rPr lang="en-US" sz="1600" dirty="0" smtClean="0"/>
                        <a:t>(32)</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Anemia</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14 (30)</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Neutropenia</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11 (23)</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Nausea</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8 (17)</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Headache</a:t>
                      </a:r>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algn="ctr"/>
                      <a:r>
                        <a:rPr lang="en-US" sz="1600" dirty="0" smtClean="0"/>
                        <a:t>7 (15)</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Rash</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7 (15)</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tcPr>
                </a:tc>
              </a:tr>
              <a:tr h="419161">
                <a:tc>
                  <a:txBody>
                    <a:bodyPr/>
                    <a:lstStyle/>
                    <a:p>
                      <a:r>
                        <a:rPr lang="en-US" sz="1600" dirty="0" smtClean="0"/>
                        <a:t>Thrombocytopenia</a:t>
                      </a:r>
                      <a:endParaRPr lang="en-US" sz="1600" dirty="0"/>
                    </a:p>
                  </a:txBody>
                  <a:tcPr marT="91440" marB="91440">
                    <a:lnL w="12700" cap="flat" cmpd="sng" algn="ctr">
                      <a:solidFill>
                        <a:srgbClr val="000000">
                          <a:lumMod val="50000"/>
                          <a:lumOff val="50000"/>
                        </a:srgbClr>
                      </a:solidFill>
                      <a:prstDash val="solid"/>
                      <a:round/>
                      <a:headEnd type="none" w="med" len="med"/>
                      <a:tailEnd type="none" w="med" len="med"/>
                    </a:lnL>
                    <a:lnB w="12700" cap="flat" cmpd="sng" algn="ctr">
                      <a:solidFill>
                        <a:srgbClr val="000000">
                          <a:lumMod val="50000"/>
                          <a:lumOff val="50000"/>
                        </a:srgbClr>
                      </a:solidFill>
                      <a:prstDash val="solid"/>
                      <a:round/>
                      <a:headEnd type="none" w="med" len="med"/>
                      <a:tailEnd type="none" w="med" len="med"/>
                    </a:lnB>
                  </a:tcPr>
                </a:tc>
                <a:tc>
                  <a:txBody>
                    <a:bodyPr/>
                    <a:lstStyle/>
                    <a:p>
                      <a:pPr algn="ctr"/>
                      <a:r>
                        <a:rPr lang="en-US" sz="1600" dirty="0" smtClean="0"/>
                        <a:t>7 (15)</a:t>
                      </a:r>
                      <a:endParaRPr lang="en-US" sz="1600" dirty="0"/>
                    </a:p>
                  </a:txBody>
                  <a:tcPr marT="91440" marB="91440">
                    <a:lnR w="12700" cap="flat" cmpd="sng" algn="ctr">
                      <a:solidFill>
                        <a:srgbClr val="000000">
                          <a:lumMod val="50000"/>
                          <a:lumOff val="50000"/>
                        </a:srgbClr>
                      </a:solidFill>
                      <a:prstDash val="solid"/>
                      <a:round/>
                      <a:headEnd type="none" w="med" len="med"/>
                      <a:tailEnd type="none" w="med" len="med"/>
                    </a:lnR>
                    <a:lnB w="12700" cap="flat" cmpd="sng" algn="ctr">
                      <a:solidFill>
                        <a:srgbClr val="000000">
                          <a:lumMod val="50000"/>
                          <a:lumOff val="50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0901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Content Placeholder 3"/>
          <p:cNvSpPr txBox="1">
            <a:spLocks/>
          </p:cNvSpPr>
          <p:nvPr/>
        </p:nvSpPr>
        <p:spPr>
          <a:xfrm>
            <a:off x="139700" y="1143030"/>
            <a:ext cx="8870188" cy="5230294"/>
          </a:xfrm>
          <a:prstGeom prst="rect">
            <a:avLst/>
          </a:prstGeom>
          <a:solidFill>
            <a:schemeClr val="tx1">
              <a:alpha val="31000"/>
            </a:schemeClr>
          </a:solidFill>
          <a:ln>
            <a:solidFill>
              <a:schemeClr val="bg1"/>
            </a:solidFill>
          </a:ln>
          <a:effectLst>
            <a:outerShdw blurRad="38100" dist="38100" dir="2700000" algn="tl" rotWithShape="0">
              <a:srgbClr val="000000">
                <a:alpha val="70000"/>
              </a:srgb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800"/>
              </a:lnSpc>
              <a:spcBef>
                <a:spcPts val="1200"/>
              </a:spcBef>
              <a:buClr>
                <a:schemeClr val="bg1">
                  <a:lumMod val="75000"/>
                </a:schemeClr>
              </a:buClr>
            </a:pPr>
            <a:r>
              <a:rPr lang="en-US" sz="2000" b="1" dirty="0" smtClean="0">
                <a:solidFill>
                  <a:schemeClr val="accent5">
                    <a:lumMod val="20000"/>
                    <a:lumOff val="80000"/>
                  </a:schemeClr>
                </a:solidFill>
              </a:rPr>
              <a:t>Treatment Naïve</a:t>
            </a:r>
            <a:r>
              <a:rPr lang="en-US" sz="2000" b="1" dirty="0">
                <a:solidFill>
                  <a:schemeClr val="accent5">
                    <a:lumMod val="20000"/>
                    <a:lumOff val="80000"/>
                  </a:schemeClr>
                </a:solidFill>
              </a:rPr>
              <a:t> </a:t>
            </a:r>
            <a:r>
              <a:rPr lang="en-US" sz="2000" b="1" dirty="0" smtClean="0">
                <a:solidFill>
                  <a:schemeClr val="accent5">
                    <a:lumMod val="20000"/>
                    <a:lumOff val="80000"/>
                  </a:schemeClr>
                </a:solidFill>
              </a:rPr>
              <a:t>or </a:t>
            </a:r>
            <a:r>
              <a:rPr lang="en-US" sz="2000" b="1" dirty="0">
                <a:solidFill>
                  <a:schemeClr val="accent5">
                    <a:lumMod val="20000"/>
                    <a:lumOff val="80000"/>
                  </a:schemeClr>
                </a:solidFill>
              </a:rPr>
              <a:t>Treatment </a:t>
            </a:r>
            <a:r>
              <a:rPr lang="en-US" sz="2000" b="1" dirty="0" smtClean="0">
                <a:solidFill>
                  <a:schemeClr val="accent5">
                    <a:lumMod val="20000"/>
                    <a:lumOff val="80000"/>
                  </a:schemeClr>
                </a:solidFill>
              </a:rPr>
              <a:t>Experienced</a:t>
            </a:r>
            <a:r>
              <a:rPr lang="en-US" sz="2000" dirty="0" smtClean="0">
                <a:solidFill>
                  <a:schemeClr val="accent5">
                    <a:lumMod val="20000"/>
                    <a:lumOff val="80000"/>
                  </a:schemeClr>
                </a:solidFill>
              </a:rPr>
              <a:t> (</a:t>
            </a:r>
            <a:r>
              <a:rPr lang="en-US" sz="2000" dirty="0">
                <a:solidFill>
                  <a:schemeClr val="accent5">
                    <a:lumMod val="20000"/>
                    <a:lumOff val="80000"/>
                  </a:schemeClr>
                </a:solidFill>
              </a:rPr>
              <a:t>Phase 3)</a:t>
            </a:r>
            <a:br>
              <a:rPr lang="en-US" sz="2000" dirty="0">
                <a:solidFill>
                  <a:schemeClr val="accent5">
                    <a:lumMod val="20000"/>
                    <a:lumOff val="80000"/>
                  </a:schemeClr>
                </a:solidFill>
              </a:rPr>
            </a:br>
            <a:r>
              <a:rPr lang="en-US" sz="2000" dirty="0" smtClean="0">
                <a:solidFill>
                  <a:schemeClr val="bg1"/>
                </a:solidFill>
              </a:rPr>
              <a:t>- </a:t>
            </a:r>
            <a:r>
              <a:rPr lang="en-US" sz="2000" b="1" dirty="0" smtClean="0">
                <a:solidFill>
                  <a:schemeClr val="bg1"/>
                </a:solidFill>
              </a:rPr>
              <a:t>VALENCE</a:t>
            </a:r>
            <a:r>
              <a:rPr lang="en-US" sz="2000" dirty="0" smtClean="0">
                <a:solidFill>
                  <a:schemeClr val="bg1"/>
                </a:solidFill>
              </a:rPr>
              <a:t>: </a:t>
            </a:r>
            <a:r>
              <a:rPr lang="en-US" sz="2000" dirty="0">
                <a:solidFill>
                  <a:schemeClr val="bg1"/>
                </a:solidFill>
              </a:rPr>
              <a:t>GT </a:t>
            </a:r>
            <a:r>
              <a:rPr lang="en-US" sz="2000" dirty="0" smtClean="0">
                <a:solidFill>
                  <a:schemeClr val="bg1"/>
                </a:solidFill>
              </a:rPr>
              <a:t>2,3 / </a:t>
            </a:r>
            <a:r>
              <a:rPr lang="en-US" sz="2000" dirty="0">
                <a:solidFill>
                  <a:schemeClr val="bg1"/>
                </a:solidFill>
              </a:rPr>
              <a:t>SOF + RBV for </a:t>
            </a:r>
            <a:r>
              <a:rPr lang="en-US" sz="2000" dirty="0" smtClean="0">
                <a:solidFill>
                  <a:schemeClr val="bg1"/>
                </a:solidFill>
              </a:rPr>
              <a:t>12 or 16 weeks</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POSITRON</a:t>
            </a:r>
            <a:r>
              <a:rPr lang="en-US" sz="2000" dirty="0">
                <a:solidFill>
                  <a:schemeClr val="bg1"/>
                </a:solidFill>
              </a:rPr>
              <a:t>: GT 2 or 3 / SOF + RBV x 12 weeks </a:t>
            </a:r>
            <a:endParaRPr lang="en-US" sz="2000" dirty="0" smtClean="0">
              <a:solidFill>
                <a:schemeClr val="bg1"/>
              </a:solidFill>
            </a:endParaRPr>
          </a:p>
          <a:p>
            <a:pPr marL="256032" indent="-256032">
              <a:lnSpc>
                <a:spcPts val="2800"/>
              </a:lnSpc>
              <a:spcBef>
                <a:spcPts val="1200"/>
              </a:spcBef>
              <a:buClr>
                <a:schemeClr val="bg1">
                  <a:lumMod val="75000"/>
                </a:schemeClr>
              </a:buClr>
            </a:pPr>
            <a:r>
              <a:rPr lang="en-US" sz="2000" b="1" dirty="0" smtClean="0">
                <a:solidFill>
                  <a:schemeClr val="accent5">
                    <a:lumMod val="20000"/>
                    <a:lumOff val="80000"/>
                  </a:schemeClr>
                </a:solidFill>
              </a:rPr>
              <a:t>Treatment </a:t>
            </a:r>
            <a:r>
              <a:rPr lang="en-US" sz="2000" b="1" dirty="0">
                <a:solidFill>
                  <a:schemeClr val="accent5">
                    <a:lumMod val="20000"/>
                    <a:lumOff val="80000"/>
                  </a:schemeClr>
                </a:solidFill>
              </a:rPr>
              <a:t>Naïve or Treatment </a:t>
            </a:r>
            <a:r>
              <a:rPr lang="en-US" sz="2000" b="1" dirty="0" smtClean="0">
                <a:solidFill>
                  <a:schemeClr val="accent5">
                    <a:lumMod val="20000"/>
                    <a:lumOff val="80000"/>
                  </a:schemeClr>
                </a:solidFill>
              </a:rPr>
              <a:t>Experienced </a:t>
            </a:r>
            <a:r>
              <a:rPr lang="en-US" sz="2000" dirty="0">
                <a:solidFill>
                  <a:schemeClr val="accent5">
                    <a:lumMod val="20000"/>
                    <a:lumOff val="80000"/>
                  </a:schemeClr>
                </a:solidFill>
              </a:rPr>
              <a:t>(Phase 2)</a:t>
            </a:r>
            <a:r>
              <a:rPr lang="en-US" sz="2000" b="1" dirty="0">
                <a:solidFill>
                  <a:schemeClr val="accent5">
                    <a:lumMod val="20000"/>
                    <a:lumOff val="80000"/>
                  </a:schemeClr>
                </a:solidFill>
              </a:rPr>
              <a:t/>
            </a:r>
            <a:br>
              <a:rPr lang="en-US" sz="2000" b="1" dirty="0">
                <a:solidFill>
                  <a:schemeClr val="accent5">
                    <a:lumMod val="20000"/>
                    <a:lumOff val="80000"/>
                  </a:schemeClr>
                </a:solidFill>
              </a:rPr>
            </a:br>
            <a:r>
              <a:rPr lang="en-US" sz="2000" dirty="0">
                <a:solidFill>
                  <a:schemeClr val="bg1"/>
                </a:solidFill>
              </a:rPr>
              <a:t>- </a:t>
            </a:r>
            <a:r>
              <a:rPr lang="en-US" sz="2000" b="1" dirty="0">
                <a:solidFill>
                  <a:schemeClr val="bg1"/>
                </a:solidFill>
              </a:rPr>
              <a:t>ELECTRON</a:t>
            </a:r>
            <a:r>
              <a:rPr lang="en-US" sz="2000" dirty="0">
                <a:solidFill>
                  <a:schemeClr val="bg1"/>
                </a:solidFill>
              </a:rPr>
              <a:t>: GT 1-3 / SOF </a:t>
            </a:r>
            <a:r>
              <a:rPr lang="en-US" sz="2000" dirty="0" smtClean="0">
                <a:solidFill>
                  <a:schemeClr val="bg1"/>
                </a:solidFill>
              </a:rPr>
              <a:t>+ </a:t>
            </a:r>
            <a:r>
              <a:rPr lang="en-US" sz="2000" dirty="0">
                <a:solidFill>
                  <a:schemeClr val="bg1"/>
                </a:solidFill>
              </a:rPr>
              <a:t>RBV +/- PEG x 8-12 weeks</a:t>
            </a:r>
            <a:br>
              <a:rPr lang="en-US" sz="2000" dirty="0">
                <a:solidFill>
                  <a:schemeClr val="bg1"/>
                </a:solidFill>
              </a:rPr>
            </a:br>
            <a:r>
              <a:rPr lang="en-US" sz="2000" dirty="0">
                <a:solidFill>
                  <a:schemeClr val="bg1"/>
                </a:solidFill>
              </a:rPr>
              <a:t>- </a:t>
            </a:r>
            <a:r>
              <a:rPr lang="en-US" sz="2000" b="1" dirty="0">
                <a:solidFill>
                  <a:schemeClr val="bg1"/>
                </a:solidFill>
              </a:rPr>
              <a:t>Egyptian </a:t>
            </a:r>
            <a:r>
              <a:rPr lang="en-US" sz="2000" b="1" dirty="0" smtClean="0">
                <a:solidFill>
                  <a:schemeClr val="bg1"/>
                </a:solidFill>
              </a:rPr>
              <a:t>Ancestry</a:t>
            </a:r>
            <a:r>
              <a:rPr lang="en-US" sz="2000" dirty="0" smtClean="0">
                <a:solidFill>
                  <a:schemeClr val="bg1"/>
                </a:solidFill>
              </a:rPr>
              <a:t>: </a:t>
            </a:r>
            <a:r>
              <a:rPr lang="en-US" sz="2000" dirty="0">
                <a:solidFill>
                  <a:schemeClr val="bg1"/>
                </a:solidFill>
              </a:rPr>
              <a:t>GT 4 / SOF </a:t>
            </a:r>
            <a:r>
              <a:rPr lang="en-US" sz="2000" dirty="0" smtClean="0">
                <a:solidFill>
                  <a:schemeClr val="bg1"/>
                </a:solidFill>
              </a:rPr>
              <a:t>+ </a:t>
            </a:r>
            <a:r>
              <a:rPr lang="en-US" sz="2000" dirty="0">
                <a:solidFill>
                  <a:schemeClr val="bg1"/>
                </a:solidFill>
              </a:rPr>
              <a:t>RBV x 8 or 12 </a:t>
            </a:r>
            <a:r>
              <a:rPr lang="en-US" sz="2000" dirty="0" smtClean="0">
                <a:solidFill>
                  <a:schemeClr val="bg1"/>
                </a:solidFill>
              </a:rPr>
              <a:t>weeks</a:t>
            </a:r>
          </a:p>
          <a:p>
            <a:pPr marL="256032" indent="-256032">
              <a:lnSpc>
                <a:spcPts val="2800"/>
              </a:lnSpc>
              <a:spcBef>
                <a:spcPts val="1200"/>
              </a:spcBef>
              <a:buClr>
                <a:schemeClr val="bg1">
                  <a:lumMod val="75000"/>
                </a:schemeClr>
              </a:buClr>
            </a:pPr>
            <a:r>
              <a:rPr lang="en-US" sz="2000" b="1" dirty="0" smtClean="0">
                <a:solidFill>
                  <a:schemeClr val="accent5">
                    <a:lumMod val="20000"/>
                    <a:lumOff val="80000"/>
                  </a:schemeClr>
                </a:solidFill>
              </a:rPr>
              <a:t>Retreatment of Prior Sofosbuvir Failure </a:t>
            </a:r>
            <a:r>
              <a:rPr lang="en-US" sz="2000" dirty="0" smtClean="0">
                <a:solidFill>
                  <a:schemeClr val="accent5">
                    <a:lumMod val="20000"/>
                    <a:lumOff val="80000"/>
                  </a:schemeClr>
                </a:solidFill>
              </a:rPr>
              <a:t>(</a:t>
            </a:r>
            <a:r>
              <a:rPr lang="en-US" sz="2000" dirty="0">
                <a:solidFill>
                  <a:schemeClr val="accent5">
                    <a:lumMod val="20000"/>
                    <a:lumOff val="80000"/>
                  </a:schemeClr>
                </a:solidFill>
              </a:rPr>
              <a:t>Phase </a:t>
            </a:r>
            <a:r>
              <a:rPr lang="en-US" sz="2000" dirty="0" smtClean="0">
                <a:solidFill>
                  <a:schemeClr val="accent5">
                    <a:lumMod val="20000"/>
                    <a:lumOff val="80000"/>
                  </a:schemeClr>
                </a:solidFill>
              </a:rPr>
              <a:t>2)</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dirty="0" smtClean="0">
                <a:solidFill>
                  <a:schemeClr val="bg1"/>
                </a:solidFill>
              </a:rPr>
              <a:t>Retreat: GT </a:t>
            </a:r>
            <a:r>
              <a:rPr lang="en-US" sz="2000" dirty="0">
                <a:solidFill>
                  <a:schemeClr val="bg1"/>
                </a:solidFill>
              </a:rPr>
              <a:t>2,3 / </a:t>
            </a:r>
            <a:r>
              <a:rPr lang="en-US" sz="2000" dirty="0" smtClean="0">
                <a:solidFill>
                  <a:schemeClr val="bg1"/>
                </a:solidFill>
              </a:rPr>
              <a:t>SOF</a:t>
            </a:r>
            <a:r>
              <a:rPr lang="en-US" sz="2000" dirty="0">
                <a:solidFill>
                  <a:schemeClr val="bg1"/>
                </a:solidFill>
              </a:rPr>
              <a:t> </a:t>
            </a:r>
            <a:r>
              <a:rPr lang="en-US" sz="2000" dirty="0" smtClean="0">
                <a:solidFill>
                  <a:schemeClr val="bg1"/>
                </a:solidFill>
              </a:rPr>
              <a:t>+ RBV x 24 weeks vs. SOF, </a:t>
            </a:r>
            <a:r>
              <a:rPr lang="en-US" sz="2000" dirty="0">
                <a:solidFill>
                  <a:schemeClr val="bg1"/>
                </a:solidFill>
              </a:rPr>
              <a:t>RBV</a:t>
            </a:r>
            <a:r>
              <a:rPr lang="en-US" sz="2000" dirty="0" smtClean="0">
                <a:solidFill>
                  <a:schemeClr val="bg1"/>
                </a:solidFill>
              </a:rPr>
              <a:t>, PEG </a:t>
            </a:r>
            <a:r>
              <a:rPr lang="en-US" sz="2000" dirty="0">
                <a:solidFill>
                  <a:schemeClr val="bg1"/>
                </a:solidFill>
              </a:rPr>
              <a:t>x 12 </a:t>
            </a:r>
            <a:r>
              <a:rPr lang="en-US" sz="2000" dirty="0" smtClean="0">
                <a:solidFill>
                  <a:schemeClr val="bg1"/>
                </a:solidFill>
              </a:rPr>
              <a:t>weeks</a:t>
            </a:r>
          </a:p>
          <a:p>
            <a:pPr marL="256032" indent="-256032">
              <a:lnSpc>
                <a:spcPts val="2600"/>
              </a:lnSpc>
              <a:spcBef>
                <a:spcPts val="1200"/>
              </a:spcBef>
              <a:buClr>
                <a:schemeClr val="bg1">
                  <a:lumMod val="75000"/>
                </a:schemeClr>
              </a:buClr>
            </a:pPr>
            <a:r>
              <a:rPr lang="en-US" sz="2000" b="1" dirty="0">
                <a:solidFill>
                  <a:schemeClr val="accent5">
                    <a:lumMod val="20000"/>
                    <a:lumOff val="80000"/>
                  </a:schemeClr>
                </a:solidFill>
              </a:rPr>
              <a:t>HIV </a:t>
            </a:r>
            <a:r>
              <a:rPr lang="en-US" sz="2000" b="1" dirty="0" err="1">
                <a:solidFill>
                  <a:schemeClr val="accent5">
                    <a:lumMod val="20000"/>
                    <a:lumOff val="80000"/>
                  </a:schemeClr>
                </a:solidFill>
              </a:rPr>
              <a:t>Coinfection</a:t>
            </a:r>
            <a:r>
              <a:rPr lang="en-US" sz="2000" b="1" dirty="0">
                <a:solidFill>
                  <a:schemeClr val="accent5">
                    <a:lumMod val="20000"/>
                    <a:lumOff val="80000"/>
                  </a:schemeClr>
                </a:solidFill>
              </a:rPr>
              <a:t>: Treatment Naïve/Experienced </a:t>
            </a:r>
            <a:r>
              <a:rPr lang="en-US" sz="2000" dirty="0">
                <a:solidFill>
                  <a:schemeClr val="accent5">
                    <a:lumMod val="20000"/>
                    <a:lumOff val="80000"/>
                  </a:schemeClr>
                </a:solidFill>
              </a:rPr>
              <a:t>(Phase 3)</a:t>
            </a:r>
            <a:br>
              <a:rPr lang="en-US" sz="2000" dirty="0">
                <a:solidFill>
                  <a:schemeClr val="accent5">
                    <a:lumMod val="20000"/>
                    <a:lumOff val="80000"/>
                  </a:schemeClr>
                </a:solidFill>
              </a:rPr>
            </a:br>
            <a:r>
              <a:rPr lang="en-US" sz="2000" dirty="0">
                <a:solidFill>
                  <a:schemeClr val="bg1"/>
                </a:solidFill>
              </a:rPr>
              <a:t>- </a:t>
            </a:r>
            <a:r>
              <a:rPr lang="en-US" sz="2000" b="1" dirty="0">
                <a:solidFill>
                  <a:schemeClr val="bg1"/>
                </a:solidFill>
              </a:rPr>
              <a:t>PHOTON-1</a:t>
            </a:r>
            <a:r>
              <a:rPr lang="en-US" sz="2000" dirty="0">
                <a:solidFill>
                  <a:schemeClr val="bg1"/>
                </a:solidFill>
              </a:rPr>
              <a:t>: GT 1-3 / SOF + RBV x 12 or 24 weeks</a:t>
            </a:r>
            <a:br>
              <a:rPr lang="en-US" sz="2000" dirty="0">
                <a:solidFill>
                  <a:schemeClr val="bg1"/>
                </a:solidFill>
              </a:rPr>
            </a:br>
            <a:r>
              <a:rPr lang="en-US" sz="2000" dirty="0">
                <a:solidFill>
                  <a:schemeClr val="bg1"/>
                </a:solidFill>
              </a:rPr>
              <a:t>- </a:t>
            </a:r>
            <a:r>
              <a:rPr lang="en-US" sz="2000" b="1" dirty="0">
                <a:solidFill>
                  <a:schemeClr val="bg1"/>
                </a:solidFill>
              </a:rPr>
              <a:t>PHOTON-2</a:t>
            </a:r>
            <a:r>
              <a:rPr lang="en-US" sz="2000" dirty="0">
                <a:solidFill>
                  <a:schemeClr val="bg1"/>
                </a:solidFill>
              </a:rPr>
              <a:t>: GT 1-4 / SOF + RBV x 12 or 24 weeks</a:t>
            </a:r>
          </a:p>
          <a:p>
            <a:pPr marL="256032" indent="-256032">
              <a:lnSpc>
                <a:spcPts val="2600"/>
              </a:lnSpc>
              <a:spcBef>
                <a:spcPts val="1200"/>
              </a:spcBef>
              <a:buClr>
                <a:schemeClr val="bg1">
                  <a:lumMod val="75000"/>
                </a:schemeClr>
              </a:buClr>
            </a:pPr>
            <a:r>
              <a:rPr lang="en-US" sz="2000" b="1" dirty="0">
                <a:solidFill>
                  <a:schemeClr val="accent5">
                    <a:lumMod val="20000"/>
                    <a:lumOff val="80000"/>
                  </a:schemeClr>
                </a:solidFill>
              </a:rPr>
              <a:t>HIV </a:t>
            </a:r>
            <a:r>
              <a:rPr lang="en-US" sz="2000" b="1" dirty="0" err="1">
                <a:solidFill>
                  <a:schemeClr val="accent5">
                    <a:lumMod val="20000"/>
                    <a:lumOff val="80000"/>
                  </a:schemeClr>
                </a:solidFill>
              </a:rPr>
              <a:t>Coinfection</a:t>
            </a:r>
            <a:r>
              <a:rPr lang="en-US" sz="2000" b="1" dirty="0">
                <a:solidFill>
                  <a:schemeClr val="accent5">
                    <a:lumMod val="20000"/>
                    <a:lumOff val="80000"/>
                  </a:schemeClr>
                </a:solidFill>
              </a:rPr>
              <a:t>: Treatment Naïve </a:t>
            </a:r>
            <a:r>
              <a:rPr lang="en-US" sz="2000" dirty="0">
                <a:solidFill>
                  <a:schemeClr val="accent5">
                    <a:lumMod val="20000"/>
                    <a:lumOff val="80000"/>
                  </a:schemeClr>
                </a:solidFill>
              </a:rPr>
              <a:t>(Phase 2)</a:t>
            </a:r>
            <a:br>
              <a:rPr lang="en-US" sz="2000" dirty="0">
                <a:solidFill>
                  <a:schemeClr val="accent5">
                    <a:lumMod val="20000"/>
                    <a:lumOff val="80000"/>
                  </a:schemeClr>
                </a:solidFill>
              </a:rPr>
            </a:br>
            <a:r>
              <a:rPr lang="en-US" sz="2000" dirty="0">
                <a:solidFill>
                  <a:schemeClr val="bg1"/>
                </a:solidFill>
              </a:rPr>
              <a:t>- GT 1-4 / SOF + PEG + RBV x 12 weeks</a:t>
            </a:r>
          </a:p>
          <a:p>
            <a:pPr marL="256032" indent="-256032">
              <a:lnSpc>
                <a:spcPts val="2800"/>
              </a:lnSpc>
              <a:spcBef>
                <a:spcPts val="1200"/>
              </a:spcBef>
              <a:buClr>
                <a:schemeClr val="bg1">
                  <a:lumMod val="75000"/>
                </a:schemeClr>
              </a:buClr>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err="1" smtClean="0">
                <a:solidFill>
                  <a:srgbClr val="FFFFFF"/>
                </a:solidFill>
                <a:latin typeface="Arial"/>
                <a:cs typeface="Arial"/>
              </a:rPr>
              <a:t>Sofosbuvir</a:t>
            </a:r>
            <a:r>
              <a:rPr lang="en-US" dirty="0" smtClean="0">
                <a:solidFill>
                  <a:srgbClr val="FFFFFF"/>
                </a:solidFill>
                <a:latin typeface="Arial"/>
                <a:cs typeface="Arial"/>
              </a:rPr>
              <a:t>: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5439954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GB" dirty="0" err="1"/>
              <a:t>Lawitz</a:t>
            </a:r>
            <a:r>
              <a:rPr lang="en-GB" dirty="0"/>
              <a:t> E, et al. </a:t>
            </a:r>
            <a:r>
              <a:rPr lang="en-GB" dirty="0" err="1"/>
              <a:t>Hepatology</a:t>
            </a:r>
            <a:r>
              <a:rPr lang="en-GB" dirty="0"/>
              <a:t>. 2015:61:769-75.</a:t>
            </a:r>
            <a:endParaRPr lang="en-US" dirty="0"/>
          </a:p>
        </p:txBody>
      </p:sp>
      <p:sp>
        <p:nvSpPr>
          <p:cNvPr id="4" name="Title 3"/>
          <p:cNvSpPr>
            <a:spLocks noGrp="1"/>
          </p:cNvSpPr>
          <p:nvPr>
            <p:ph type="title"/>
          </p:nvPr>
        </p:nvSpPr>
        <p:spPr/>
        <p:txBody>
          <a:bodyPr>
            <a:normAutofit fontScale="90000"/>
          </a:bodyPr>
          <a:lstStyle/>
          <a:p>
            <a:r>
              <a:rPr lang="en-US" sz="2400" dirty="0" err="1">
                <a:solidFill>
                  <a:srgbClr val="F0EADC"/>
                </a:solidFill>
              </a:rPr>
              <a:t>Sofosbuvir</a:t>
            </a:r>
            <a:r>
              <a:rPr lang="en-US" sz="2400" dirty="0">
                <a:solidFill>
                  <a:srgbClr val="F0EADC"/>
                </a:solidFill>
              </a:rPr>
              <a:t> + PEG + RBV in Treatment-Experienced HCV GT 2 or 3</a:t>
            </a:r>
            <a:r>
              <a:rPr lang="en-US" sz="2400" dirty="0"/>
              <a:t/>
            </a:r>
            <a:br>
              <a:rPr lang="en-US" sz="2400" dirty="0"/>
            </a:br>
            <a:r>
              <a:rPr lang="en-US" sz="2700" dirty="0"/>
              <a:t>LONESTAR-2 Trial</a:t>
            </a:r>
            <a:r>
              <a:rPr lang="en-US" sz="2700" dirty="0" smtClean="0"/>
              <a:t>: 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810911056"/>
              </p:ext>
            </p:extLst>
          </p:nvPr>
        </p:nvGraphicFramePr>
        <p:xfrm>
          <a:off x="0" y="25908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400" b="1" i="0" dirty="0" smtClean="0">
                          <a:solidFill>
                            <a:srgbClr val="800000"/>
                          </a:solidFill>
                          <a:latin typeface="Arial"/>
                          <a:cs typeface="Arial"/>
                        </a:rPr>
                        <a:t>Conclusions</a:t>
                      </a:r>
                      <a:r>
                        <a:rPr lang="en-US" sz="2400" b="0" i="0" dirty="0" smtClean="0">
                          <a:solidFill>
                            <a:schemeClr val="tx1"/>
                          </a:solidFill>
                          <a:latin typeface="Arial"/>
                          <a:cs typeface="Arial"/>
                        </a:rPr>
                        <a:t>: “</a:t>
                      </a:r>
                      <a:r>
                        <a:rPr lang="en-US" sz="2400" b="0" kern="1200" dirty="0" smtClean="0">
                          <a:solidFill>
                            <a:schemeClr val="tx1"/>
                          </a:solidFill>
                          <a:latin typeface="Arial"/>
                          <a:ea typeface="+mn-ea"/>
                          <a:cs typeface="Arial"/>
                        </a:rPr>
                        <a:t>In treatment-experienced patients with HCV genotypes 2 and 3, 12-week administration of </a:t>
                      </a:r>
                      <a:r>
                        <a:rPr lang="en-US" sz="2400" b="0" kern="1200" dirty="0" err="1" smtClean="0">
                          <a:solidFill>
                            <a:schemeClr val="tx1"/>
                          </a:solidFill>
                          <a:latin typeface="Arial"/>
                          <a:ea typeface="+mn-ea"/>
                          <a:cs typeface="Arial"/>
                        </a:rPr>
                        <a:t>sofosbuvir</a:t>
                      </a:r>
                      <a:r>
                        <a:rPr lang="en-US" sz="2400" b="0" kern="1200" dirty="0" smtClean="0">
                          <a:solidFill>
                            <a:schemeClr val="tx1"/>
                          </a:solidFill>
                          <a:latin typeface="Arial"/>
                          <a:ea typeface="+mn-ea"/>
                          <a:cs typeface="Arial"/>
                        </a:rPr>
                        <a:t> + </a:t>
                      </a:r>
                      <a:r>
                        <a:rPr lang="en-US" sz="2400" b="0" kern="1200" dirty="0" err="1" smtClean="0">
                          <a:solidFill>
                            <a:schemeClr val="tx1"/>
                          </a:solidFill>
                          <a:latin typeface="Arial"/>
                          <a:ea typeface="+mn-ea"/>
                          <a:cs typeface="Arial"/>
                        </a:rPr>
                        <a:t>peginterferon</a:t>
                      </a:r>
                      <a:r>
                        <a:rPr lang="en-US" sz="2400" b="0" kern="1200" baseline="0" dirty="0" smtClean="0">
                          <a:solidFill>
                            <a:schemeClr val="tx1"/>
                          </a:solidFill>
                          <a:latin typeface="Arial"/>
                          <a:ea typeface="+mn-ea"/>
                          <a:cs typeface="Arial"/>
                        </a:rPr>
                        <a:t> </a:t>
                      </a:r>
                      <a:r>
                        <a:rPr lang="en-US" sz="2400" b="0" kern="1200" dirty="0" smtClean="0">
                          <a:solidFill>
                            <a:schemeClr val="tx1"/>
                          </a:solidFill>
                          <a:latin typeface="Arial"/>
                          <a:ea typeface="+mn-ea"/>
                          <a:cs typeface="Arial"/>
                        </a:rPr>
                        <a:t>+</a:t>
                      </a:r>
                      <a:r>
                        <a:rPr lang="en-US" sz="2400" b="0" kern="1200" baseline="0" dirty="0" smtClean="0">
                          <a:solidFill>
                            <a:schemeClr val="tx1"/>
                          </a:solidFill>
                          <a:latin typeface="Arial"/>
                          <a:ea typeface="+mn-ea"/>
                          <a:cs typeface="Arial"/>
                        </a:rPr>
                        <a:t> ribavirin</a:t>
                      </a:r>
                      <a:r>
                        <a:rPr lang="en-US" sz="2400" b="0" kern="1200" dirty="0" smtClean="0">
                          <a:solidFill>
                            <a:schemeClr val="tx1"/>
                          </a:solidFill>
                          <a:latin typeface="Arial"/>
                          <a:ea typeface="+mn-ea"/>
                          <a:cs typeface="Arial"/>
                        </a:rPr>
                        <a:t> provided high SVR rates, irrespective of cirrhosis status. No safety concerns were identified.”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855516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Retreatment of Sofosbuvir + Ribavirin Failure with Sofosbuvir-Containing Regimens in Patients with Genotype 2</a:t>
            </a:r>
            <a:r>
              <a:rPr lang="en-US" sz="2400" dirty="0"/>
              <a:t> </a:t>
            </a:r>
            <a:r>
              <a:rPr lang="en-US" sz="2400" dirty="0" smtClean="0"/>
              <a:t>or 3  </a:t>
            </a:r>
            <a:endParaRPr lang="en-US" dirty="0"/>
          </a:p>
        </p:txBody>
      </p:sp>
      <p:sp>
        <p:nvSpPr>
          <p:cNvPr id="4" name="Text Placeholder 3"/>
          <p:cNvSpPr>
            <a:spLocks noGrp="1"/>
          </p:cNvSpPr>
          <p:nvPr>
            <p:ph type="body" idx="1"/>
          </p:nvPr>
        </p:nvSpPr>
        <p:spPr/>
        <p:txBody>
          <a:bodyPr/>
          <a:lstStyle/>
          <a:p>
            <a:r>
              <a:rPr lang="en-US" b="1" dirty="0" smtClean="0">
                <a:solidFill>
                  <a:srgbClr val="F0EADC"/>
                </a:solidFill>
              </a:rPr>
              <a:t>Phase 2</a:t>
            </a:r>
            <a:endParaRPr lang="en-US" b="1" dirty="0">
              <a:solidFill>
                <a:srgbClr val="F0EADC"/>
              </a:solidFill>
            </a:endParaRPr>
          </a:p>
        </p:txBody>
      </p:sp>
      <p:sp>
        <p:nvSpPr>
          <p:cNvPr id="7" name="Rectangle 6"/>
          <p:cNvSpPr/>
          <p:nvPr/>
        </p:nvSpPr>
        <p:spPr>
          <a:xfrm>
            <a:off x="-13512" y="1828801"/>
            <a:ext cx="9180577" cy="371855"/>
          </a:xfrm>
          <a:prstGeom prst="rect">
            <a:avLst/>
          </a:prstGeom>
          <a:solidFill>
            <a:schemeClr val="accent5">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Experienced (with Sofosbuvir and Ribavirin)</a:t>
            </a:r>
            <a:endParaRPr lang="en-US" sz="1400" dirty="0">
              <a:solidFill>
                <a:schemeClr val="bg1"/>
              </a:solidFill>
              <a:latin typeface="Arial"/>
              <a:cs typeface="Arial"/>
            </a:endParaRPr>
          </a:p>
        </p:txBody>
      </p:sp>
      <p:sp>
        <p:nvSpPr>
          <p:cNvPr id="8" name="Rectangle 7"/>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GB" sz="1400" dirty="0" smtClean="0"/>
              <a:t>Esteban R, </a:t>
            </a:r>
            <a:r>
              <a:rPr lang="en-GB" sz="1400" dirty="0"/>
              <a:t>et al</a:t>
            </a:r>
            <a:r>
              <a:rPr lang="en-GB" sz="1400" dirty="0" smtClean="0"/>
              <a:t>. </a:t>
            </a:r>
            <a:r>
              <a:rPr lang="en-US" sz="1400" dirty="0">
                <a:latin typeface="Arial" pitchFamily="22" charset="0"/>
              </a:rPr>
              <a:t>49</a:t>
            </a:r>
            <a:r>
              <a:rPr lang="en-US" sz="1400" baseline="30000" dirty="0">
                <a:latin typeface="Arial" pitchFamily="22" charset="0"/>
              </a:rPr>
              <a:t>th</a:t>
            </a:r>
            <a:r>
              <a:rPr lang="en-US" sz="1400" dirty="0">
                <a:latin typeface="Arial" pitchFamily="22" charset="0"/>
              </a:rPr>
              <a:t> </a:t>
            </a:r>
            <a:r>
              <a:rPr lang="en-US" sz="1400" dirty="0" smtClean="0">
                <a:latin typeface="Arial" pitchFamily="22" charset="0"/>
              </a:rPr>
              <a:t>EASL; April </a:t>
            </a:r>
            <a:r>
              <a:rPr lang="en-US" sz="1400" dirty="0">
                <a:latin typeface="Arial" pitchFamily="22" charset="0"/>
              </a:rPr>
              <a:t>2014. </a:t>
            </a:r>
            <a:r>
              <a:rPr lang="en-GB" sz="1400" dirty="0" smtClean="0"/>
              <a:t>Abstract 08.</a:t>
            </a:r>
            <a:endParaRPr lang="en-US" sz="1400" dirty="0">
              <a:latin typeface="Arial"/>
              <a:cs typeface="Arial"/>
            </a:endParaRPr>
          </a:p>
        </p:txBody>
      </p:sp>
    </p:spTree>
    <p:extLst>
      <p:ext uri="{BB962C8B-B14F-4D97-AF65-F5344CB8AC3E}">
        <p14:creationId xmlns:p14="http://schemas.microsoft.com/office/powerpoint/2010/main" val="4562215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GB" dirty="0"/>
              <a:t>Source: Esteban R, et al. </a:t>
            </a:r>
            <a:r>
              <a:rPr lang="en-US" dirty="0">
                <a:latin typeface="Arial" pitchFamily="22" charset="0"/>
              </a:rPr>
              <a:t>49</a:t>
            </a:r>
            <a:r>
              <a:rPr lang="en-US" baseline="30000" dirty="0">
                <a:latin typeface="Arial" pitchFamily="22" charset="0"/>
              </a:rPr>
              <a:t>th</a:t>
            </a:r>
            <a:r>
              <a:rPr lang="en-US" dirty="0">
                <a:latin typeface="Arial" pitchFamily="22" charset="0"/>
              </a:rPr>
              <a:t> EASL; April 2014. </a:t>
            </a:r>
            <a:r>
              <a:rPr lang="en-GB" dirty="0"/>
              <a:t>Abstract 08.</a:t>
            </a:r>
            <a:endParaRPr lang="en-US" dirty="0"/>
          </a:p>
        </p:txBody>
      </p:sp>
      <p:sp>
        <p:nvSpPr>
          <p:cNvPr id="2" name="Title 1"/>
          <p:cNvSpPr>
            <a:spLocks noGrp="1"/>
          </p:cNvSpPr>
          <p:nvPr>
            <p:ph type="title"/>
          </p:nvPr>
        </p:nvSpPr>
        <p:spPr/>
        <p:txBody>
          <a:bodyPr>
            <a:normAutofit fontScale="90000"/>
          </a:bodyPr>
          <a:lstStyle/>
          <a:p>
            <a:r>
              <a:rPr lang="en-US" sz="2000" dirty="0">
                <a:solidFill>
                  <a:schemeClr val="accent5">
                    <a:lumMod val="20000"/>
                    <a:lumOff val="80000"/>
                  </a:schemeClr>
                </a:solidFill>
              </a:rPr>
              <a:t>Retreatment of SOF + RBV Failure with SOF-Containing Regimens in GT 2 or 3</a:t>
            </a:r>
            <a:br>
              <a:rPr lang="en-US" sz="2000" dirty="0">
                <a:solidFill>
                  <a:schemeClr val="accent5">
                    <a:lumMod val="20000"/>
                    <a:lumOff val="80000"/>
                  </a:schemeClr>
                </a:solidFill>
              </a:rPr>
            </a:br>
            <a:r>
              <a:rPr lang="en-US" sz="2700" dirty="0" smtClean="0"/>
              <a:t>Study Features</a:t>
            </a: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2411697262"/>
              </p:ext>
            </p:extLst>
          </p:nvPr>
        </p:nvGraphicFramePr>
        <p:xfrm>
          <a:off x="515938" y="1524000"/>
          <a:ext cx="8115300" cy="4479920"/>
        </p:xfrm>
        <a:graphic>
          <a:graphicData uri="http://schemas.openxmlformats.org/drawingml/2006/table">
            <a:tbl>
              <a:tblPr>
                <a:effectLst>
                  <a:outerShdw blurRad="38100" dist="38100" dir="2700000">
                    <a:srgbClr val="000000">
                      <a:alpha val="50000"/>
                    </a:srgbClr>
                  </a:outerShdw>
                </a:effectLst>
              </a:tblPr>
              <a:tblGrid>
                <a:gridCol w="8115300"/>
              </a:tblGrid>
              <a:tr h="313982">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Retreatment of Sofosbuvir + Ribavirin Failure: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026370">
                <a:tc>
                  <a:txBody>
                    <a:bodyPr/>
                    <a:lstStyle/>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Open-label,</a:t>
                      </a:r>
                      <a:r>
                        <a:rPr lang="en-US" sz="1800" baseline="0" dirty="0" smtClean="0">
                          <a:solidFill>
                            <a:srgbClr val="000000"/>
                          </a:solidFill>
                          <a:latin typeface="Arial" pitchFamily="22" charset="0"/>
                          <a:cs typeface="+mn-cs"/>
                        </a:rPr>
                        <a:t> non-randomized study for patients with GT 2 or 3 who had failure with sofosbuvir + ribavirin in FISSION, POSITRON, or FUSION trial</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Europe, United States, and Canada</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107 patients with chronic HCV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2 (10%) or HCV genotype 3 (90%)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Previous relapse on sofosbuvir plus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Patients with compensated cirrhosis allowed to enroll</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Regimens (patients offered 2 possible regimens)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Sofosbuvir + Ribavirin x 24 weeks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Sofosbuvir + Peginterferon + Ribavirin x 12 weeks</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2419423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GB" dirty="0"/>
              <a:t>Source: Esteban R, et al. </a:t>
            </a:r>
            <a:r>
              <a:rPr lang="en-US" dirty="0">
                <a:latin typeface="Arial" pitchFamily="22" charset="0"/>
              </a:rPr>
              <a:t>49</a:t>
            </a:r>
            <a:r>
              <a:rPr lang="en-US" baseline="30000" dirty="0">
                <a:latin typeface="Arial" pitchFamily="22" charset="0"/>
              </a:rPr>
              <a:t>th</a:t>
            </a:r>
            <a:r>
              <a:rPr lang="en-US" dirty="0">
                <a:latin typeface="Arial" pitchFamily="22" charset="0"/>
              </a:rPr>
              <a:t> EASL; April 2014. </a:t>
            </a:r>
            <a:r>
              <a:rPr lang="en-GB" dirty="0"/>
              <a:t>Abstract 08.</a:t>
            </a:r>
            <a:endParaRPr lang="en-US" dirty="0"/>
          </a:p>
        </p:txBody>
      </p:sp>
      <p:sp>
        <p:nvSpPr>
          <p:cNvPr id="2" name="Title 1"/>
          <p:cNvSpPr>
            <a:spLocks noGrp="1"/>
          </p:cNvSpPr>
          <p:nvPr>
            <p:ph type="title"/>
          </p:nvPr>
        </p:nvSpPr>
        <p:spPr/>
        <p:txBody>
          <a:bodyPr>
            <a:normAutofit fontScale="90000"/>
          </a:bodyPr>
          <a:lstStyle/>
          <a:p>
            <a:r>
              <a:rPr lang="en-US" sz="2000" dirty="0">
                <a:solidFill>
                  <a:schemeClr val="accent5">
                    <a:lumMod val="20000"/>
                    <a:lumOff val="80000"/>
                  </a:schemeClr>
                </a:solidFill>
              </a:rPr>
              <a:t>Retreatment of SOF + RBV Failure with SOF-Containing Regimens in GT 2 or 3</a:t>
            </a:r>
            <a:br>
              <a:rPr lang="en-US" sz="2000" dirty="0">
                <a:solidFill>
                  <a:schemeClr val="accent5">
                    <a:lumMod val="20000"/>
                    <a:lumOff val="80000"/>
                  </a:schemeClr>
                </a:solidFill>
              </a:rPr>
            </a:br>
            <a:r>
              <a:rPr lang="en-US" sz="2700" dirty="0" smtClean="0"/>
              <a:t>Baseline Characteristics</a:t>
            </a:r>
            <a:endParaRPr lang="en-US" sz="2700" dirty="0"/>
          </a:p>
        </p:txBody>
      </p:sp>
      <p:graphicFrame>
        <p:nvGraphicFramePr>
          <p:cNvPr id="5" name="Content Placeholder 5"/>
          <p:cNvGraphicFramePr>
            <a:graphicFrameLocks/>
          </p:cNvGraphicFramePr>
          <p:nvPr>
            <p:extLst>
              <p:ext uri="{D42A27DB-BD31-4B8C-83A1-F6EECF244321}">
                <p14:modId xmlns:p14="http://schemas.microsoft.com/office/powerpoint/2010/main" val="140947864"/>
              </p:ext>
            </p:extLst>
          </p:nvPr>
        </p:nvGraphicFramePr>
        <p:xfrm>
          <a:off x="457200" y="1389010"/>
          <a:ext cx="8229601" cy="4983480"/>
        </p:xfrm>
        <a:graphic>
          <a:graphicData uri="http://schemas.openxmlformats.org/drawingml/2006/table">
            <a:tbl>
              <a:tblPr firstRow="1" bandRow="1">
                <a:tableStyleId>{5C22544A-7EE6-4342-B048-85BDC9FD1C3A}</a:tableStyleId>
              </a:tblPr>
              <a:tblGrid>
                <a:gridCol w="3071915"/>
                <a:gridCol w="2578843"/>
                <a:gridCol w="2578843"/>
              </a:tblGrid>
              <a:tr h="515990">
                <a:tc>
                  <a:txBody>
                    <a:bodyPr/>
                    <a:lstStyle/>
                    <a:p>
                      <a:pPr>
                        <a:lnSpc>
                          <a:spcPts val="1800"/>
                        </a:lnSpc>
                      </a:pPr>
                      <a:r>
                        <a:rPr lang="en-US" sz="1600" dirty="0" smtClean="0"/>
                        <a:t>Baseline</a:t>
                      </a:r>
                      <a:r>
                        <a:rPr lang="en-US" sz="1600" baseline="0" dirty="0" smtClean="0"/>
                        <a:t> </a:t>
                      </a:r>
                      <a:r>
                        <a:rPr lang="en-US" sz="1600" dirty="0" smtClean="0"/>
                        <a:t>Characteristic</a:t>
                      </a:r>
                      <a:endParaRPr lang="en-US" sz="1600" dirty="0"/>
                    </a:p>
                  </a:txBody>
                  <a:tcPr marT="91440" marB="91440">
                    <a:lnL w="12700" cap="flat" cmpd="sng" algn="ctr">
                      <a:solidFill>
                        <a:srgbClr val="7F7F7F"/>
                      </a:solidFill>
                      <a:prstDash val="solid"/>
                      <a:round/>
                      <a:headEnd type="none" w="med" len="med"/>
                      <a:tailEnd type="none" w="med" len="med"/>
                    </a:lnL>
                    <a:lnT w="12700" cap="flat" cmpd="sng" algn="ctr">
                      <a:solidFill>
                        <a:srgbClr val="7F7F7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B3F5A"/>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600" dirty="0" smtClean="0"/>
                        <a:t>SOF + PEG</a:t>
                      </a:r>
                      <a:r>
                        <a:rPr lang="en-US" sz="1600" baseline="0" dirty="0" smtClean="0"/>
                        <a:t> + RBV </a:t>
                      </a:r>
                      <a:br>
                        <a:rPr lang="en-US" sz="1600" baseline="0" dirty="0" smtClean="0"/>
                      </a:br>
                      <a:r>
                        <a:rPr lang="en-US" sz="1600" baseline="0" dirty="0" smtClean="0"/>
                        <a:t>x 12 weeks (n = 34)</a:t>
                      </a:r>
                      <a:endParaRPr lang="en-US" sz="1600" dirty="0" smtClean="0"/>
                    </a:p>
                  </a:txBody>
                  <a:tcPr marT="91440" marB="91440">
                    <a:lnT w="12700" cap="flat" cmpd="sng" algn="ctr">
                      <a:solidFill>
                        <a:srgbClr val="7F7F7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B3F5A"/>
                    </a:solidFill>
                  </a:tcPr>
                </a:tc>
                <a:tc>
                  <a:txBody>
                    <a:bodyPr/>
                    <a:lstStyle/>
                    <a:p>
                      <a:pPr algn="ctr">
                        <a:lnSpc>
                          <a:spcPts val="1800"/>
                        </a:lnSpc>
                      </a:pPr>
                      <a:r>
                        <a:rPr lang="en-US" sz="1600" dirty="0" smtClean="0"/>
                        <a:t>SOF </a:t>
                      </a:r>
                      <a:r>
                        <a:rPr lang="en-US" sz="1600" baseline="0" dirty="0" smtClean="0"/>
                        <a:t>+ RBV </a:t>
                      </a:r>
                      <a:br>
                        <a:rPr lang="en-US" sz="1600" baseline="0" dirty="0" smtClean="0"/>
                      </a:br>
                      <a:r>
                        <a:rPr lang="en-US" sz="1600" baseline="0" dirty="0" smtClean="0"/>
                        <a:t>x 24 weeks (n = 73)</a:t>
                      </a:r>
                      <a:endParaRPr lang="en-US" sz="1600" dirty="0"/>
                    </a:p>
                  </a:txBody>
                  <a:tcPr marT="91440" marB="91440" anchor="ctr">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B3F5A"/>
                    </a:solidFill>
                  </a:tcPr>
                </a:tc>
              </a:tr>
              <a:tr h="405227">
                <a:tc>
                  <a:txBody>
                    <a:bodyPr/>
                    <a:lstStyle/>
                    <a:p>
                      <a:pPr>
                        <a:lnSpc>
                          <a:spcPts val="1800"/>
                        </a:lnSpc>
                      </a:pPr>
                      <a:r>
                        <a:rPr lang="en-US" sz="1600" dirty="0" smtClean="0"/>
                        <a:t>Age</a:t>
                      </a:r>
                      <a:r>
                        <a:rPr lang="en-US" sz="1600" baseline="0" dirty="0" smtClean="0"/>
                        <a:t>, mean (range)</a:t>
                      </a:r>
                      <a:endParaRPr lang="en-US" sz="1600" dirty="0"/>
                    </a:p>
                  </a:txBody>
                  <a:tcPr marT="91440" marB="91440">
                    <a:lnL w="12700" cap="flat" cmpd="sng" algn="ctr">
                      <a:solidFill>
                        <a:srgbClr val="7F7F7F"/>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algn="ctr">
                        <a:lnSpc>
                          <a:spcPts val="1800"/>
                        </a:lnSpc>
                      </a:pPr>
                      <a:r>
                        <a:rPr lang="en-US" sz="1600" dirty="0" smtClean="0"/>
                        <a:t>53 (31-70)</a:t>
                      </a:r>
                      <a:endParaRPr lang="en-US" sz="1600" dirty="0"/>
                    </a:p>
                  </a:txBody>
                  <a:tcPr marT="91440" marB="91440">
                    <a:lnT w="57150" cap="flat" cmpd="sng" algn="ctr">
                      <a:solidFill>
                        <a:srgbClr val="FFFFFF"/>
                      </a:solidFill>
                      <a:prstDash val="solid"/>
                      <a:round/>
                      <a:headEnd type="none" w="med" len="med"/>
                      <a:tailEnd type="none" w="med" len="med"/>
                    </a:lnT>
                  </a:tcPr>
                </a:tc>
                <a:tc>
                  <a:txBody>
                    <a:bodyPr/>
                    <a:lstStyle/>
                    <a:p>
                      <a:pPr algn="ctr">
                        <a:lnSpc>
                          <a:spcPts val="1800"/>
                        </a:lnSpc>
                      </a:pPr>
                      <a:r>
                        <a:rPr lang="en-US" sz="1600" dirty="0" smtClean="0"/>
                        <a:t>53 (38-63)</a:t>
                      </a:r>
                      <a:endParaRPr lang="en-US" sz="1600" dirty="0"/>
                    </a:p>
                  </a:txBody>
                  <a:tcPr marT="91440" marB="91440">
                    <a:lnR w="12700" cap="flat" cmpd="sng" algn="ctr">
                      <a:solidFill>
                        <a:srgbClr val="7F7F7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405227">
                <a:tc>
                  <a:txBody>
                    <a:bodyPr/>
                    <a:lstStyle/>
                    <a:p>
                      <a:pPr>
                        <a:lnSpc>
                          <a:spcPts val="1800"/>
                        </a:lnSpc>
                      </a:pPr>
                      <a:r>
                        <a:rPr lang="en-US" sz="1600" dirty="0" smtClean="0"/>
                        <a:t>Male,</a:t>
                      </a:r>
                      <a:r>
                        <a:rPr lang="en-US" sz="1600" baseline="0" dirty="0" smtClean="0"/>
                        <a:t>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26 (77%)</a:t>
                      </a:r>
                      <a:endParaRPr lang="en-US" sz="1600" dirty="0"/>
                    </a:p>
                  </a:txBody>
                  <a:tcPr marT="91440" marB="91440"/>
                </a:tc>
                <a:tc>
                  <a:txBody>
                    <a:bodyPr/>
                    <a:lstStyle/>
                    <a:p>
                      <a:pPr algn="ctr">
                        <a:lnSpc>
                          <a:spcPts val="1800"/>
                        </a:lnSpc>
                      </a:pPr>
                      <a:r>
                        <a:rPr lang="en-US" sz="1600" dirty="0" smtClean="0"/>
                        <a:t>63 (86%)</a:t>
                      </a: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a:lnSpc>
                          <a:spcPts val="1800"/>
                        </a:lnSpc>
                      </a:pPr>
                      <a:r>
                        <a:rPr lang="en-US" sz="1600" dirty="0" smtClean="0"/>
                        <a:t>White,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1 (1%)</a:t>
                      </a:r>
                      <a:endParaRPr lang="en-US" sz="1600" dirty="0"/>
                    </a:p>
                  </a:txBody>
                  <a:tcPr marT="91440" marB="91440"/>
                </a:tc>
                <a:tc>
                  <a:txBody>
                    <a:bodyPr/>
                    <a:lstStyle/>
                    <a:p>
                      <a:pPr algn="ctr">
                        <a:lnSpc>
                          <a:spcPts val="1800"/>
                        </a:lnSpc>
                      </a:pPr>
                      <a:r>
                        <a:rPr lang="en-US" sz="1600" dirty="0" smtClean="0"/>
                        <a:t>0</a:t>
                      </a: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a:lnSpc>
                          <a:spcPts val="1800"/>
                        </a:lnSpc>
                      </a:pPr>
                      <a:r>
                        <a:rPr lang="en-US" sz="1600" dirty="0" smtClean="0"/>
                        <a:t>Mean </a:t>
                      </a:r>
                      <a:r>
                        <a:rPr lang="en-US" sz="1600" baseline="0" dirty="0" smtClean="0"/>
                        <a:t>BM</a:t>
                      </a:r>
                      <a:r>
                        <a:rPr lang="en-US" sz="1600" dirty="0" smtClean="0"/>
                        <a:t>I kg/m</a:t>
                      </a:r>
                      <a:r>
                        <a:rPr lang="en-US" sz="1600" baseline="30000" dirty="0" smtClean="0"/>
                        <a:t>2</a:t>
                      </a:r>
                      <a:r>
                        <a:rPr lang="en-US" sz="1600" dirty="0" smtClean="0"/>
                        <a:t> (range)</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29 (22-39)</a:t>
                      </a:r>
                      <a:endParaRPr lang="en-US" sz="1600" dirty="0"/>
                    </a:p>
                  </a:txBody>
                  <a:tcPr marT="91440" marB="91440"/>
                </a:tc>
                <a:tc>
                  <a:txBody>
                    <a:bodyPr/>
                    <a:lstStyle/>
                    <a:p>
                      <a:pPr algn="ctr">
                        <a:lnSpc>
                          <a:spcPts val="1800"/>
                        </a:lnSpc>
                      </a:pPr>
                      <a:r>
                        <a:rPr lang="en-US" sz="1600" dirty="0" smtClean="0"/>
                        <a:t>28 (20-41)</a:t>
                      </a: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a:lnSpc>
                          <a:spcPts val="1800"/>
                        </a:lnSpc>
                      </a:pPr>
                      <a:r>
                        <a:rPr lang="en-US" sz="1600" dirty="0" smtClean="0"/>
                        <a:t>Cirrhosis,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14 (41%)</a:t>
                      </a:r>
                      <a:endParaRPr lang="en-US" sz="1600" dirty="0"/>
                    </a:p>
                  </a:txBody>
                  <a:tcPr marT="91440" marB="91440"/>
                </a:tc>
                <a:tc>
                  <a:txBody>
                    <a:bodyPr/>
                    <a:lstStyle/>
                    <a:p>
                      <a:pPr algn="ctr">
                        <a:lnSpc>
                          <a:spcPts val="1800"/>
                        </a:lnSpc>
                      </a:pPr>
                      <a:r>
                        <a:rPr lang="en-US" sz="1600" dirty="0" smtClean="0"/>
                        <a:t>25 (34%)</a:t>
                      </a: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a:lnSpc>
                          <a:spcPts val="1800"/>
                        </a:lnSpc>
                      </a:pPr>
                      <a:r>
                        <a:rPr lang="en-US" sz="1600" dirty="0" smtClean="0"/>
                        <a:t>IL28B CC, n (%)</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11 (32%)</a:t>
                      </a:r>
                      <a:endParaRPr lang="en-US" sz="1600" dirty="0"/>
                    </a:p>
                  </a:txBody>
                  <a:tcPr marT="91440" marB="91440"/>
                </a:tc>
                <a:tc>
                  <a:txBody>
                    <a:bodyPr/>
                    <a:lstStyle/>
                    <a:p>
                      <a:pPr algn="ctr">
                        <a:lnSpc>
                          <a:spcPts val="1800"/>
                        </a:lnSpc>
                      </a:pPr>
                      <a:r>
                        <a:rPr lang="en-US" sz="1600" dirty="0" smtClean="0"/>
                        <a:t>27 (37%)</a:t>
                      </a: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600" dirty="0" smtClean="0"/>
                        <a:t>Genotype,</a:t>
                      </a:r>
                      <a:r>
                        <a:rPr lang="en-US" sz="1600" baseline="0" dirty="0" smtClean="0"/>
                        <a:t> n (%)</a:t>
                      </a:r>
                      <a:endParaRPr lang="en-US" sz="1600" dirty="0" smtClean="0"/>
                    </a:p>
                  </a:txBody>
                  <a:tcPr marT="91440" marB="91440">
                    <a:lnL w="12700" cap="flat" cmpd="sng" algn="ctr">
                      <a:solidFill>
                        <a:srgbClr val="7F7F7F"/>
                      </a:solidFill>
                      <a:prstDash val="solid"/>
                      <a:round/>
                      <a:headEnd type="none" w="med" len="med"/>
                      <a:tailEnd type="none" w="med" len="med"/>
                    </a:lnL>
                    <a:solidFill>
                      <a:srgbClr val="CDD3DD"/>
                    </a:solidFill>
                  </a:tcPr>
                </a:tc>
                <a:tc gridSpan="2">
                  <a:txBody>
                    <a:bodyPr/>
                    <a:lstStyle/>
                    <a:p>
                      <a:pPr marL="0" marR="0" indent="0" algn="ctr" defTabSz="914400" rtl="0" eaLnBrk="1" fontAlgn="auto" latinLnBrk="0" hangingPunct="1">
                        <a:lnSpc>
                          <a:spcPts val="1800"/>
                        </a:lnSpc>
                        <a:spcBef>
                          <a:spcPts val="0"/>
                        </a:spcBef>
                        <a:spcAft>
                          <a:spcPts val="0"/>
                        </a:spcAft>
                        <a:buClrTx/>
                        <a:buSzTx/>
                        <a:buFontTx/>
                        <a:buNone/>
                        <a:tabLst/>
                        <a:defRPr/>
                      </a:pPr>
                      <a:endParaRPr lang="en-US" sz="1600" dirty="0" smtClean="0"/>
                    </a:p>
                  </a:txBody>
                  <a:tcPr marT="91440" marB="91440">
                    <a:lnR w="12700" cap="flat" cmpd="sng" algn="ctr">
                      <a:solidFill>
                        <a:srgbClr val="7F7F7F"/>
                      </a:solidFill>
                      <a:prstDash val="solid"/>
                      <a:round/>
                      <a:headEnd type="none" w="med" len="med"/>
                      <a:tailEnd type="none" w="med" len="med"/>
                    </a:lnR>
                  </a:tcPr>
                </a:tc>
                <a:tc hMerge="1">
                  <a:txBody>
                    <a:bodyPr/>
                    <a:lstStyle/>
                    <a:p>
                      <a:pPr algn="ctr"/>
                      <a:endParaRPr lang="en-US" sz="1600" dirty="0"/>
                    </a:p>
                  </a:txBody>
                  <a:tcPr marT="91440" marB="91440">
                    <a:lnR w="12700" cap="flat" cmpd="sng" algn="ctr">
                      <a:solidFill>
                        <a:srgbClr val="7F7F7F"/>
                      </a:solidFill>
                      <a:prstDash val="solid"/>
                      <a:round/>
                      <a:headEnd type="none" w="med" len="med"/>
                      <a:tailEnd type="none" w="med" len="med"/>
                    </a:lnR>
                  </a:tcPr>
                </a:tc>
              </a:tr>
              <a:tr h="405227">
                <a:tc>
                  <a:txBody>
                    <a:bodyPr/>
                    <a:lstStyle/>
                    <a:p>
                      <a:pPr>
                        <a:lnSpc>
                          <a:spcPts val="1800"/>
                        </a:lnSpc>
                      </a:pPr>
                      <a:r>
                        <a:rPr lang="en-US" sz="1600" dirty="0" smtClean="0"/>
                        <a:t>   2</a:t>
                      </a:r>
                      <a:endParaRPr lang="en-US" sz="1600" dirty="0"/>
                    </a:p>
                  </a:txBody>
                  <a:tcPr marT="91440" marB="91440">
                    <a:lnL w="12700" cap="flat" cmpd="sng" algn="ctr">
                      <a:solidFill>
                        <a:srgbClr val="7F7F7F"/>
                      </a:solidFill>
                      <a:prstDash val="solid"/>
                      <a:round/>
                      <a:headEnd type="none" w="med" len="med"/>
                      <a:tailEnd type="none" w="med" len="med"/>
                    </a:lnL>
                    <a:solidFill>
                      <a:srgbClr val="CDD3DD"/>
                    </a:solidFill>
                  </a:tcPr>
                </a:tc>
                <a:tc>
                  <a:txBody>
                    <a:bodyPr/>
                    <a:lstStyle/>
                    <a:p>
                      <a:pPr algn="ctr">
                        <a:lnSpc>
                          <a:spcPts val="1800"/>
                        </a:lnSpc>
                      </a:pPr>
                      <a:r>
                        <a:rPr lang="en-US" sz="1600" dirty="0" smtClean="0"/>
                        <a:t>6 (18%)</a:t>
                      </a:r>
                      <a:endParaRPr lang="en-US" sz="1600" dirty="0"/>
                    </a:p>
                  </a:txBody>
                  <a:tcPr marT="91440" marB="91440">
                    <a:solidFill>
                      <a:srgbClr val="CDD3DD"/>
                    </a:solidFill>
                  </a:tcPr>
                </a:tc>
                <a:tc>
                  <a:txBody>
                    <a:bodyPr/>
                    <a:lstStyle/>
                    <a:p>
                      <a:pPr algn="ctr">
                        <a:lnSpc>
                          <a:spcPts val="1800"/>
                        </a:lnSpc>
                      </a:pPr>
                      <a:r>
                        <a:rPr lang="en-US" sz="1600" dirty="0" smtClean="0"/>
                        <a:t>5 (7%)</a:t>
                      </a:r>
                      <a:endParaRPr lang="en-US" sz="1600" dirty="0"/>
                    </a:p>
                  </a:txBody>
                  <a:tcPr marT="91440" marB="91440">
                    <a:lnR w="12700" cap="flat" cmpd="sng" algn="ctr">
                      <a:solidFill>
                        <a:srgbClr val="7F7F7F"/>
                      </a:solidFill>
                      <a:prstDash val="solid"/>
                      <a:round/>
                      <a:headEnd type="none" w="med" len="med"/>
                      <a:tailEnd type="none" w="med" len="med"/>
                    </a:lnR>
                    <a:solidFill>
                      <a:srgbClr val="CDD3DD"/>
                    </a:solidFill>
                  </a:tcPr>
                </a:tc>
              </a:tr>
              <a:tr h="405227">
                <a:tc>
                  <a:txBody>
                    <a:bodyPr/>
                    <a:lstStyle/>
                    <a:p>
                      <a:pPr>
                        <a:lnSpc>
                          <a:spcPts val="1800"/>
                        </a:lnSpc>
                      </a:pPr>
                      <a:r>
                        <a:rPr lang="en-US" sz="1600" dirty="0" smtClean="0"/>
                        <a:t>   3</a:t>
                      </a:r>
                      <a:endParaRPr lang="en-US" sz="1600" dirty="0"/>
                    </a:p>
                  </a:txBody>
                  <a:tcPr marT="91440" marB="91440">
                    <a:lnL w="12700" cap="flat" cmpd="sng" algn="ctr">
                      <a:solidFill>
                        <a:srgbClr val="7F7F7F"/>
                      </a:solidFill>
                      <a:prstDash val="solid"/>
                      <a:round/>
                      <a:headEnd type="none" w="med" len="med"/>
                      <a:tailEnd type="none" w="med" len="med"/>
                    </a:lnL>
                  </a:tcPr>
                </a:tc>
                <a:tc>
                  <a:txBody>
                    <a:bodyPr/>
                    <a:lstStyle/>
                    <a:p>
                      <a:pPr algn="ctr">
                        <a:lnSpc>
                          <a:spcPts val="1800"/>
                        </a:lnSpc>
                      </a:pPr>
                      <a:r>
                        <a:rPr lang="en-US" sz="1600" dirty="0" smtClean="0"/>
                        <a:t>28 (82%)</a:t>
                      </a:r>
                      <a:endParaRPr lang="en-US" sz="1600" dirty="0"/>
                    </a:p>
                  </a:txBody>
                  <a:tcPr marT="91440" marB="91440"/>
                </a:tc>
                <a:tc>
                  <a:txBody>
                    <a:bodyPr/>
                    <a:lstStyle/>
                    <a:p>
                      <a:pPr algn="ctr">
                        <a:lnSpc>
                          <a:spcPts val="1800"/>
                        </a:lnSpc>
                      </a:pPr>
                      <a:r>
                        <a:rPr lang="en-US" sz="1600" dirty="0" smtClean="0"/>
                        <a:t>68 (93%)</a:t>
                      </a:r>
                      <a:endParaRPr lang="en-US" sz="1600" dirty="0"/>
                    </a:p>
                  </a:txBody>
                  <a:tcPr marT="91440" marB="91440">
                    <a:lnR w="12700" cap="flat" cmpd="sng" algn="ctr">
                      <a:solidFill>
                        <a:srgbClr val="7F7F7F"/>
                      </a:solidFill>
                      <a:prstDash val="solid"/>
                      <a:round/>
                      <a:headEnd type="none" w="med" len="med"/>
                      <a:tailEnd type="none" w="med" len="med"/>
                    </a:lnR>
                  </a:tcPr>
                </a:tc>
              </a:tr>
              <a:tr h="630352">
                <a:tc>
                  <a:txBody>
                    <a:bodyPr/>
                    <a:lstStyle/>
                    <a:p>
                      <a:pPr>
                        <a:lnSpc>
                          <a:spcPts val="1800"/>
                        </a:lnSpc>
                      </a:pPr>
                      <a:r>
                        <a:rPr lang="en-US" sz="1600" dirty="0" smtClean="0"/>
                        <a:t>Mean baseline HCV RNA, </a:t>
                      </a:r>
                      <a:br>
                        <a:rPr lang="en-US" sz="1600" dirty="0" smtClean="0"/>
                      </a:br>
                      <a:r>
                        <a:rPr lang="en-US" sz="1600" dirty="0" smtClean="0"/>
                        <a:t>log</a:t>
                      </a:r>
                      <a:r>
                        <a:rPr lang="en-US" sz="1600" baseline="-25000" dirty="0" smtClean="0"/>
                        <a:t>10</a:t>
                      </a:r>
                      <a:r>
                        <a:rPr lang="en-US" sz="1600" dirty="0" smtClean="0"/>
                        <a:t> IU/ml (range)</a:t>
                      </a:r>
                      <a:endParaRPr lang="en-US" sz="1600" dirty="0"/>
                    </a:p>
                  </a:txBody>
                  <a:tcPr marT="91440" marB="91440">
                    <a:lnL w="12700" cap="flat" cmpd="sng" algn="ctr">
                      <a:solidFill>
                        <a:srgbClr val="7F7F7F"/>
                      </a:solidFill>
                      <a:prstDash val="solid"/>
                      <a:round/>
                      <a:headEnd type="none" w="med" len="med"/>
                      <a:tailEnd type="none" w="med" len="med"/>
                    </a:lnL>
                    <a:lnB w="12700" cap="flat" cmpd="sng" algn="ctr">
                      <a:solidFill>
                        <a:srgbClr val="7F7F7F"/>
                      </a:solidFill>
                      <a:prstDash val="solid"/>
                      <a:round/>
                      <a:headEnd type="none" w="med" len="med"/>
                      <a:tailEnd type="none" w="med" len="med"/>
                    </a:lnB>
                  </a:tcPr>
                </a:tc>
                <a:tc>
                  <a:txBody>
                    <a:bodyPr/>
                    <a:lstStyle/>
                    <a:p>
                      <a:pPr algn="ctr">
                        <a:lnSpc>
                          <a:spcPts val="1800"/>
                        </a:lnSpc>
                      </a:pPr>
                      <a:r>
                        <a:rPr lang="en-US" sz="1600" dirty="0" smtClean="0"/>
                        <a:t>6.3 (4.8-7.8)</a:t>
                      </a:r>
                      <a:endParaRPr lang="en-US" sz="1600" dirty="0"/>
                    </a:p>
                  </a:txBody>
                  <a:tcPr marT="91440" marB="91440">
                    <a:lnB w="12700" cap="flat" cmpd="sng" algn="ctr">
                      <a:solidFill>
                        <a:srgbClr val="7F7F7F"/>
                      </a:solidFill>
                      <a:prstDash val="solid"/>
                      <a:round/>
                      <a:headEnd type="none" w="med" len="med"/>
                      <a:tailEnd type="none" w="med" len="med"/>
                    </a:lnB>
                  </a:tcPr>
                </a:tc>
                <a:tc>
                  <a:txBody>
                    <a:bodyPr/>
                    <a:lstStyle/>
                    <a:p>
                      <a:pPr algn="ctr">
                        <a:lnSpc>
                          <a:spcPts val="1800"/>
                        </a:lnSpc>
                      </a:pPr>
                      <a:r>
                        <a:rPr lang="en-US" sz="1600" dirty="0" smtClean="0"/>
                        <a:t>6.6 (4.4-7.6)</a:t>
                      </a:r>
                      <a:endParaRPr lang="en-US" sz="1600" dirty="0"/>
                    </a:p>
                  </a:txBody>
                  <a:tcPr marT="91440" marB="91440">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94392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GB" dirty="0"/>
              <a:t>Source: Esteban R, et al. </a:t>
            </a:r>
            <a:r>
              <a:rPr lang="en-US" dirty="0">
                <a:latin typeface="Arial" pitchFamily="22" charset="0"/>
              </a:rPr>
              <a:t>49</a:t>
            </a:r>
            <a:r>
              <a:rPr lang="en-US" baseline="30000" dirty="0">
                <a:latin typeface="Arial" pitchFamily="22" charset="0"/>
              </a:rPr>
              <a:t>th</a:t>
            </a:r>
            <a:r>
              <a:rPr lang="en-US" dirty="0">
                <a:latin typeface="Arial" pitchFamily="22" charset="0"/>
              </a:rPr>
              <a:t> EASL; April 2014. </a:t>
            </a:r>
            <a:r>
              <a:rPr lang="en-GB" dirty="0"/>
              <a:t>Abstract 08.</a:t>
            </a:r>
            <a:endParaRPr lang="en-US" dirty="0"/>
          </a:p>
        </p:txBody>
      </p:sp>
      <p:sp>
        <p:nvSpPr>
          <p:cNvPr id="2" name="Title 1"/>
          <p:cNvSpPr>
            <a:spLocks noGrp="1"/>
          </p:cNvSpPr>
          <p:nvPr>
            <p:ph type="title"/>
          </p:nvPr>
        </p:nvSpPr>
        <p:spPr/>
        <p:txBody>
          <a:bodyPr>
            <a:normAutofit fontScale="90000"/>
          </a:bodyPr>
          <a:lstStyle/>
          <a:p>
            <a:r>
              <a:rPr lang="en-US" sz="2000" dirty="0">
                <a:solidFill>
                  <a:schemeClr val="accent5">
                    <a:lumMod val="20000"/>
                    <a:lumOff val="80000"/>
                  </a:schemeClr>
                </a:solidFill>
              </a:rPr>
              <a:t>Retreatment of SOF + RBV Failure with SOF-Containing Regimens in GT 2 or 3</a:t>
            </a:r>
            <a:br>
              <a:rPr lang="en-US" sz="2000" dirty="0">
                <a:solidFill>
                  <a:schemeClr val="accent5">
                    <a:lumMod val="20000"/>
                    <a:lumOff val="80000"/>
                  </a:schemeClr>
                </a:solidFill>
              </a:rPr>
            </a:br>
            <a:r>
              <a:rPr lang="en-US" sz="2700" dirty="0" smtClean="0"/>
              <a:t>Study Design</a:t>
            </a:r>
            <a:endParaRPr lang="en-US" sz="2700" dirty="0"/>
          </a:p>
        </p:txBody>
      </p:sp>
      <p:sp>
        <p:nvSpPr>
          <p:cNvPr id="13" name="Rectangle 12"/>
          <p:cNvSpPr/>
          <p:nvPr/>
        </p:nvSpPr>
        <p:spPr>
          <a:xfrm>
            <a:off x="1078256" y="3651505"/>
            <a:ext cx="82294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73</a:t>
            </a:r>
            <a:endParaRPr lang="en-US" sz="1400" dirty="0">
              <a:solidFill>
                <a:srgbClr val="000000"/>
              </a:solidFill>
            </a:endParaRPr>
          </a:p>
        </p:txBody>
      </p:sp>
      <p:sp>
        <p:nvSpPr>
          <p:cNvPr id="14" name="Rectangle 13"/>
          <p:cNvSpPr/>
          <p:nvPr/>
        </p:nvSpPr>
        <p:spPr>
          <a:xfrm>
            <a:off x="1070530" y="2494961"/>
            <a:ext cx="82294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34</a:t>
            </a:r>
            <a:endParaRPr lang="en-US" sz="1400" dirty="0">
              <a:solidFill>
                <a:srgbClr val="000000"/>
              </a:solidFill>
            </a:endParaRPr>
          </a:p>
        </p:txBody>
      </p:sp>
      <p:cxnSp>
        <p:nvCxnSpPr>
          <p:cNvPr id="17" name="Straight Connector 16"/>
          <p:cNvCxnSpPr/>
          <p:nvPr/>
        </p:nvCxnSpPr>
        <p:spPr>
          <a:xfrm>
            <a:off x="4070619" y="2730500"/>
            <a:ext cx="22402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12075" y="3898900"/>
            <a:ext cx="22402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3"/>
          <p:cNvSpPr>
            <a:spLocks noChangeArrowheads="1"/>
          </p:cNvSpPr>
          <p:nvPr/>
        </p:nvSpPr>
        <p:spPr bwMode="auto">
          <a:xfrm>
            <a:off x="1825754" y="3525072"/>
            <a:ext cx="4480876" cy="769557"/>
          </a:xfrm>
          <a:prstGeom prst="rect">
            <a:avLst/>
          </a:prstGeom>
          <a:solidFill>
            <a:schemeClr val="accent5">
              <a:lumMod val="40000"/>
              <a:lumOff val="60000"/>
            </a:schemeClr>
          </a:solidFill>
          <a:ln w="19050" cmpd="sng">
            <a:solidFill>
              <a:schemeClr val="tx1"/>
            </a:solidFill>
            <a:miter lim="800000"/>
            <a:headEnd/>
            <a:tailEnd/>
          </a:ln>
          <a:effectLst/>
          <a:extLst/>
        </p:spPr>
        <p:txBody>
          <a:bodyPr wrap="none" anchor="ctr"/>
          <a:lstStyle/>
          <a:p>
            <a:pPr algn="ctr">
              <a:lnSpc>
                <a:spcPct val="100000"/>
              </a:lnSpc>
              <a:spcBef>
                <a:spcPct val="0"/>
              </a:spcBef>
              <a:spcAft>
                <a:spcPct val="0"/>
              </a:spcAft>
              <a:buFont typeface="Arial" charset="0"/>
              <a:buNone/>
            </a:pPr>
            <a:r>
              <a:rPr lang="en-US" sz="1800" b="1" dirty="0" smtClean="0">
                <a:solidFill>
                  <a:srgbClr val="000000"/>
                </a:solidFill>
                <a:latin typeface="Arial"/>
                <a:cs typeface="Arial"/>
              </a:rPr>
              <a:t>Sofosbuvir + RBV</a:t>
            </a:r>
            <a:endParaRPr lang="en-US" sz="1600" dirty="0">
              <a:solidFill>
                <a:srgbClr val="000000"/>
              </a:solidFill>
              <a:latin typeface="Arial"/>
              <a:cs typeface="Arial"/>
            </a:endParaRPr>
          </a:p>
        </p:txBody>
      </p:sp>
      <p:sp>
        <p:nvSpPr>
          <p:cNvPr id="20" name="Rectangle 5"/>
          <p:cNvSpPr>
            <a:spLocks noChangeArrowheads="1"/>
          </p:cNvSpPr>
          <p:nvPr/>
        </p:nvSpPr>
        <p:spPr bwMode="auto">
          <a:xfrm>
            <a:off x="1825753" y="2334623"/>
            <a:ext cx="2240470" cy="769049"/>
          </a:xfrm>
          <a:prstGeom prst="rect">
            <a:avLst/>
          </a:prstGeom>
          <a:solidFill>
            <a:srgbClr val="B8CCEC"/>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br>
              <a:rPr lang="en-US" sz="1800" b="1" dirty="0" smtClean="0">
                <a:solidFill>
                  <a:srgbClr val="000000"/>
                </a:solidFill>
                <a:latin typeface="Arial"/>
                <a:cs typeface="Arial"/>
              </a:rPr>
            </a:br>
            <a:r>
              <a:rPr lang="en-US" sz="1800" b="1" dirty="0" smtClean="0">
                <a:solidFill>
                  <a:srgbClr val="000000"/>
                </a:solidFill>
                <a:latin typeface="Arial"/>
                <a:cs typeface="Arial"/>
              </a:rPr>
              <a:t> PEG + RBV</a:t>
            </a:r>
            <a:endParaRPr lang="en-US" sz="1600" dirty="0" smtClean="0">
              <a:solidFill>
                <a:srgbClr val="000000"/>
              </a:solidFill>
              <a:latin typeface="Arial"/>
              <a:cs typeface="Arial"/>
            </a:endParaRPr>
          </a:p>
        </p:txBody>
      </p:sp>
      <p:sp>
        <p:nvSpPr>
          <p:cNvPr id="21" name="Rectangle 25"/>
          <p:cNvSpPr>
            <a:spLocks noChangeArrowheads="1"/>
          </p:cNvSpPr>
          <p:nvPr/>
        </p:nvSpPr>
        <p:spPr bwMode="auto">
          <a:xfrm>
            <a:off x="-12330" y="4800600"/>
            <a:ext cx="9180577" cy="1088131"/>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Peginterferon alfa-2a: 180 µg once weekly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22" name="Rectangle 21"/>
          <p:cNvSpPr/>
          <p:nvPr/>
        </p:nvSpPr>
        <p:spPr>
          <a:xfrm>
            <a:off x="82101" y="2334623"/>
            <a:ext cx="990600" cy="1981200"/>
          </a:xfrm>
          <a:prstGeom prst="rect">
            <a:avLst/>
          </a:prstGeom>
          <a:solidFill>
            <a:schemeClr val="tx1">
              <a:lumMod val="65000"/>
              <a:lumOff val="35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lnSpc>
                <a:spcPts val="2560"/>
              </a:lnSpc>
            </a:pPr>
            <a:r>
              <a:rPr lang="en-US" sz="1800" b="1" dirty="0" smtClean="0">
                <a:latin typeface="Arial"/>
                <a:cs typeface="Arial"/>
              </a:rPr>
              <a:t>GT2 </a:t>
            </a:r>
            <a:br>
              <a:rPr lang="en-US" sz="1800" b="1" dirty="0" smtClean="0">
                <a:latin typeface="Arial"/>
                <a:cs typeface="Arial"/>
              </a:rPr>
            </a:br>
            <a:r>
              <a:rPr lang="en-US" sz="1800" b="1" i="1" dirty="0" smtClean="0">
                <a:latin typeface="Arial"/>
                <a:cs typeface="Arial"/>
              </a:rPr>
              <a:t>or </a:t>
            </a:r>
            <a:r>
              <a:rPr lang="en-US" sz="1800" b="1" dirty="0" smtClean="0">
                <a:latin typeface="Arial"/>
                <a:cs typeface="Arial"/>
              </a:rPr>
              <a:t/>
            </a:r>
            <a:br>
              <a:rPr lang="en-US" sz="1800" b="1" dirty="0" smtClean="0">
                <a:latin typeface="Arial"/>
                <a:cs typeface="Arial"/>
              </a:rPr>
            </a:br>
            <a:r>
              <a:rPr lang="en-US" sz="1800" b="1" dirty="0" smtClean="0">
                <a:latin typeface="Arial"/>
                <a:cs typeface="Arial"/>
              </a:rPr>
              <a:t>GT3</a:t>
            </a:r>
            <a:endParaRPr lang="en-US" sz="1600" b="1" dirty="0">
              <a:latin typeface="Arial"/>
              <a:cs typeface="Arial"/>
            </a:endParaRPr>
          </a:p>
        </p:txBody>
      </p:sp>
      <p:grpSp>
        <p:nvGrpSpPr>
          <p:cNvPr id="23" name="Group 22"/>
          <p:cNvGrpSpPr/>
          <p:nvPr/>
        </p:nvGrpSpPr>
        <p:grpSpPr>
          <a:xfrm>
            <a:off x="-6113" y="1447800"/>
            <a:ext cx="9162291" cy="515104"/>
            <a:chOff x="-6113" y="1371600"/>
            <a:chExt cx="9162291" cy="515104"/>
          </a:xfrm>
        </p:grpSpPr>
        <p:sp>
          <p:nvSpPr>
            <p:cNvPr id="24" name="Rectangle 23"/>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5" name="Rectangle 24"/>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6" name="Straight Connector 25"/>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56798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0" name="Straight Connector 29"/>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274276"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32" name="Rectangle 31"/>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3" name="Rectangle 32"/>
            <p:cNvSpPr/>
            <p:nvPr/>
          </p:nvSpPr>
          <p:spPr>
            <a:xfrm>
              <a:off x="3791044"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4" name="Straight Connector 33"/>
            <p:cNvCxnSpPr/>
            <p:nvPr/>
          </p:nvCxnSpPr>
          <p:spPr>
            <a:xfrm flipV="1">
              <a:off x="4073066"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5918549" y="25283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16" name="Rectangle 15"/>
          <p:cNvSpPr/>
          <p:nvPr/>
        </p:nvSpPr>
        <p:spPr>
          <a:xfrm>
            <a:off x="8162314" y="36840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42848420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solidFill>
                  <a:schemeClr val="accent5">
                    <a:lumMod val="20000"/>
                    <a:lumOff val="80000"/>
                  </a:schemeClr>
                </a:solidFill>
              </a:rPr>
              <a:t>Retreatment of SOF + RBV </a:t>
            </a:r>
            <a:r>
              <a:rPr lang="en-US" sz="1800" dirty="0">
                <a:solidFill>
                  <a:schemeClr val="accent5">
                    <a:lumMod val="20000"/>
                    <a:lumOff val="80000"/>
                  </a:schemeClr>
                </a:solidFill>
              </a:rPr>
              <a:t>Failure with </a:t>
            </a:r>
            <a:r>
              <a:rPr lang="en-US" sz="1800" dirty="0" smtClean="0">
                <a:solidFill>
                  <a:schemeClr val="accent5">
                    <a:lumMod val="20000"/>
                    <a:lumOff val="80000"/>
                  </a:schemeClr>
                </a:solidFill>
              </a:rPr>
              <a:t>SOF-</a:t>
            </a:r>
            <a:r>
              <a:rPr lang="en-US" sz="1800" dirty="0">
                <a:solidFill>
                  <a:schemeClr val="accent5">
                    <a:lumMod val="20000"/>
                    <a:lumOff val="80000"/>
                  </a:schemeClr>
                </a:solidFill>
              </a:rPr>
              <a:t>Containing Regimens in </a:t>
            </a:r>
            <a:r>
              <a:rPr lang="en-US" sz="1800" dirty="0" smtClean="0">
                <a:solidFill>
                  <a:schemeClr val="accent5">
                    <a:lumMod val="20000"/>
                    <a:lumOff val="80000"/>
                  </a:schemeClr>
                </a:solidFill>
              </a:rPr>
              <a:t>GT 2 or 3</a:t>
            </a:r>
            <a:br>
              <a:rPr lang="en-US" sz="1800" dirty="0" smtClean="0">
                <a:solidFill>
                  <a:schemeClr val="accent5">
                    <a:lumMod val="20000"/>
                    <a:lumOff val="80000"/>
                  </a:schemeClr>
                </a:solidFill>
              </a:rPr>
            </a:br>
            <a:r>
              <a:rPr lang="en-US" sz="2400" dirty="0" smtClean="0"/>
              <a:t>Results, by Genotype </a:t>
            </a:r>
            <a:endParaRPr lang="en-US" sz="2400" dirty="0"/>
          </a:p>
        </p:txBody>
      </p:sp>
      <p:sp>
        <p:nvSpPr>
          <p:cNvPr id="6" name="Text Placeholder 5"/>
          <p:cNvSpPr>
            <a:spLocks noGrp="1"/>
          </p:cNvSpPr>
          <p:nvPr>
            <p:ph type="body" idx="10"/>
          </p:nvPr>
        </p:nvSpPr>
        <p:spPr/>
        <p:txBody>
          <a:bodyPr/>
          <a:lstStyle/>
          <a:p>
            <a:r>
              <a:rPr lang="en-US" dirty="0" smtClean="0"/>
              <a:t>SVR12 </a:t>
            </a:r>
            <a:r>
              <a:rPr lang="en-US" dirty="0"/>
              <a:t>by </a:t>
            </a:r>
            <a:r>
              <a:rPr lang="en-US" dirty="0" smtClean="0"/>
              <a:t>Regimen and HCV Genotype</a:t>
            </a:r>
            <a:endParaRPr lang="en-US" dirty="0"/>
          </a:p>
        </p:txBody>
      </p:sp>
      <p:sp>
        <p:nvSpPr>
          <p:cNvPr id="5" name="Content Placeholder 4"/>
          <p:cNvSpPr>
            <a:spLocks noGrp="1"/>
          </p:cNvSpPr>
          <p:nvPr>
            <p:ph sz="quarter" idx="13"/>
          </p:nvPr>
        </p:nvSpPr>
        <p:spPr/>
        <p:txBody>
          <a:bodyPr/>
          <a:lstStyle/>
          <a:p>
            <a:r>
              <a:rPr lang="en-GB" dirty="0" smtClean="0"/>
              <a:t>Source: Esteban </a:t>
            </a:r>
            <a:r>
              <a:rPr lang="en-GB" dirty="0"/>
              <a:t>R, et al. </a:t>
            </a:r>
            <a:r>
              <a:rPr lang="en-US" dirty="0">
                <a:latin typeface="Arial" pitchFamily="22" charset="0"/>
              </a:rPr>
              <a:t>49</a:t>
            </a:r>
            <a:r>
              <a:rPr lang="en-US" baseline="30000" dirty="0">
                <a:latin typeface="Arial" pitchFamily="22" charset="0"/>
              </a:rPr>
              <a:t>th</a:t>
            </a:r>
            <a:r>
              <a:rPr lang="en-US" dirty="0">
                <a:latin typeface="Arial" pitchFamily="22" charset="0"/>
              </a:rPr>
              <a:t> EASL; April 2014. </a:t>
            </a:r>
            <a:r>
              <a:rPr lang="en-GB" dirty="0"/>
              <a:t>Abstract 08.</a:t>
            </a:r>
            <a:endParaRPr lang="en-US" dirty="0"/>
          </a:p>
        </p:txBody>
      </p:sp>
      <p:graphicFrame>
        <p:nvGraphicFramePr>
          <p:cNvPr id="18" name="Content Placeholder 3"/>
          <p:cNvGraphicFramePr>
            <a:graphicFrameLocks/>
          </p:cNvGraphicFramePr>
          <p:nvPr>
            <p:extLst>
              <p:ext uri="{D42A27DB-BD31-4B8C-83A1-F6EECF244321}">
                <p14:modId xmlns:p14="http://schemas.microsoft.com/office/powerpoint/2010/main" val="3902624631"/>
              </p:ext>
            </p:extLst>
          </p:nvPr>
        </p:nvGraphicFramePr>
        <p:xfrm>
          <a:off x="523875" y="1828800"/>
          <a:ext cx="80962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367292" y="5190179"/>
            <a:ext cx="469900" cy="338554"/>
          </a:xfrm>
          <a:prstGeom prst="rect">
            <a:avLst/>
          </a:prstGeom>
          <a:noFill/>
        </p:spPr>
        <p:txBody>
          <a:bodyPr wrap="none" rtlCol="0">
            <a:spAutoFit/>
          </a:bodyPr>
          <a:lstStyle/>
          <a:p>
            <a:r>
              <a:rPr lang="en-US" sz="1600" dirty="0" smtClean="0">
                <a:solidFill>
                  <a:srgbClr val="FFFFFF"/>
                </a:solidFill>
                <a:latin typeface="Arial"/>
                <a:cs typeface="Arial"/>
              </a:rPr>
              <a:t>4/4</a:t>
            </a:r>
            <a:endParaRPr lang="en-US" sz="1600" dirty="0">
              <a:solidFill>
                <a:srgbClr val="FFFFFF"/>
              </a:solidFill>
              <a:latin typeface="Arial"/>
              <a:cs typeface="Arial"/>
            </a:endParaRPr>
          </a:p>
        </p:txBody>
      </p:sp>
      <p:sp>
        <p:nvSpPr>
          <p:cNvPr id="15" name="TextBox 14"/>
          <p:cNvSpPr txBox="1"/>
          <p:nvPr/>
        </p:nvSpPr>
        <p:spPr>
          <a:xfrm>
            <a:off x="5105400" y="5190179"/>
            <a:ext cx="469900" cy="338554"/>
          </a:xfrm>
          <a:prstGeom prst="rect">
            <a:avLst/>
          </a:prstGeom>
          <a:noFill/>
        </p:spPr>
        <p:txBody>
          <a:bodyPr wrap="none" rtlCol="0">
            <a:spAutoFit/>
          </a:bodyPr>
          <a:lstStyle/>
          <a:p>
            <a:r>
              <a:rPr lang="en-US" sz="1600" dirty="0" smtClean="0">
                <a:solidFill>
                  <a:srgbClr val="FFFFFF"/>
                </a:solidFill>
                <a:latin typeface="Arial"/>
                <a:cs typeface="Arial"/>
              </a:rPr>
              <a:t>1/2</a:t>
            </a:r>
            <a:endParaRPr lang="en-US" sz="1600" dirty="0">
              <a:solidFill>
                <a:srgbClr val="FFFFFF"/>
              </a:solidFill>
              <a:latin typeface="Arial"/>
              <a:cs typeface="Arial"/>
            </a:endParaRPr>
          </a:p>
        </p:txBody>
      </p:sp>
      <p:sp>
        <p:nvSpPr>
          <p:cNvPr id="16" name="TextBox 15"/>
          <p:cNvSpPr txBox="1"/>
          <p:nvPr/>
        </p:nvSpPr>
        <p:spPr>
          <a:xfrm>
            <a:off x="6540974"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20/</a:t>
            </a:r>
            <a:r>
              <a:rPr lang="en-US" sz="1600" dirty="0">
                <a:solidFill>
                  <a:srgbClr val="FFFFFF"/>
                </a:solidFill>
                <a:latin typeface="Arial"/>
                <a:cs typeface="Arial"/>
              </a:rPr>
              <a:t>2</a:t>
            </a:r>
            <a:r>
              <a:rPr lang="en-US" sz="1600" dirty="0" smtClean="0">
                <a:solidFill>
                  <a:srgbClr val="FFFFFF"/>
                </a:solidFill>
                <a:latin typeface="Arial"/>
                <a:cs typeface="Arial"/>
              </a:rPr>
              <a:t>2</a:t>
            </a:r>
            <a:endParaRPr lang="en-US" sz="1600" dirty="0">
              <a:solidFill>
                <a:srgbClr val="FFFFFF"/>
              </a:solidFill>
              <a:latin typeface="Arial"/>
              <a:cs typeface="Arial"/>
            </a:endParaRPr>
          </a:p>
        </p:txBody>
      </p:sp>
      <p:sp>
        <p:nvSpPr>
          <p:cNvPr id="17" name="TextBox 16"/>
          <p:cNvSpPr txBox="1"/>
          <p:nvPr/>
        </p:nvSpPr>
        <p:spPr>
          <a:xfrm>
            <a:off x="7299587"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24/38</a:t>
            </a:r>
            <a:endParaRPr lang="en-US" sz="1600" dirty="0">
              <a:solidFill>
                <a:srgbClr val="FFFFFF"/>
              </a:solidFill>
              <a:latin typeface="Arial"/>
              <a:cs typeface="Arial"/>
            </a:endParaRPr>
          </a:p>
        </p:txBody>
      </p:sp>
      <p:sp>
        <p:nvSpPr>
          <p:cNvPr id="10" name="TextBox 9"/>
          <p:cNvSpPr txBox="1"/>
          <p:nvPr/>
        </p:nvSpPr>
        <p:spPr>
          <a:xfrm>
            <a:off x="1961069"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24/2</a:t>
            </a:r>
            <a:r>
              <a:rPr lang="en-US" sz="1600" dirty="0">
                <a:solidFill>
                  <a:srgbClr val="FFFFFF"/>
                </a:solidFill>
                <a:latin typeface="Arial"/>
                <a:cs typeface="Arial"/>
              </a:rPr>
              <a:t>6</a:t>
            </a:r>
          </a:p>
        </p:txBody>
      </p:sp>
      <p:sp>
        <p:nvSpPr>
          <p:cNvPr id="11" name="TextBox 10"/>
          <p:cNvSpPr txBox="1"/>
          <p:nvPr/>
        </p:nvSpPr>
        <p:spPr>
          <a:xfrm>
            <a:off x="2719682"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25/40</a:t>
            </a:r>
            <a:endParaRPr lang="en-US" sz="1600" dirty="0">
              <a:solidFill>
                <a:srgbClr val="FFFFFF"/>
              </a:solidFill>
              <a:latin typeface="Arial"/>
              <a:cs typeface="Arial"/>
            </a:endParaRPr>
          </a:p>
        </p:txBody>
      </p:sp>
    </p:spTree>
    <p:extLst>
      <p:ext uri="{BB962C8B-B14F-4D97-AF65-F5344CB8AC3E}">
        <p14:creationId xmlns:p14="http://schemas.microsoft.com/office/powerpoint/2010/main" val="30674155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solidFill>
                  <a:schemeClr val="accent5">
                    <a:lumMod val="20000"/>
                    <a:lumOff val="80000"/>
                  </a:schemeClr>
                </a:solidFill>
              </a:rPr>
              <a:t>Retreatment of SOF + RBV </a:t>
            </a:r>
            <a:r>
              <a:rPr lang="en-US" sz="1800" dirty="0">
                <a:solidFill>
                  <a:schemeClr val="accent5">
                    <a:lumMod val="20000"/>
                    <a:lumOff val="80000"/>
                  </a:schemeClr>
                </a:solidFill>
              </a:rPr>
              <a:t>Failure with </a:t>
            </a:r>
            <a:r>
              <a:rPr lang="en-US" sz="1800" dirty="0" smtClean="0">
                <a:solidFill>
                  <a:schemeClr val="accent5">
                    <a:lumMod val="20000"/>
                    <a:lumOff val="80000"/>
                  </a:schemeClr>
                </a:solidFill>
              </a:rPr>
              <a:t>SOF-</a:t>
            </a:r>
            <a:r>
              <a:rPr lang="en-US" sz="1800" dirty="0">
                <a:solidFill>
                  <a:schemeClr val="accent5">
                    <a:lumMod val="20000"/>
                    <a:lumOff val="80000"/>
                  </a:schemeClr>
                </a:solidFill>
              </a:rPr>
              <a:t>Containing Regimens in </a:t>
            </a:r>
            <a:r>
              <a:rPr lang="en-US" sz="1800" dirty="0" smtClean="0">
                <a:solidFill>
                  <a:schemeClr val="accent5">
                    <a:lumMod val="20000"/>
                    <a:lumOff val="80000"/>
                  </a:schemeClr>
                </a:solidFill>
              </a:rPr>
              <a:t>GT 2 or 3</a:t>
            </a:r>
            <a:br>
              <a:rPr lang="en-US" sz="1800" dirty="0" smtClean="0">
                <a:solidFill>
                  <a:schemeClr val="accent5">
                    <a:lumMod val="20000"/>
                    <a:lumOff val="80000"/>
                  </a:schemeClr>
                </a:solidFill>
              </a:rPr>
            </a:br>
            <a:r>
              <a:rPr lang="en-US" sz="2400" dirty="0" smtClean="0"/>
              <a:t>Results, by Genotype </a:t>
            </a:r>
            <a:endParaRPr lang="en-US" sz="2400" dirty="0"/>
          </a:p>
        </p:txBody>
      </p:sp>
      <p:sp>
        <p:nvSpPr>
          <p:cNvPr id="6" name="Text Placeholder 5"/>
          <p:cNvSpPr>
            <a:spLocks noGrp="1"/>
          </p:cNvSpPr>
          <p:nvPr>
            <p:ph type="body" idx="10"/>
          </p:nvPr>
        </p:nvSpPr>
        <p:spPr/>
        <p:txBody>
          <a:bodyPr/>
          <a:lstStyle/>
          <a:p>
            <a:r>
              <a:rPr lang="en-US" dirty="0" smtClean="0"/>
              <a:t>SVR12 </a:t>
            </a:r>
            <a:r>
              <a:rPr lang="en-US" dirty="0"/>
              <a:t>by </a:t>
            </a:r>
            <a:r>
              <a:rPr lang="en-US" dirty="0" smtClean="0"/>
              <a:t>Regimen and Presence or Absence of Cirrhosis</a:t>
            </a:r>
            <a:endParaRPr lang="en-US" dirty="0"/>
          </a:p>
        </p:txBody>
      </p:sp>
      <p:sp>
        <p:nvSpPr>
          <p:cNvPr id="5" name="Content Placeholder 4"/>
          <p:cNvSpPr>
            <a:spLocks noGrp="1"/>
          </p:cNvSpPr>
          <p:nvPr>
            <p:ph sz="quarter" idx="13"/>
          </p:nvPr>
        </p:nvSpPr>
        <p:spPr/>
        <p:txBody>
          <a:bodyPr/>
          <a:lstStyle/>
          <a:p>
            <a:r>
              <a:rPr lang="en-GB" dirty="0" smtClean="0"/>
              <a:t>Source: Esteban </a:t>
            </a:r>
            <a:r>
              <a:rPr lang="en-GB" dirty="0"/>
              <a:t>R, et al. </a:t>
            </a:r>
            <a:r>
              <a:rPr lang="en-US" dirty="0">
                <a:latin typeface="Arial" pitchFamily="22" charset="0"/>
              </a:rPr>
              <a:t>49</a:t>
            </a:r>
            <a:r>
              <a:rPr lang="en-US" baseline="30000" dirty="0">
                <a:latin typeface="Arial" pitchFamily="22" charset="0"/>
              </a:rPr>
              <a:t>th</a:t>
            </a:r>
            <a:r>
              <a:rPr lang="en-US" dirty="0">
                <a:latin typeface="Arial" pitchFamily="22" charset="0"/>
              </a:rPr>
              <a:t> EASL; April 2014. </a:t>
            </a:r>
            <a:r>
              <a:rPr lang="en-GB" dirty="0"/>
              <a:t>Abstract 08.</a:t>
            </a:r>
            <a:endParaRPr lang="en-US" dirty="0"/>
          </a:p>
        </p:txBody>
      </p:sp>
      <p:graphicFrame>
        <p:nvGraphicFramePr>
          <p:cNvPr id="18" name="Content Placeholder 3"/>
          <p:cNvGraphicFramePr>
            <a:graphicFrameLocks/>
          </p:cNvGraphicFramePr>
          <p:nvPr>
            <p:extLst>
              <p:ext uri="{D42A27DB-BD31-4B8C-83A1-F6EECF244321}">
                <p14:modId xmlns:p14="http://schemas.microsoft.com/office/powerpoint/2010/main" val="2322166196"/>
              </p:ext>
            </p:extLst>
          </p:nvPr>
        </p:nvGraphicFramePr>
        <p:xfrm>
          <a:off x="523875" y="1828800"/>
          <a:ext cx="80962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65772" y="5190179"/>
            <a:ext cx="469900" cy="338554"/>
          </a:xfrm>
          <a:prstGeom prst="rect">
            <a:avLst/>
          </a:prstGeom>
          <a:noFill/>
        </p:spPr>
        <p:txBody>
          <a:bodyPr wrap="none" rtlCol="0">
            <a:spAutoFit/>
          </a:bodyPr>
          <a:lstStyle/>
          <a:p>
            <a:r>
              <a:rPr lang="en-US" sz="1600" dirty="0">
                <a:solidFill>
                  <a:srgbClr val="FFFFFF"/>
                </a:solidFill>
                <a:latin typeface="Arial"/>
                <a:cs typeface="Arial"/>
              </a:rPr>
              <a:t>7</a:t>
            </a:r>
            <a:r>
              <a:rPr lang="en-US" sz="1600" dirty="0" smtClean="0">
                <a:solidFill>
                  <a:srgbClr val="FFFFFF"/>
                </a:solidFill>
                <a:latin typeface="Arial"/>
                <a:cs typeface="Arial"/>
              </a:rPr>
              <a:t>/</a:t>
            </a:r>
            <a:r>
              <a:rPr lang="en-US" sz="1600" dirty="0">
                <a:solidFill>
                  <a:srgbClr val="FFFFFF"/>
                </a:solidFill>
                <a:latin typeface="Arial"/>
                <a:cs typeface="Arial"/>
              </a:rPr>
              <a:t>8</a:t>
            </a:r>
          </a:p>
        </p:txBody>
      </p:sp>
      <p:sp>
        <p:nvSpPr>
          <p:cNvPr id="15" name="TextBox 14"/>
          <p:cNvSpPr txBox="1"/>
          <p:nvPr/>
        </p:nvSpPr>
        <p:spPr>
          <a:xfrm>
            <a:off x="3545182" y="5190179"/>
            <a:ext cx="584014" cy="338554"/>
          </a:xfrm>
          <a:prstGeom prst="rect">
            <a:avLst/>
          </a:prstGeom>
          <a:noFill/>
        </p:spPr>
        <p:txBody>
          <a:bodyPr wrap="none" rtlCol="0">
            <a:spAutoFit/>
          </a:bodyPr>
          <a:lstStyle/>
          <a:p>
            <a:r>
              <a:rPr lang="en-US" sz="1600" dirty="0">
                <a:solidFill>
                  <a:srgbClr val="FFFFFF"/>
                </a:solidFill>
                <a:latin typeface="Arial"/>
                <a:cs typeface="Arial"/>
              </a:rPr>
              <a:t>7</a:t>
            </a:r>
            <a:r>
              <a:rPr lang="en-US" sz="1600" dirty="0" smtClean="0">
                <a:solidFill>
                  <a:srgbClr val="FFFFFF"/>
                </a:solidFill>
                <a:latin typeface="Arial"/>
                <a:cs typeface="Arial"/>
              </a:rPr>
              <a:t>/15</a:t>
            </a:r>
            <a:endParaRPr lang="en-US" sz="1600" dirty="0">
              <a:solidFill>
                <a:srgbClr val="FFFFFF"/>
              </a:solidFill>
              <a:latin typeface="Arial"/>
              <a:cs typeface="Arial"/>
            </a:endParaRPr>
          </a:p>
        </p:txBody>
      </p:sp>
      <p:sp>
        <p:nvSpPr>
          <p:cNvPr id="16" name="TextBox 15"/>
          <p:cNvSpPr txBox="1"/>
          <p:nvPr/>
        </p:nvSpPr>
        <p:spPr>
          <a:xfrm>
            <a:off x="5867400"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13/14</a:t>
            </a:r>
            <a:endParaRPr lang="en-US" sz="1600" dirty="0">
              <a:solidFill>
                <a:srgbClr val="FFFFFF"/>
              </a:solidFill>
              <a:latin typeface="Arial"/>
              <a:cs typeface="Arial"/>
            </a:endParaRPr>
          </a:p>
        </p:txBody>
      </p:sp>
      <p:sp>
        <p:nvSpPr>
          <p:cNvPr id="17" name="TextBox 16"/>
          <p:cNvSpPr txBox="1"/>
          <p:nvPr/>
        </p:nvSpPr>
        <p:spPr>
          <a:xfrm>
            <a:off x="6825916" y="5190179"/>
            <a:ext cx="698128" cy="338554"/>
          </a:xfrm>
          <a:prstGeom prst="rect">
            <a:avLst/>
          </a:prstGeom>
          <a:noFill/>
        </p:spPr>
        <p:txBody>
          <a:bodyPr wrap="none" rtlCol="0">
            <a:spAutoFit/>
          </a:bodyPr>
          <a:lstStyle/>
          <a:p>
            <a:r>
              <a:rPr lang="en-US" sz="1600" dirty="0" smtClean="0">
                <a:solidFill>
                  <a:srgbClr val="FFFFFF"/>
                </a:solidFill>
                <a:latin typeface="Arial"/>
                <a:cs typeface="Arial"/>
              </a:rPr>
              <a:t>17/23</a:t>
            </a:r>
            <a:endParaRPr lang="en-US" sz="1600" dirty="0">
              <a:solidFill>
                <a:srgbClr val="FFFFFF"/>
              </a:solidFill>
              <a:latin typeface="Arial"/>
              <a:cs typeface="Arial"/>
            </a:endParaRPr>
          </a:p>
        </p:txBody>
      </p:sp>
    </p:spTree>
    <p:extLst>
      <p:ext uri="{BB962C8B-B14F-4D97-AF65-F5344CB8AC3E}">
        <p14:creationId xmlns:p14="http://schemas.microsoft.com/office/powerpoint/2010/main" val="2869310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smtClean="0"/>
              <a:t>Sofosbuvir in Treatment</a:t>
            </a:r>
            <a:r>
              <a:rPr lang="en-US" sz="2000" dirty="0"/>
              <a:t>-</a:t>
            </a:r>
            <a:r>
              <a:rPr lang="en-US" sz="2000" dirty="0" smtClean="0"/>
              <a:t>Naïve and Treatment-Experienced Patients</a:t>
            </a:r>
            <a:endParaRPr lang="en-US" sz="2000"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25926885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smtClean="0"/>
              <a:t>Sofosbuvir</a:t>
            </a:r>
            <a:r>
              <a:rPr lang="en-US" sz="2800" dirty="0" smtClean="0"/>
              <a:t> in HCV Genotype 2, 3 </a:t>
            </a:r>
            <a:r>
              <a:rPr lang="en-US" sz="2000" dirty="0" smtClean="0"/>
              <a:t>(PEG not an Option)</a:t>
            </a:r>
            <a:r>
              <a:rPr lang="en-US" sz="2000" dirty="0"/>
              <a:t/>
            </a:r>
            <a:br>
              <a:rPr lang="en-US" sz="2000" dirty="0"/>
            </a:br>
            <a:r>
              <a:rPr lang="en-US" dirty="0" smtClean="0"/>
              <a:t>POSITRON</a:t>
            </a:r>
            <a:endParaRPr lang="en-US" dirty="0"/>
          </a:p>
        </p:txBody>
      </p:sp>
      <p:sp>
        <p:nvSpPr>
          <p:cNvPr id="2" name="Text Placeholder 1"/>
          <p:cNvSpPr>
            <a:spLocks noGrp="1"/>
          </p:cNvSpPr>
          <p:nvPr>
            <p:ph type="body" idx="1"/>
          </p:nvPr>
        </p:nvSpPr>
        <p:spPr/>
        <p:txBody>
          <a:bodyPr/>
          <a:lstStyle/>
          <a:p>
            <a:r>
              <a:rPr lang="en-US" b="1" dirty="0" smtClean="0">
                <a:solidFill>
                  <a:srgbClr val="F0EADC"/>
                </a:solidFill>
              </a:rPr>
              <a:t>Phase 3</a:t>
            </a:r>
            <a:endParaRPr lang="en-US" b="1" dirty="0">
              <a:solidFill>
                <a:srgbClr val="F0EADC"/>
              </a:solidFill>
            </a:endParaRPr>
          </a:p>
        </p:txBody>
      </p:sp>
      <p:sp>
        <p:nvSpPr>
          <p:cNvPr id="3" name="TextBox 2"/>
          <p:cNvSpPr txBox="1"/>
          <p:nvPr/>
        </p:nvSpPr>
        <p:spPr>
          <a:xfrm>
            <a:off x="0" y="4225286"/>
            <a:ext cx="9144000" cy="338554"/>
          </a:xfrm>
          <a:prstGeom prst="rect">
            <a:avLst/>
          </a:prstGeom>
          <a:noFill/>
        </p:spPr>
        <p:txBody>
          <a:bodyPr wrap="square" rtlCol="0" anchor="ctr">
            <a:spAutoFit/>
          </a:bodyPr>
          <a:lstStyle/>
          <a:p>
            <a:pPr algn="ctr"/>
            <a:r>
              <a:rPr lang="en-US" sz="1600" dirty="0" smtClean="0">
                <a:solidFill>
                  <a:srgbClr val="001D48"/>
                </a:solidFill>
                <a:latin typeface="Arial"/>
                <a:cs typeface="Arial"/>
              </a:rPr>
              <a:t>*Note: Published </a:t>
            </a:r>
            <a:r>
              <a:rPr lang="en-US" sz="1600" dirty="0">
                <a:solidFill>
                  <a:srgbClr val="001D48"/>
                </a:solidFill>
                <a:latin typeface="Arial"/>
                <a:cs typeface="Arial"/>
              </a:rPr>
              <a:t>in tandem with </a:t>
            </a:r>
            <a:r>
              <a:rPr lang="en-US" sz="1600" b="1" dirty="0" smtClean="0">
                <a:solidFill>
                  <a:srgbClr val="001D48"/>
                </a:solidFill>
                <a:latin typeface="Arial"/>
                <a:cs typeface="Arial"/>
              </a:rPr>
              <a:t>FUSION</a:t>
            </a:r>
            <a:r>
              <a:rPr lang="en-US" sz="1600" dirty="0" smtClean="0">
                <a:solidFill>
                  <a:srgbClr val="001D48"/>
                </a:solidFill>
                <a:latin typeface="Arial"/>
                <a:cs typeface="Arial"/>
              </a:rPr>
              <a:t> Trial (GT 2,3 and prior failure with PEG)</a:t>
            </a:r>
            <a:endParaRPr lang="en-US" sz="1600" dirty="0">
              <a:solidFill>
                <a:srgbClr val="001D48"/>
              </a:solidFill>
              <a:latin typeface="Arial"/>
              <a:cs typeface="Aria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rPr>
              <a:t>Treatment Naïve and Treatment Experienced (Interferon </a:t>
            </a:r>
            <a:r>
              <a:rPr lang="en-US" sz="1400" dirty="0">
                <a:solidFill>
                  <a:schemeClr val="bg1"/>
                </a:solidFill>
              </a:rPr>
              <a:t>Intolerant, Unwilling, or </a:t>
            </a:r>
            <a:r>
              <a:rPr lang="en-US" sz="1400" dirty="0" smtClean="0">
                <a:solidFill>
                  <a:schemeClr val="bg1"/>
                </a:solidFill>
              </a:rPr>
              <a:t>Ineligible)</a:t>
            </a:r>
            <a:endParaRPr lang="en-US" sz="1400" dirty="0">
              <a:solidFill>
                <a:schemeClr val="bg1"/>
              </a:solidFill>
            </a:endParaRPr>
          </a:p>
        </p:txBody>
      </p:sp>
      <p:sp>
        <p:nvSpPr>
          <p:cNvPr id="8" name="Rectangle 7"/>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latin typeface="Arial"/>
                <a:cs typeface="Arial"/>
              </a:rPr>
              <a:t>Jacobson I, et al.  N </a:t>
            </a:r>
            <a:r>
              <a:rPr lang="en-US" sz="1400" dirty="0" err="1">
                <a:latin typeface="Arial"/>
                <a:cs typeface="Arial"/>
              </a:rPr>
              <a:t>Engl</a:t>
            </a:r>
            <a:r>
              <a:rPr lang="en-US" sz="1400" dirty="0">
                <a:latin typeface="Arial"/>
                <a:cs typeface="Arial"/>
              </a:rPr>
              <a:t> J Med.  2013;368:1867-77.</a:t>
            </a:r>
          </a:p>
        </p:txBody>
      </p:sp>
    </p:spTree>
    <p:extLst>
      <p:ext uri="{BB962C8B-B14F-4D97-AF65-F5344CB8AC3E}">
        <p14:creationId xmlns:p14="http://schemas.microsoft.com/office/powerpoint/2010/main" val="41060952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Jacobson I,</a:t>
            </a:r>
            <a:r>
              <a:rPr lang="en-US" dirty="0" smtClean="0">
                <a:latin typeface="Arial" pitchFamily="22" charset="0"/>
              </a:rPr>
              <a:t> </a:t>
            </a:r>
            <a:r>
              <a:rPr lang="en-US" dirty="0">
                <a:latin typeface="Arial" pitchFamily="22" charset="0"/>
              </a:rPr>
              <a:t>et al.  </a:t>
            </a:r>
            <a:r>
              <a:rPr lang="en-US" dirty="0" smtClean="0">
                <a:latin typeface="Arial" pitchFamily="22" charset="0"/>
              </a:rPr>
              <a:t>N </a:t>
            </a:r>
            <a:r>
              <a:rPr lang="en-US" dirty="0" err="1" smtClean="0">
                <a:latin typeface="Arial" pitchFamily="22" charset="0"/>
              </a:rPr>
              <a:t>Engl</a:t>
            </a:r>
            <a:r>
              <a:rPr lang="en-US" dirty="0" smtClean="0">
                <a:latin typeface="Arial" pitchFamily="22" charset="0"/>
              </a:rPr>
              <a:t> J Med.  2013;368:1867-77.</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rgbClr val="F0EADC"/>
                </a:solidFill>
              </a:rPr>
              <a:t>Sofosbuvir + Ribavirin for HCV GT 2 or 3 (PEG not an option)</a:t>
            </a:r>
            <a:br>
              <a:rPr lang="en-US" sz="2400" dirty="0" smtClean="0">
                <a:solidFill>
                  <a:srgbClr val="F0EADC"/>
                </a:solidFill>
              </a:rPr>
            </a:br>
            <a:r>
              <a:rPr lang="en-US" sz="2400" dirty="0" smtClean="0"/>
              <a:t>POSITRON Trial: Design</a:t>
            </a:r>
            <a:endParaRPr lang="en-US" sz="2400" dirty="0"/>
          </a:p>
        </p:txBody>
      </p:sp>
      <p:graphicFrame>
        <p:nvGraphicFramePr>
          <p:cNvPr id="5" name="Group 31"/>
          <p:cNvGraphicFramePr>
            <a:graphicFrameLocks noGrp="1"/>
          </p:cNvGraphicFramePr>
          <p:nvPr>
            <p:extLst>
              <p:ext uri="{D42A27DB-BD31-4B8C-83A1-F6EECF244321}">
                <p14:modId xmlns:p14="http://schemas.microsoft.com/office/powerpoint/2010/main" val="2870496339"/>
              </p:ext>
            </p:extLst>
          </p:nvPr>
        </p:nvGraphicFramePr>
        <p:xfrm>
          <a:off x="533400" y="1447800"/>
          <a:ext cx="8115300" cy="4785954"/>
        </p:xfrm>
        <a:graphic>
          <a:graphicData uri="http://schemas.openxmlformats.org/drawingml/2006/table">
            <a:tbl>
              <a:tblPr>
                <a:effectLst>
                  <a:outerShdw blurRad="38100" dist="38100" dir="2700000">
                    <a:srgbClr val="000000">
                      <a:alpha val="50000"/>
                    </a:srgbClr>
                  </a:outerShdw>
                </a:effectLst>
              </a:tblPr>
              <a:tblGrid>
                <a:gridCol w="8115300"/>
              </a:tblGrid>
              <a:tr h="30480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POSITRON: Study </a:t>
                      </a:r>
                      <a:r>
                        <a:rPr kumimoji="0" lang="en-US" sz="1800" b="1" i="0" u="none" strike="noStrike" cap="none" normalizeH="0" baseline="0" dirty="0">
                          <a:ln>
                            <a:noFill/>
                          </a:ln>
                          <a:solidFill>
                            <a:srgbClr val="FFFFFF"/>
                          </a:solidFill>
                          <a:effectLst/>
                          <a:latin typeface="Arial"/>
                          <a:ea typeface="ＭＳ Ｐゴシック" pitchFamily="-108" charset="-128"/>
                          <a:cs typeface="Arial"/>
                        </a:rPr>
                        <a:t>Features</a:t>
                      </a: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double-blind, placebo-controlled</a:t>
                      </a:r>
                      <a:r>
                        <a:rPr lang="en-US" sz="1800" dirty="0" smtClean="0">
                          <a:solidFill>
                            <a:srgbClr val="000000"/>
                          </a:solidFill>
                          <a:latin typeface="Arial" pitchFamily="22" charset="0"/>
                        </a:rPr>
                        <a:t>,</a:t>
                      </a:r>
                      <a:r>
                        <a:rPr lang="en-US" sz="1800" baseline="0" dirty="0" smtClean="0">
                          <a:solidFill>
                            <a:srgbClr val="000000"/>
                          </a:solidFill>
                          <a:latin typeface="Arial" pitchFamily="22" charset="0"/>
                        </a:rPr>
                        <a:t> phase 3 trial of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versus placebo in patients with HCV GT 2 or 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63 sites in US, Canada, Australia, New Zealand, enrolled March-May 2012</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Interferon intolerant with prior treatment, ineligible, or unwilling</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278 HCV-monoinfected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Genotype: 2 (51%), 3 (49%)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IL28B Genotype: 55% non-CC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and Sex: 52 (range 21-75); 54% male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Race: 91% white; 5% black</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Liver disease: 16% had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4388494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Content Placeholder 3"/>
          <p:cNvSpPr txBox="1">
            <a:spLocks/>
          </p:cNvSpPr>
          <p:nvPr/>
        </p:nvSpPr>
        <p:spPr>
          <a:xfrm>
            <a:off x="139700" y="1143042"/>
            <a:ext cx="8870188" cy="4288439"/>
          </a:xfrm>
          <a:prstGeom prst="rect">
            <a:avLst/>
          </a:prstGeom>
          <a:solidFill>
            <a:schemeClr val="tx1">
              <a:alpha val="31000"/>
            </a:schemeClr>
          </a:solidFill>
          <a:ln>
            <a:solidFill>
              <a:schemeClr val="bg1"/>
            </a:solidFill>
          </a:ln>
          <a:effectLst>
            <a:outerShdw blurRad="38100" dist="38100" dir="2700000" algn="tl" rotWithShape="0">
              <a:srgbClr val="000000">
                <a:alpha val="70000"/>
              </a:srgb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200"/>
              </a:spcBef>
              <a:buClr>
                <a:schemeClr val="bg1">
                  <a:lumMod val="75000"/>
                </a:schemeClr>
              </a:buClr>
            </a:pPr>
            <a:r>
              <a:rPr lang="en-US" sz="2000" b="1" dirty="0" smtClean="0">
                <a:solidFill>
                  <a:schemeClr val="accent5">
                    <a:lumMod val="20000"/>
                    <a:lumOff val="80000"/>
                  </a:schemeClr>
                </a:solidFill>
              </a:rPr>
              <a:t>Renal </a:t>
            </a:r>
            <a:r>
              <a:rPr lang="en-US" sz="2000" b="1" dirty="0" smtClean="0">
                <a:solidFill>
                  <a:schemeClr val="accent5">
                    <a:lumMod val="20000"/>
                    <a:lumOff val="80000"/>
                  </a:schemeClr>
                </a:solidFill>
              </a:rPr>
              <a:t>Disease </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smtClean="0">
                <a:solidFill>
                  <a:schemeClr val="bg1"/>
                </a:solidFill>
              </a:rPr>
              <a:t>- </a:t>
            </a:r>
            <a:r>
              <a:rPr lang="en-US" sz="2000" b="1" dirty="0" smtClean="0">
                <a:solidFill>
                  <a:schemeClr val="bg1"/>
                </a:solidFill>
              </a:rPr>
              <a:t>HCV Target</a:t>
            </a:r>
            <a:r>
              <a:rPr lang="en-US" sz="2000" dirty="0" smtClean="0">
                <a:solidFill>
                  <a:schemeClr val="bg1"/>
                </a:solidFill>
              </a:rPr>
              <a:t>: GT </a:t>
            </a:r>
            <a:r>
              <a:rPr lang="en-US" sz="2000" dirty="0">
                <a:solidFill>
                  <a:schemeClr val="bg1"/>
                </a:solidFill>
              </a:rPr>
              <a:t>1</a:t>
            </a:r>
            <a:r>
              <a:rPr lang="en-US" sz="2000" dirty="0" smtClean="0">
                <a:solidFill>
                  <a:schemeClr val="bg1"/>
                </a:solidFill>
              </a:rPr>
              <a:t>-6 </a:t>
            </a:r>
            <a:r>
              <a:rPr lang="en-US" sz="2000" dirty="0">
                <a:solidFill>
                  <a:schemeClr val="bg1"/>
                </a:solidFill>
              </a:rPr>
              <a:t>/ </a:t>
            </a:r>
            <a:r>
              <a:rPr lang="en-US" sz="2000" dirty="0" err="1" smtClean="0">
                <a:solidFill>
                  <a:schemeClr val="bg1"/>
                </a:solidFill>
              </a:rPr>
              <a:t>Sofosbuvir</a:t>
            </a:r>
            <a:r>
              <a:rPr lang="en-US" sz="2000" dirty="0" smtClean="0">
                <a:solidFill>
                  <a:schemeClr val="bg1"/>
                </a:solidFill>
              </a:rPr>
              <a:t>-containing regimens</a:t>
            </a:r>
            <a:endParaRPr lang="en-US" sz="2000" dirty="0" smtClean="0">
              <a:solidFill>
                <a:schemeClr val="accent5">
                  <a:lumMod val="20000"/>
                  <a:lumOff val="80000"/>
                </a:schemeClr>
              </a:solidFill>
            </a:endParaRPr>
          </a:p>
          <a:p>
            <a:pPr marL="256032" indent="-256032">
              <a:lnSpc>
                <a:spcPts val="2600"/>
              </a:lnSpc>
              <a:spcBef>
                <a:spcPts val="1200"/>
              </a:spcBef>
              <a:buClr>
                <a:schemeClr val="bg1">
                  <a:lumMod val="75000"/>
                </a:schemeClr>
              </a:buClr>
            </a:pPr>
            <a:r>
              <a:rPr lang="en-US" sz="2000" b="1" dirty="0" smtClean="0">
                <a:solidFill>
                  <a:schemeClr val="accent5">
                    <a:lumMod val="20000"/>
                    <a:lumOff val="80000"/>
                  </a:schemeClr>
                </a:solidFill>
              </a:rPr>
              <a:t>Liver Transplantation </a:t>
            </a:r>
            <a:r>
              <a:rPr lang="en-US" sz="2000" dirty="0" smtClean="0">
                <a:solidFill>
                  <a:schemeClr val="accent5">
                    <a:lumMod val="20000"/>
                    <a:lumOff val="80000"/>
                  </a:schemeClr>
                </a:solidFill>
              </a:rPr>
              <a:t>(</a:t>
            </a:r>
            <a:r>
              <a:rPr lang="en-US" sz="2000" dirty="0">
                <a:solidFill>
                  <a:schemeClr val="accent5">
                    <a:lumMod val="20000"/>
                    <a:lumOff val="80000"/>
                  </a:schemeClr>
                </a:solidFill>
              </a:rPr>
              <a:t>Phase 2</a:t>
            </a:r>
            <a:r>
              <a:rPr lang="en-US" sz="2000" dirty="0" smtClean="0">
                <a:solidFill>
                  <a:schemeClr val="accent5">
                    <a:lumMod val="20000"/>
                    <a:lumOff val="80000"/>
                  </a:schemeClr>
                </a:solidFill>
              </a:rPr>
              <a:t>)</a:t>
            </a:r>
            <a:br>
              <a:rPr lang="en-US" sz="2000" dirty="0" smtClean="0">
                <a:solidFill>
                  <a:schemeClr val="accent5">
                    <a:lumMod val="20000"/>
                    <a:lumOff val="80000"/>
                  </a:schemeClr>
                </a:solidFill>
              </a:rPr>
            </a:br>
            <a:r>
              <a:rPr lang="en-US" sz="2000" dirty="0" smtClean="0">
                <a:solidFill>
                  <a:schemeClr val="bg1"/>
                </a:solidFill>
              </a:rPr>
              <a:t>- </a:t>
            </a:r>
            <a:r>
              <a:rPr lang="en-US" sz="2000" b="1" dirty="0" smtClean="0">
                <a:solidFill>
                  <a:schemeClr val="bg1"/>
                </a:solidFill>
              </a:rPr>
              <a:t>Pre-Liver </a:t>
            </a:r>
            <a:r>
              <a:rPr lang="en-US" sz="2000" b="1" dirty="0">
                <a:solidFill>
                  <a:schemeClr val="bg1"/>
                </a:solidFill>
              </a:rPr>
              <a:t>Transplantation</a:t>
            </a:r>
            <a:r>
              <a:rPr lang="en-US" sz="2000" dirty="0">
                <a:solidFill>
                  <a:schemeClr val="bg1"/>
                </a:solidFill>
              </a:rPr>
              <a:t>: Any GT / SOF </a:t>
            </a:r>
            <a:r>
              <a:rPr lang="en-US" sz="2000" dirty="0" smtClean="0">
                <a:solidFill>
                  <a:schemeClr val="bg1"/>
                </a:solidFill>
              </a:rPr>
              <a:t>+ </a:t>
            </a:r>
            <a:r>
              <a:rPr lang="en-US" sz="2000" dirty="0">
                <a:solidFill>
                  <a:schemeClr val="bg1"/>
                </a:solidFill>
              </a:rPr>
              <a:t>RBV x 12-48 weeks </a:t>
            </a:r>
            <a:br>
              <a:rPr lang="en-US" sz="2000" dirty="0">
                <a:solidFill>
                  <a:schemeClr val="bg1"/>
                </a:solidFill>
              </a:rPr>
            </a:br>
            <a:r>
              <a:rPr lang="en-US" sz="2000" dirty="0">
                <a:solidFill>
                  <a:schemeClr val="bg1"/>
                </a:solidFill>
              </a:rPr>
              <a:t>- </a:t>
            </a:r>
            <a:r>
              <a:rPr lang="en-US" sz="2000" b="1" dirty="0" smtClean="0">
                <a:solidFill>
                  <a:schemeClr val="bg1"/>
                </a:solidFill>
              </a:rPr>
              <a:t>Post-Liver </a:t>
            </a:r>
            <a:r>
              <a:rPr lang="en-US" sz="2000" b="1" dirty="0">
                <a:solidFill>
                  <a:schemeClr val="bg1"/>
                </a:solidFill>
              </a:rPr>
              <a:t>Transplantation</a:t>
            </a:r>
            <a:r>
              <a:rPr lang="en-US" sz="2000" dirty="0">
                <a:solidFill>
                  <a:schemeClr val="bg1"/>
                </a:solidFill>
              </a:rPr>
              <a:t>: Any GT / SOF </a:t>
            </a:r>
            <a:r>
              <a:rPr lang="en-US" sz="2000" dirty="0" smtClean="0">
                <a:solidFill>
                  <a:schemeClr val="bg1"/>
                </a:solidFill>
              </a:rPr>
              <a:t>+ </a:t>
            </a:r>
            <a:r>
              <a:rPr lang="en-US" sz="2000" dirty="0">
                <a:solidFill>
                  <a:schemeClr val="bg1"/>
                </a:solidFill>
              </a:rPr>
              <a:t>RBV x 24 weeks </a:t>
            </a:r>
            <a:endParaRPr lang="en-US" sz="2000" dirty="0" smtClean="0">
              <a:solidFill>
                <a:schemeClr val="bg1"/>
              </a:solidFill>
            </a:endParaRPr>
          </a:p>
          <a:p>
            <a:pPr marL="256032" indent="-256032">
              <a:lnSpc>
                <a:spcPts val="2600"/>
              </a:lnSpc>
              <a:spcBef>
                <a:spcPts val="1200"/>
              </a:spcBef>
              <a:buClr>
                <a:schemeClr val="bg1">
                  <a:lumMod val="75000"/>
                </a:schemeClr>
              </a:buClr>
            </a:pPr>
            <a:r>
              <a:rPr lang="en-US" sz="2000" b="1" dirty="0" smtClean="0">
                <a:solidFill>
                  <a:schemeClr val="accent5">
                    <a:lumMod val="20000"/>
                    <a:lumOff val="80000"/>
                  </a:schemeClr>
                </a:solidFill>
              </a:rPr>
              <a:t>Sofosbuvir plus Simeprevir </a:t>
            </a:r>
            <a:r>
              <a:rPr lang="en-US" sz="2000" dirty="0" smtClean="0">
                <a:solidFill>
                  <a:schemeClr val="accent5">
                    <a:lumMod val="20000"/>
                    <a:lumOff val="80000"/>
                  </a:schemeClr>
                </a:solidFill>
              </a:rPr>
              <a:t>(</a:t>
            </a:r>
            <a:r>
              <a:rPr lang="en-US" sz="2000" dirty="0">
                <a:solidFill>
                  <a:schemeClr val="accent5">
                    <a:lumMod val="20000"/>
                    <a:lumOff val="80000"/>
                  </a:schemeClr>
                </a:solidFill>
              </a:rPr>
              <a:t>Phase </a:t>
            </a:r>
            <a:r>
              <a:rPr lang="en-US" sz="2000" dirty="0" smtClean="0">
                <a:solidFill>
                  <a:schemeClr val="accent5">
                    <a:lumMod val="20000"/>
                    <a:lumOff val="80000"/>
                  </a:schemeClr>
                </a:solidFill>
              </a:rPr>
              <a:t>2 and 3)</a:t>
            </a:r>
            <a:r>
              <a:rPr lang="en-US" sz="2000" dirty="0" smtClean="0">
                <a:solidFill>
                  <a:schemeClr val="accent5">
                    <a:lumMod val="20000"/>
                    <a:lumOff val="80000"/>
                  </a:schemeClr>
                </a:solidFill>
              </a:rPr>
              <a:t/>
            </a:r>
            <a:br>
              <a:rPr lang="en-US" sz="2000" dirty="0" smtClean="0">
                <a:solidFill>
                  <a:schemeClr val="accent5">
                    <a:lumMod val="20000"/>
                    <a:lumOff val="80000"/>
                  </a:schemeClr>
                </a:solidFill>
              </a:rPr>
            </a:br>
            <a:r>
              <a:rPr lang="en-US" sz="2000" dirty="0">
                <a:solidFill>
                  <a:schemeClr val="bg1"/>
                </a:solidFill>
              </a:rPr>
              <a:t>- </a:t>
            </a:r>
            <a:r>
              <a:rPr lang="en-US" sz="2000" b="1" dirty="0" smtClean="0">
                <a:solidFill>
                  <a:schemeClr val="bg1"/>
                </a:solidFill>
              </a:rPr>
              <a:t>COSMOS</a:t>
            </a:r>
            <a:r>
              <a:rPr lang="en-US" sz="2000" dirty="0" smtClean="0">
                <a:solidFill>
                  <a:schemeClr val="bg1"/>
                </a:solidFill>
              </a:rPr>
              <a:t>: GT 1 / SOF + Simeprevir +/- RBV </a:t>
            </a:r>
            <a:r>
              <a:rPr lang="en-US" sz="2000" dirty="0">
                <a:solidFill>
                  <a:schemeClr val="bg1"/>
                </a:solidFill>
              </a:rPr>
              <a:t>x </a:t>
            </a:r>
            <a:r>
              <a:rPr lang="en-US" sz="2000" dirty="0" smtClean="0">
                <a:solidFill>
                  <a:schemeClr val="bg1"/>
                </a:solidFill>
              </a:rPr>
              <a:t>12</a:t>
            </a:r>
            <a:r>
              <a:rPr lang="en-US" sz="2000" dirty="0">
                <a:solidFill>
                  <a:schemeClr val="bg1"/>
                </a:solidFill>
              </a:rPr>
              <a:t> </a:t>
            </a:r>
            <a:r>
              <a:rPr lang="en-US" sz="2000" dirty="0" smtClean="0">
                <a:solidFill>
                  <a:schemeClr val="bg1"/>
                </a:solidFill>
              </a:rPr>
              <a:t>or 24 </a:t>
            </a:r>
            <a:r>
              <a:rPr lang="en-US" sz="2000" dirty="0">
                <a:solidFill>
                  <a:schemeClr val="bg1"/>
                </a:solidFill>
              </a:rPr>
              <a:t>weeks</a:t>
            </a:r>
            <a:br>
              <a:rPr lang="en-US" sz="2000" dirty="0">
                <a:solidFill>
                  <a:schemeClr val="bg1"/>
                </a:solidFill>
              </a:rPr>
            </a:br>
            <a:r>
              <a:rPr lang="en-US" sz="2000" dirty="0">
                <a:solidFill>
                  <a:schemeClr val="bg1"/>
                </a:solidFill>
              </a:rPr>
              <a:t>- </a:t>
            </a:r>
            <a:r>
              <a:rPr lang="en-US" sz="2000" b="1" dirty="0">
                <a:solidFill>
                  <a:schemeClr val="bg1"/>
                </a:solidFill>
              </a:rPr>
              <a:t>OPTIMIST-1</a:t>
            </a:r>
            <a:r>
              <a:rPr lang="en-US" sz="2000" dirty="0">
                <a:solidFill>
                  <a:schemeClr val="bg1"/>
                </a:solidFill>
              </a:rPr>
              <a:t>: </a:t>
            </a:r>
            <a:r>
              <a:rPr lang="en-US" sz="2000" dirty="0" err="1">
                <a:solidFill>
                  <a:schemeClr val="bg1"/>
                </a:solidFill>
              </a:rPr>
              <a:t>Simeprevir</a:t>
            </a:r>
            <a:r>
              <a:rPr lang="en-US" sz="2000" dirty="0">
                <a:solidFill>
                  <a:schemeClr val="bg1"/>
                </a:solidFill>
              </a:rPr>
              <a:t> + </a:t>
            </a:r>
            <a:r>
              <a:rPr lang="en-US" sz="2000" dirty="0" err="1">
                <a:solidFill>
                  <a:schemeClr val="bg1"/>
                </a:solidFill>
              </a:rPr>
              <a:t>Sofosbuvir</a:t>
            </a:r>
            <a:r>
              <a:rPr lang="en-US" sz="2000" dirty="0">
                <a:solidFill>
                  <a:schemeClr val="bg1"/>
                </a:solidFill>
              </a:rPr>
              <a:t> in GT1 without cirrhosis</a:t>
            </a:r>
            <a:br>
              <a:rPr lang="en-US" sz="2000" dirty="0">
                <a:solidFill>
                  <a:schemeClr val="bg1"/>
                </a:solidFill>
              </a:rPr>
            </a:br>
            <a:r>
              <a:rPr lang="en-US" sz="2000" dirty="0">
                <a:solidFill>
                  <a:schemeClr val="bg1"/>
                </a:solidFill>
              </a:rPr>
              <a:t>- </a:t>
            </a:r>
            <a:r>
              <a:rPr lang="en-US" sz="2000" b="1" dirty="0">
                <a:solidFill>
                  <a:schemeClr val="bg1"/>
                </a:solidFill>
              </a:rPr>
              <a:t>OPTIMIST-2</a:t>
            </a:r>
            <a:r>
              <a:rPr lang="en-US" sz="2000" dirty="0">
                <a:solidFill>
                  <a:schemeClr val="bg1"/>
                </a:solidFill>
              </a:rPr>
              <a:t>: </a:t>
            </a:r>
            <a:r>
              <a:rPr lang="en-US" sz="2000" dirty="0" err="1">
                <a:solidFill>
                  <a:schemeClr val="bg1"/>
                </a:solidFill>
              </a:rPr>
              <a:t>Simeprevir</a:t>
            </a:r>
            <a:r>
              <a:rPr lang="en-US" sz="2000" dirty="0">
                <a:solidFill>
                  <a:schemeClr val="bg1"/>
                </a:solidFill>
              </a:rPr>
              <a:t> + </a:t>
            </a:r>
            <a:r>
              <a:rPr lang="en-US" sz="2000" dirty="0" err="1">
                <a:solidFill>
                  <a:schemeClr val="bg1"/>
                </a:solidFill>
              </a:rPr>
              <a:t>Sofosbuvir</a:t>
            </a:r>
            <a:r>
              <a:rPr lang="en-US" sz="2000" dirty="0">
                <a:solidFill>
                  <a:schemeClr val="bg1"/>
                </a:solidFill>
              </a:rPr>
              <a:t> in GT1 with </a:t>
            </a:r>
            <a:r>
              <a:rPr lang="en-US" sz="2000" dirty="0" smtClean="0">
                <a:solidFill>
                  <a:schemeClr val="bg1"/>
                </a:solidFill>
              </a:rPr>
              <a:t>cirrhosis</a:t>
            </a:r>
          </a:p>
          <a:p>
            <a:pPr marL="256032" indent="-256032">
              <a:lnSpc>
                <a:spcPts val="2600"/>
              </a:lnSpc>
              <a:spcBef>
                <a:spcPts val="1200"/>
              </a:spcBef>
              <a:buClr>
                <a:schemeClr val="bg1">
                  <a:lumMod val="75000"/>
                </a:schemeClr>
              </a:buClr>
            </a:pPr>
            <a:r>
              <a:rPr lang="en-US" sz="2000" b="1" dirty="0" err="1">
                <a:solidFill>
                  <a:schemeClr val="accent5">
                    <a:lumMod val="20000"/>
                    <a:lumOff val="80000"/>
                  </a:schemeClr>
                </a:solidFill>
              </a:rPr>
              <a:t>Sofosbuvir</a:t>
            </a:r>
            <a:r>
              <a:rPr lang="en-US" sz="2000" b="1" dirty="0">
                <a:solidFill>
                  <a:schemeClr val="accent5">
                    <a:lumMod val="20000"/>
                    <a:lumOff val="80000"/>
                  </a:schemeClr>
                </a:solidFill>
              </a:rPr>
              <a:t> plus </a:t>
            </a:r>
            <a:r>
              <a:rPr lang="en-US" sz="2000" b="1" dirty="0" err="1" smtClean="0">
                <a:solidFill>
                  <a:schemeClr val="accent5">
                    <a:lumMod val="20000"/>
                    <a:lumOff val="80000"/>
                  </a:schemeClr>
                </a:solidFill>
              </a:rPr>
              <a:t>Daclatasvir</a:t>
            </a:r>
            <a:r>
              <a:rPr lang="en-US" sz="2000" b="1" dirty="0" smtClean="0">
                <a:solidFill>
                  <a:schemeClr val="accent5">
                    <a:lumMod val="20000"/>
                    <a:lumOff val="80000"/>
                  </a:schemeClr>
                </a:solidFill>
              </a:rPr>
              <a:t> </a:t>
            </a:r>
            <a:r>
              <a:rPr lang="en-US" sz="2000" dirty="0" smtClean="0">
                <a:solidFill>
                  <a:schemeClr val="accent5">
                    <a:lumMod val="20000"/>
                    <a:lumOff val="80000"/>
                  </a:schemeClr>
                </a:solidFill>
              </a:rPr>
              <a:t>(</a:t>
            </a:r>
            <a:r>
              <a:rPr lang="en-US" sz="2000" dirty="0">
                <a:solidFill>
                  <a:schemeClr val="accent5">
                    <a:lumMod val="20000"/>
                    <a:lumOff val="80000"/>
                  </a:schemeClr>
                </a:solidFill>
              </a:rPr>
              <a:t>Phase </a:t>
            </a:r>
            <a:r>
              <a:rPr lang="en-US" sz="2000" dirty="0" smtClean="0">
                <a:solidFill>
                  <a:schemeClr val="accent5">
                    <a:lumMod val="20000"/>
                    <a:lumOff val="80000"/>
                  </a:schemeClr>
                </a:solidFill>
              </a:rPr>
              <a:t>2)</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smtClean="0">
                <a:solidFill>
                  <a:schemeClr val="bg1"/>
                </a:solidFill>
              </a:rPr>
              <a:t>A1444-040</a:t>
            </a:r>
            <a:r>
              <a:rPr lang="en-US" sz="2000" dirty="0" smtClean="0">
                <a:solidFill>
                  <a:schemeClr val="bg1"/>
                </a:solidFill>
              </a:rPr>
              <a:t>: GT 1-3; Combinations with </a:t>
            </a:r>
            <a:r>
              <a:rPr lang="en-US" sz="2000" dirty="0" err="1" smtClean="0">
                <a:solidFill>
                  <a:schemeClr val="bg1"/>
                </a:solidFill>
              </a:rPr>
              <a:t>Sofosbuvir</a:t>
            </a:r>
            <a:r>
              <a:rPr lang="en-US" sz="2000" dirty="0" smtClean="0">
                <a:solidFill>
                  <a:schemeClr val="bg1"/>
                </a:solidFill>
              </a:rPr>
              <a:t> + </a:t>
            </a:r>
            <a:r>
              <a:rPr lang="en-US" sz="2000" dirty="0" err="1" smtClean="0">
                <a:solidFill>
                  <a:schemeClr val="bg1"/>
                </a:solidFill>
              </a:rPr>
              <a:t>Daclastasvir</a:t>
            </a:r>
            <a:r>
              <a:rPr lang="en-US" sz="2000" dirty="0" smtClean="0">
                <a:solidFill>
                  <a:schemeClr val="bg1"/>
                </a:solidFill>
              </a:rPr>
              <a:t>  + RBV</a:t>
            </a: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err="1" smtClean="0">
                <a:solidFill>
                  <a:srgbClr val="FFFFFF"/>
                </a:solidFill>
                <a:latin typeface="Arial"/>
                <a:cs typeface="Arial"/>
              </a:rPr>
              <a:t>Sofosbuvir</a:t>
            </a:r>
            <a:r>
              <a:rPr lang="en-US" dirty="0" smtClean="0">
                <a:solidFill>
                  <a:srgbClr val="FFFFFF"/>
                </a:solidFill>
                <a:latin typeface="Arial"/>
                <a:cs typeface="Arial"/>
              </a:rPr>
              <a:t>: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8810086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a:t>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sp>
        <p:nvSpPr>
          <p:cNvPr id="27" name="Rectangle 26"/>
          <p:cNvSpPr/>
          <p:nvPr/>
        </p:nvSpPr>
        <p:spPr>
          <a:xfrm>
            <a:off x="648799" y="3755101"/>
            <a:ext cx="810653"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 =71</a:t>
            </a:r>
            <a:endParaRPr lang="en-US" sz="1600" dirty="0">
              <a:solidFill>
                <a:srgbClr val="000000"/>
              </a:solidFill>
            </a:endParaRPr>
          </a:p>
        </p:txBody>
      </p:sp>
      <p:sp>
        <p:nvSpPr>
          <p:cNvPr id="30" name="Rectangle 3"/>
          <p:cNvSpPr>
            <a:spLocks noChangeArrowheads="1"/>
          </p:cNvSpPr>
          <p:nvPr/>
        </p:nvSpPr>
        <p:spPr bwMode="auto">
          <a:xfrm>
            <a:off x="1764348" y="3608796"/>
            <a:ext cx="3054096" cy="76955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800" b="1" dirty="0">
                <a:solidFill>
                  <a:srgbClr val="000000"/>
                </a:solidFill>
                <a:latin typeface="Arial"/>
                <a:cs typeface="Arial"/>
              </a:rPr>
              <a:t>Placebo</a:t>
            </a:r>
            <a:br>
              <a:rPr lang="en-US" sz="1800" b="1" dirty="0">
                <a:solidFill>
                  <a:srgbClr val="000000"/>
                </a:solidFill>
                <a:latin typeface="Arial"/>
                <a:cs typeface="Arial"/>
              </a:rPr>
            </a:br>
            <a:r>
              <a:rPr lang="en-US" sz="1600" b="1" dirty="0">
                <a:solidFill>
                  <a:srgbClr val="000000"/>
                </a:solidFill>
                <a:latin typeface="Arial"/>
                <a:cs typeface="Arial"/>
              </a:rPr>
              <a:t>12 </a:t>
            </a:r>
            <a:r>
              <a:rPr lang="en-US" sz="1600" b="1" dirty="0" smtClean="0">
                <a:solidFill>
                  <a:srgbClr val="000000"/>
                </a:solidFill>
                <a:latin typeface="Arial"/>
                <a:cs typeface="Arial"/>
              </a:rPr>
              <a:t>weeks</a:t>
            </a:r>
            <a:endParaRPr lang="en-US" sz="1600" dirty="0">
              <a:solidFill>
                <a:srgbClr val="000000"/>
              </a:solidFill>
              <a:latin typeface="Arial"/>
              <a:cs typeface="Arial"/>
            </a:endParaRPr>
          </a:p>
        </p:txBody>
      </p:sp>
      <p:sp>
        <p:nvSpPr>
          <p:cNvPr id="59" name="Rectangle 5"/>
          <p:cNvSpPr>
            <a:spLocks noChangeArrowheads="1"/>
          </p:cNvSpPr>
          <p:nvPr/>
        </p:nvSpPr>
        <p:spPr bwMode="auto">
          <a:xfrm>
            <a:off x="1752600" y="2474792"/>
            <a:ext cx="3054096" cy="769049"/>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800" b="1" dirty="0" err="1" smtClean="0">
                <a:solidFill>
                  <a:srgbClr val="000000"/>
                </a:solidFill>
                <a:latin typeface="Arial"/>
                <a:cs typeface="Arial"/>
              </a:rPr>
              <a:t>Sofosbuvir</a:t>
            </a:r>
            <a:r>
              <a:rPr lang="en-US" sz="1800" b="1" dirty="0">
                <a:solidFill>
                  <a:srgbClr val="000000"/>
                </a:solidFill>
                <a:latin typeface="Arial"/>
                <a:cs typeface="Arial"/>
              </a:rPr>
              <a:t> </a:t>
            </a:r>
            <a:r>
              <a:rPr lang="en-US" sz="1800" b="1" dirty="0" smtClean="0">
                <a:solidFill>
                  <a:srgbClr val="000000"/>
                </a:solidFill>
                <a:latin typeface="Arial"/>
                <a:cs typeface="Arial"/>
              </a:rPr>
              <a:t>+ RBV</a:t>
            </a:r>
          </a:p>
          <a:p>
            <a:pPr algn="ctr"/>
            <a:r>
              <a:rPr lang="en-US" sz="1600" b="1" dirty="0" smtClean="0">
                <a:solidFill>
                  <a:srgbClr val="000000"/>
                </a:solidFill>
                <a:latin typeface="Arial"/>
                <a:cs typeface="Arial"/>
              </a:rPr>
              <a:t>12 weeks</a:t>
            </a:r>
            <a:endParaRPr lang="en-US" sz="1600" dirty="0" smtClean="0">
              <a:solidFill>
                <a:srgbClr val="000000"/>
              </a:solidFill>
              <a:latin typeface="Arial"/>
              <a:cs typeface="Arial"/>
            </a:endParaRPr>
          </a:p>
        </p:txBody>
      </p:sp>
      <p:sp>
        <p:nvSpPr>
          <p:cNvPr id="29" name="Rectangle 28"/>
          <p:cNvSpPr/>
          <p:nvPr/>
        </p:nvSpPr>
        <p:spPr>
          <a:xfrm>
            <a:off x="609600" y="2618196"/>
            <a:ext cx="9295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 =207</a:t>
            </a:r>
            <a:endParaRPr lang="en-US" sz="1600" dirty="0">
              <a:solidFill>
                <a:srgbClr val="000000"/>
              </a:solidFill>
            </a:endParaRPr>
          </a:p>
        </p:txBody>
      </p:sp>
      <p:sp>
        <p:nvSpPr>
          <p:cNvPr id="40" name="Rectangle 39"/>
          <p:cNvSpPr/>
          <p:nvPr/>
        </p:nvSpPr>
        <p:spPr>
          <a:xfrm>
            <a:off x="7391400" y="2631916"/>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rgbClr val="F0EADC"/>
                </a:solidFill>
              </a:rPr>
              <a:t>Sofosbuvir + Ribavirin for </a:t>
            </a:r>
            <a:r>
              <a:rPr lang="en-US" sz="2400" dirty="0" smtClean="0">
                <a:solidFill>
                  <a:srgbClr val="F0EADC"/>
                </a:solidFill>
              </a:rPr>
              <a:t>HCV </a:t>
            </a:r>
            <a:r>
              <a:rPr lang="en-US" sz="2400" dirty="0">
                <a:solidFill>
                  <a:srgbClr val="F0EADC"/>
                </a:solidFill>
              </a:rPr>
              <a:t>GT 2 or 3 </a:t>
            </a:r>
            <a:r>
              <a:rPr lang="en-US" sz="2400" dirty="0" smtClean="0">
                <a:solidFill>
                  <a:srgbClr val="F0EADC"/>
                </a:solidFill>
              </a:rPr>
              <a:t>(PEG </a:t>
            </a:r>
            <a:r>
              <a:rPr lang="en-US" sz="2400" dirty="0">
                <a:solidFill>
                  <a:srgbClr val="F0EADC"/>
                </a:solidFill>
              </a:rPr>
              <a:t>not an option)</a:t>
            </a:r>
            <a:br>
              <a:rPr lang="en-US" sz="2400" dirty="0">
                <a:solidFill>
                  <a:srgbClr val="F0EADC"/>
                </a:solidFill>
              </a:rPr>
            </a:br>
            <a:r>
              <a:rPr lang="en-US" sz="2400" dirty="0"/>
              <a:t>POSITRON Trial: Design</a:t>
            </a:r>
          </a:p>
        </p:txBody>
      </p:sp>
      <p:cxnSp>
        <p:nvCxnSpPr>
          <p:cNvPr id="23" name="Straight Connector 22"/>
          <p:cNvCxnSpPr/>
          <p:nvPr/>
        </p:nvCxnSpPr>
        <p:spPr>
          <a:xfrm>
            <a:off x="4820229" y="2859496"/>
            <a:ext cx="26029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391400" y="3774916"/>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25" name="Straight Connector 24"/>
          <p:cNvCxnSpPr/>
          <p:nvPr/>
        </p:nvCxnSpPr>
        <p:spPr>
          <a:xfrm>
            <a:off x="4820229" y="4002496"/>
            <a:ext cx="26029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Rectangle 25"/>
          <p:cNvSpPr>
            <a:spLocks noChangeArrowheads="1"/>
          </p:cNvSpPr>
          <p:nvPr/>
        </p:nvSpPr>
        <p:spPr bwMode="auto">
          <a:xfrm>
            <a:off x="-12330" y="5007870"/>
            <a:ext cx="9180577" cy="85953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grpSp>
        <p:nvGrpSpPr>
          <p:cNvPr id="2" name="Group 1"/>
          <p:cNvGrpSpPr/>
          <p:nvPr/>
        </p:nvGrpSpPr>
        <p:grpSpPr>
          <a:xfrm>
            <a:off x="-6113" y="1371600"/>
            <a:ext cx="9162291" cy="515104"/>
            <a:chOff x="-6113" y="1371600"/>
            <a:chExt cx="9162291" cy="515104"/>
          </a:xfrm>
        </p:grpSpPr>
        <p:grpSp>
          <p:nvGrpSpPr>
            <p:cNvPr id="26" name="Group 25"/>
            <p:cNvGrpSpPr/>
            <p:nvPr/>
          </p:nvGrpSpPr>
          <p:grpSpPr>
            <a:xfrm>
              <a:off x="-6113" y="1371600"/>
              <a:ext cx="9162291" cy="515104"/>
              <a:chOff x="-6113" y="1362488"/>
              <a:chExt cx="9162291" cy="515104"/>
            </a:xfrm>
          </p:grpSpPr>
          <p:sp>
            <p:nvSpPr>
              <p:cNvPr id="31" name="Rectangle 3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2" name="Rectangle 31"/>
              <p:cNvSpPr/>
              <p:nvPr/>
            </p:nvSpPr>
            <p:spPr>
              <a:xfrm>
                <a:off x="15118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3" name="Straight Connector 3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7830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837504"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0256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7" name="Straight Connector 36"/>
              <p:cNvCxnSpPr/>
              <p:nvPr/>
            </p:nvCxnSpPr>
            <p:spPr>
              <a:xfrm flipV="1">
                <a:off x="478458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5438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grpSp>
        <p:sp>
          <p:nvSpPr>
            <p:cNvPr id="39" name="Rectangle 38"/>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grpSp>
    </p:spTree>
    <p:extLst>
      <p:ext uri="{BB962C8B-B14F-4D97-AF65-F5344CB8AC3E}">
        <p14:creationId xmlns:p14="http://schemas.microsoft.com/office/powerpoint/2010/main" val="11163193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a:t>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rgbClr val="F0EADC"/>
                </a:solidFill>
              </a:rPr>
              <a:t>Sofosbuvir + Ribavirin for </a:t>
            </a:r>
            <a:r>
              <a:rPr lang="en-US" sz="2400" dirty="0" smtClean="0">
                <a:solidFill>
                  <a:srgbClr val="F0EADC"/>
                </a:solidFill>
              </a:rPr>
              <a:t>HCV </a:t>
            </a:r>
            <a:r>
              <a:rPr lang="en-US" sz="2400" dirty="0">
                <a:solidFill>
                  <a:srgbClr val="F0EADC"/>
                </a:solidFill>
              </a:rPr>
              <a:t>GT 2 or 3 </a:t>
            </a:r>
            <a:r>
              <a:rPr lang="en-US" sz="2400" dirty="0" smtClean="0">
                <a:solidFill>
                  <a:srgbClr val="F0EADC"/>
                </a:solidFill>
              </a:rPr>
              <a:t>(PEG </a:t>
            </a:r>
            <a:r>
              <a:rPr lang="en-US" sz="2400" dirty="0">
                <a:solidFill>
                  <a:srgbClr val="F0EADC"/>
                </a:solidFill>
              </a:rPr>
              <a:t>not an option)</a:t>
            </a:r>
            <a:br>
              <a:rPr lang="en-US" sz="2400" dirty="0">
                <a:solidFill>
                  <a:srgbClr val="F0EADC"/>
                </a:solidFill>
              </a:rPr>
            </a:br>
            <a:r>
              <a:rPr lang="en-US" sz="2400" dirty="0"/>
              <a:t>POSITRON Trial: </a:t>
            </a:r>
            <a:r>
              <a:rPr lang="en-US" sz="2400" dirty="0" smtClean="0"/>
              <a:t>Reasons for Interferon Ineligibility</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218517951"/>
              </p:ext>
            </p:extLst>
          </p:nvPr>
        </p:nvGraphicFramePr>
        <p:xfrm>
          <a:off x="609600" y="1905000"/>
          <a:ext cx="7924800" cy="3081528"/>
        </p:xfrm>
        <a:graphic>
          <a:graphicData uri="http://schemas.openxmlformats.org/drawingml/2006/table">
            <a:tbl>
              <a:tblPr firstRow="1" bandRow="1">
                <a:tableStyleId>{5C22544A-7EE6-4342-B048-85BDC9FD1C3A}</a:tableStyleId>
              </a:tblPr>
              <a:tblGrid>
                <a:gridCol w="3428460"/>
                <a:gridCol w="2435892"/>
                <a:gridCol w="2060448"/>
              </a:tblGrid>
              <a:tr h="805833">
                <a:tc>
                  <a:txBody>
                    <a:bodyPr/>
                    <a:lstStyle/>
                    <a:p>
                      <a:r>
                        <a:rPr lang="en-US" dirty="0" smtClean="0"/>
                        <a:t>Interferon Category</a:t>
                      </a:r>
                      <a:endParaRPr lang="en-US" dirty="0"/>
                    </a:p>
                  </a:txBody>
                  <a:tcPr marL="182880" anchor="ctr">
                    <a:solidFill>
                      <a:srgbClr val="0B3F5A"/>
                    </a:solidFill>
                  </a:tcPr>
                </a:tc>
                <a:tc>
                  <a:txBody>
                    <a:bodyPr/>
                    <a:lstStyle/>
                    <a:p>
                      <a:pPr algn="ctr"/>
                      <a:r>
                        <a:rPr lang="en-US" dirty="0" err="1" smtClean="0"/>
                        <a:t>Sofosbuvir</a:t>
                      </a:r>
                      <a:r>
                        <a:rPr lang="en-US" dirty="0" smtClean="0"/>
                        <a:t> + RBV</a:t>
                      </a:r>
                      <a:endParaRPr lang="en-US" b="0" dirty="0" smtClean="0"/>
                    </a:p>
                    <a:p>
                      <a:pPr algn="ctr"/>
                      <a:r>
                        <a:rPr lang="en-US" sz="1600" b="0" dirty="0" smtClean="0"/>
                        <a:t>(n=207)</a:t>
                      </a:r>
                      <a:endParaRPr lang="en-US" sz="1600" dirty="0"/>
                    </a:p>
                  </a:txBody>
                  <a:tcPr anchor="ctr">
                    <a:solidFill>
                      <a:srgbClr val="0B3F5A"/>
                    </a:solidFill>
                  </a:tcPr>
                </a:tc>
                <a:tc>
                  <a:txBody>
                    <a:bodyPr/>
                    <a:lstStyle/>
                    <a:p>
                      <a:pPr algn="ctr"/>
                      <a:r>
                        <a:rPr lang="en-US" dirty="0" smtClean="0"/>
                        <a:t>Placebo</a:t>
                      </a:r>
                      <a:endParaRPr lang="en-US" b="0" dirty="0" smtClean="0"/>
                    </a:p>
                    <a:p>
                      <a:pPr algn="ctr"/>
                      <a:r>
                        <a:rPr lang="en-US" sz="1600" b="0" dirty="0" smtClean="0"/>
                        <a:t>(n=71)</a:t>
                      </a:r>
                      <a:endParaRPr lang="en-US" sz="1600" dirty="0"/>
                    </a:p>
                  </a:txBody>
                  <a:tcPr anchor="ctr">
                    <a:solidFill>
                      <a:srgbClr val="0B3F5A"/>
                    </a:solidFill>
                  </a:tcPr>
                </a:tc>
              </a:tr>
              <a:tr h="758565">
                <a:tc>
                  <a:txBody>
                    <a:bodyPr/>
                    <a:lstStyle/>
                    <a:p>
                      <a:r>
                        <a:rPr lang="en-US" dirty="0" smtClean="0"/>
                        <a:t>Ineligible</a:t>
                      </a:r>
                      <a:endParaRPr lang="en-US" dirty="0"/>
                    </a:p>
                  </a:txBody>
                  <a:tcPr marL="182880" anchor="ctr"/>
                </a:tc>
                <a:tc>
                  <a:txBody>
                    <a:bodyPr/>
                    <a:lstStyle/>
                    <a:p>
                      <a:pPr algn="ctr"/>
                      <a:r>
                        <a:rPr lang="en-US" dirty="0" smtClean="0"/>
                        <a:t>43%</a:t>
                      </a:r>
                      <a:endParaRPr lang="en-US" dirty="0"/>
                    </a:p>
                  </a:txBody>
                  <a:tcPr anchor="ctr"/>
                </a:tc>
                <a:tc>
                  <a:txBody>
                    <a:bodyPr/>
                    <a:lstStyle/>
                    <a:p>
                      <a:pPr algn="ctr"/>
                      <a:r>
                        <a:rPr lang="en-US" dirty="0" smtClean="0"/>
                        <a:t>46%</a:t>
                      </a:r>
                      <a:endParaRPr lang="en-US" dirty="0"/>
                    </a:p>
                  </a:txBody>
                  <a:tcPr anchor="ctr"/>
                </a:tc>
              </a:tr>
              <a:tr h="758565">
                <a:tc>
                  <a:txBody>
                    <a:bodyPr/>
                    <a:lstStyle/>
                    <a:p>
                      <a:r>
                        <a:rPr lang="en-US" dirty="0" smtClean="0"/>
                        <a:t>Intolerant</a:t>
                      </a:r>
                      <a:endParaRPr lang="en-US" dirty="0"/>
                    </a:p>
                  </a:txBody>
                  <a:tcPr marL="182880" anchor="ctr"/>
                </a:tc>
                <a:tc>
                  <a:txBody>
                    <a:bodyPr/>
                    <a:lstStyle/>
                    <a:p>
                      <a:pPr algn="ctr"/>
                      <a:r>
                        <a:rPr lang="en-US" dirty="0" smtClean="0"/>
                        <a:t>8%</a:t>
                      </a:r>
                      <a:endParaRPr lang="en-US" dirty="0"/>
                    </a:p>
                  </a:txBody>
                  <a:tcPr anchor="ctr"/>
                </a:tc>
                <a:tc>
                  <a:txBody>
                    <a:bodyPr/>
                    <a:lstStyle/>
                    <a:p>
                      <a:pPr algn="ctr"/>
                      <a:r>
                        <a:rPr lang="en-US" dirty="0" smtClean="0"/>
                        <a:t>11%</a:t>
                      </a:r>
                      <a:endParaRPr lang="en-US" dirty="0"/>
                    </a:p>
                  </a:txBody>
                  <a:tcPr anchor="ctr"/>
                </a:tc>
              </a:tr>
              <a:tr h="758565">
                <a:tc>
                  <a:txBody>
                    <a:bodyPr/>
                    <a:lstStyle/>
                    <a:p>
                      <a:r>
                        <a:rPr lang="en-US" dirty="0" smtClean="0"/>
                        <a:t>Unwilling</a:t>
                      </a:r>
                      <a:endParaRPr lang="en-US" dirty="0"/>
                    </a:p>
                  </a:txBody>
                  <a:tcPr marL="182880" anchor="ctr"/>
                </a:tc>
                <a:tc>
                  <a:txBody>
                    <a:bodyPr/>
                    <a:lstStyle/>
                    <a:p>
                      <a:pPr algn="ctr"/>
                      <a:r>
                        <a:rPr lang="en-US" dirty="0" smtClean="0"/>
                        <a:t>49%</a:t>
                      </a:r>
                      <a:endParaRPr lang="en-US" dirty="0"/>
                    </a:p>
                  </a:txBody>
                  <a:tcPr anchor="ctr"/>
                </a:tc>
                <a:tc>
                  <a:txBody>
                    <a:bodyPr/>
                    <a:lstStyle/>
                    <a:p>
                      <a:pPr algn="ctr"/>
                      <a:r>
                        <a:rPr lang="en-US" dirty="0" smtClean="0"/>
                        <a:t>42%</a:t>
                      </a:r>
                      <a:endParaRPr lang="en-US" dirty="0"/>
                    </a:p>
                  </a:txBody>
                  <a:tcPr anchor="ctr"/>
                </a:tc>
              </a:tr>
            </a:tbl>
          </a:graphicData>
        </a:graphic>
      </p:graphicFrame>
    </p:spTree>
    <p:extLst>
      <p:ext uri="{BB962C8B-B14F-4D97-AF65-F5344CB8AC3E}">
        <p14:creationId xmlns:p14="http://schemas.microsoft.com/office/powerpoint/2010/main" val="3223496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a:t>
            </a:r>
            <a:r>
              <a:rPr lang="en-US" dirty="0"/>
              <a:t>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rgbClr val="F0EADC"/>
                </a:solidFill>
              </a:rPr>
              <a:t>Sofosbuvir + Ribavirin for </a:t>
            </a:r>
            <a:r>
              <a:rPr lang="en-US" sz="2400" dirty="0" smtClean="0">
                <a:solidFill>
                  <a:srgbClr val="F0EADC"/>
                </a:solidFill>
              </a:rPr>
              <a:t>HCV </a:t>
            </a:r>
            <a:r>
              <a:rPr lang="en-US" sz="2400" dirty="0">
                <a:solidFill>
                  <a:srgbClr val="F0EADC"/>
                </a:solidFill>
              </a:rPr>
              <a:t>GT 2 or 3 </a:t>
            </a:r>
            <a:r>
              <a:rPr lang="en-US" sz="2400" dirty="0" smtClean="0">
                <a:solidFill>
                  <a:srgbClr val="F0EADC"/>
                </a:solidFill>
              </a:rPr>
              <a:t>(PEG </a:t>
            </a:r>
            <a:r>
              <a:rPr lang="en-US" sz="2400" dirty="0">
                <a:solidFill>
                  <a:srgbClr val="F0EADC"/>
                </a:solidFill>
              </a:rPr>
              <a:t>not an option)</a:t>
            </a:r>
            <a:br>
              <a:rPr lang="en-US" sz="2400" dirty="0">
                <a:solidFill>
                  <a:srgbClr val="F0EADC"/>
                </a:solidFill>
              </a:rPr>
            </a:br>
            <a:r>
              <a:rPr lang="en-US" sz="2400" dirty="0"/>
              <a:t>POSITRON Trial: </a:t>
            </a:r>
            <a:r>
              <a:rPr lang="en-US" sz="2400" dirty="0" smtClean="0"/>
              <a:t>Duration on Prior Interferon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85068437"/>
              </p:ext>
            </p:extLst>
          </p:nvPr>
        </p:nvGraphicFramePr>
        <p:xfrm>
          <a:off x="609600" y="1905000"/>
          <a:ext cx="7924800" cy="3081528"/>
        </p:xfrm>
        <a:graphic>
          <a:graphicData uri="http://schemas.openxmlformats.org/drawingml/2006/table">
            <a:tbl>
              <a:tblPr firstRow="1" bandRow="1">
                <a:tableStyleId>{5C22544A-7EE6-4342-B048-85BDC9FD1C3A}</a:tableStyleId>
              </a:tblPr>
              <a:tblGrid>
                <a:gridCol w="2743200"/>
                <a:gridCol w="2743200"/>
                <a:gridCol w="2438400"/>
              </a:tblGrid>
              <a:tr h="805833">
                <a:tc>
                  <a:txBody>
                    <a:bodyPr/>
                    <a:lstStyle/>
                    <a:p>
                      <a:r>
                        <a:rPr lang="en-US" dirty="0" smtClean="0"/>
                        <a:t>Interferon Category</a:t>
                      </a:r>
                      <a:endParaRPr lang="en-US" dirty="0"/>
                    </a:p>
                  </a:txBody>
                  <a:tcPr marL="182880" anchor="ctr">
                    <a:solidFill>
                      <a:srgbClr val="0B3F5A"/>
                    </a:solidFill>
                  </a:tcPr>
                </a:tc>
                <a:tc>
                  <a:txBody>
                    <a:bodyPr/>
                    <a:lstStyle/>
                    <a:p>
                      <a:pPr algn="ctr"/>
                      <a:r>
                        <a:rPr lang="en-US" dirty="0" err="1" smtClean="0"/>
                        <a:t>Sofosbuvir</a:t>
                      </a:r>
                      <a:r>
                        <a:rPr lang="en-US" dirty="0" smtClean="0"/>
                        <a:t> + RBV</a:t>
                      </a:r>
                      <a:endParaRPr lang="en-US" b="0" dirty="0" smtClean="0"/>
                    </a:p>
                    <a:p>
                      <a:pPr algn="ctr"/>
                      <a:r>
                        <a:rPr lang="en-US" sz="1600" b="0" dirty="0" smtClean="0"/>
                        <a:t>(n=207)</a:t>
                      </a:r>
                      <a:endParaRPr lang="en-US" sz="1600" dirty="0"/>
                    </a:p>
                  </a:txBody>
                  <a:tcPr anchor="ctr">
                    <a:solidFill>
                      <a:srgbClr val="0B3F5A"/>
                    </a:solidFill>
                  </a:tcPr>
                </a:tc>
                <a:tc>
                  <a:txBody>
                    <a:bodyPr/>
                    <a:lstStyle/>
                    <a:p>
                      <a:pPr algn="ctr"/>
                      <a:r>
                        <a:rPr lang="en-US" dirty="0" smtClean="0"/>
                        <a:t>Placebo</a:t>
                      </a:r>
                      <a:endParaRPr lang="en-US" b="0" dirty="0" smtClean="0"/>
                    </a:p>
                    <a:p>
                      <a:pPr algn="ctr"/>
                      <a:r>
                        <a:rPr lang="en-US" sz="1600" b="0" dirty="0" smtClean="0"/>
                        <a:t>(n=71)</a:t>
                      </a:r>
                      <a:endParaRPr lang="en-US" sz="1600" dirty="0"/>
                    </a:p>
                  </a:txBody>
                  <a:tcPr anchor="ctr">
                    <a:solidFill>
                      <a:srgbClr val="0B3F5A"/>
                    </a:solidFill>
                  </a:tcPr>
                </a:tc>
              </a:tr>
              <a:tr h="758565">
                <a:tc>
                  <a:txBody>
                    <a:bodyPr/>
                    <a:lstStyle/>
                    <a:p>
                      <a:r>
                        <a:rPr lang="en-US" dirty="0" smtClean="0"/>
                        <a:t>None</a:t>
                      </a:r>
                      <a:endParaRPr lang="en-US" dirty="0"/>
                    </a:p>
                  </a:txBody>
                  <a:tcPr marL="182880" anchor="ctr"/>
                </a:tc>
                <a:tc>
                  <a:txBody>
                    <a:bodyPr/>
                    <a:lstStyle/>
                    <a:p>
                      <a:pPr algn="ctr"/>
                      <a:r>
                        <a:rPr lang="en-US" dirty="0" smtClean="0"/>
                        <a:t>82%</a:t>
                      </a:r>
                      <a:endParaRPr lang="en-US" dirty="0"/>
                    </a:p>
                  </a:txBody>
                  <a:tcPr anchor="ctr"/>
                </a:tc>
                <a:tc>
                  <a:txBody>
                    <a:bodyPr/>
                    <a:lstStyle/>
                    <a:p>
                      <a:pPr algn="ctr"/>
                      <a:r>
                        <a:rPr lang="en-US" dirty="0" smtClean="0"/>
                        <a:t>79%</a:t>
                      </a:r>
                      <a:endParaRPr lang="en-US" dirty="0"/>
                    </a:p>
                  </a:txBody>
                  <a:tcPr anchor="ctr"/>
                </a:tc>
              </a:tr>
              <a:tr h="758565">
                <a:tc>
                  <a:txBody>
                    <a:bodyPr/>
                    <a:lstStyle/>
                    <a:p>
                      <a:r>
                        <a:rPr lang="en-US" dirty="0" smtClean="0"/>
                        <a:t>≤</a:t>
                      </a:r>
                      <a:r>
                        <a:rPr lang="en-US" baseline="0" dirty="0" smtClean="0"/>
                        <a:t> 12 weeks</a:t>
                      </a:r>
                      <a:endParaRPr lang="en-US" dirty="0"/>
                    </a:p>
                  </a:txBody>
                  <a:tcPr marL="182880" anchor="ctr"/>
                </a:tc>
                <a:tc>
                  <a:txBody>
                    <a:bodyPr/>
                    <a:lstStyle/>
                    <a:p>
                      <a:pPr algn="ctr"/>
                      <a:r>
                        <a:rPr lang="en-US" dirty="0" smtClean="0"/>
                        <a:t>10%</a:t>
                      </a:r>
                      <a:endParaRPr lang="en-US" dirty="0"/>
                    </a:p>
                  </a:txBody>
                  <a:tcPr anchor="ctr"/>
                </a:tc>
                <a:tc>
                  <a:txBody>
                    <a:bodyPr/>
                    <a:lstStyle/>
                    <a:p>
                      <a:pPr algn="ctr"/>
                      <a:r>
                        <a:rPr lang="en-US" dirty="0" smtClean="0"/>
                        <a:t>11%</a:t>
                      </a:r>
                      <a:endParaRPr lang="en-US" dirty="0"/>
                    </a:p>
                  </a:txBody>
                  <a:tcPr anchor="ctr"/>
                </a:tc>
              </a:tr>
              <a:tr h="758565">
                <a:tc>
                  <a:txBody>
                    <a:bodyPr/>
                    <a:lstStyle/>
                    <a:p>
                      <a:r>
                        <a:rPr lang="en-US" dirty="0" smtClean="0"/>
                        <a:t>&gt; 12 weeks</a:t>
                      </a:r>
                      <a:endParaRPr lang="en-US" dirty="0"/>
                    </a:p>
                  </a:txBody>
                  <a:tcPr marL="182880" anchor="ctr"/>
                </a:tc>
                <a:tc>
                  <a:txBody>
                    <a:bodyPr/>
                    <a:lstStyle/>
                    <a:p>
                      <a:pPr algn="ctr"/>
                      <a:r>
                        <a:rPr lang="en-US" dirty="0" smtClean="0"/>
                        <a:t>8%</a:t>
                      </a:r>
                      <a:endParaRPr lang="en-US" dirty="0"/>
                    </a:p>
                  </a:txBody>
                  <a:tcPr anchor="ctr"/>
                </a:tc>
                <a:tc>
                  <a:txBody>
                    <a:bodyPr/>
                    <a:lstStyle/>
                    <a:p>
                      <a:pPr algn="ctr"/>
                      <a:r>
                        <a:rPr lang="en-US" dirty="0" smtClean="0"/>
                        <a:t>10%</a:t>
                      </a:r>
                      <a:endParaRPr lang="en-US" dirty="0"/>
                    </a:p>
                  </a:txBody>
                  <a:tcPr anchor="ctr"/>
                </a:tc>
              </a:tr>
            </a:tbl>
          </a:graphicData>
        </a:graphic>
      </p:graphicFrame>
    </p:spTree>
    <p:extLst>
      <p:ext uri="{BB962C8B-B14F-4D97-AF65-F5344CB8AC3E}">
        <p14:creationId xmlns:p14="http://schemas.microsoft.com/office/powerpoint/2010/main" val="24473678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915532846"/>
              </p:ext>
            </p:extLst>
          </p:nvPr>
        </p:nvGraphicFramePr>
        <p:xfrm>
          <a:off x="455613" y="1905000"/>
          <a:ext cx="8229600" cy="41147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for HCV Infection GT 2,3 </a:t>
            </a:r>
            <a:r>
              <a:rPr lang="en-US" sz="2400" dirty="0" smtClean="0">
                <a:solidFill>
                  <a:srgbClr val="F0EADC"/>
                </a:solidFill>
              </a:rPr>
              <a:t>(PEG </a:t>
            </a:r>
            <a:r>
              <a:rPr lang="en-US" sz="2400" dirty="0">
                <a:solidFill>
                  <a:srgbClr val="F0EADC"/>
                </a:solidFill>
              </a:rPr>
              <a:t>not an option)</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POSITRON: </a:t>
            </a:r>
            <a:r>
              <a:rPr lang="en-US" sz="2400" dirty="0"/>
              <a:t>Results </a:t>
            </a:r>
            <a:r>
              <a:rPr lang="en-US" sz="2400" dirty="0" smtClean="0"/>
              <a:t>with Sofosbuvir </a:t>
            </a:r>
            <a:r>
              <a:rPr lang="en-US" sz="2400" dirty="0"/>
              <a:t>+ Ribavirin</a:t>
            </a:r>
          </a:p>
        </p:txBody>
      </p:sp>
      <p:sp>
        <p:nvSpPr>
          <p:cNvPr id="9" name="Text Placeholder 8"/>
          <p:cNvSpPr>
            <a:spLocks noGrp="1"/>
          </p:cNvSpPr>
          <p:nvPr>
            <p:ph type="body" idx="10"/>
          </p:nvPr>
        </p:nvSpPr>
        <p:spPr/>
        <p:txBody>
          <a:bodyPr/>
          <a:lstStyle/>
          <a:p>
            <a:r>
              <a:rPr lang="en-US" sz="1800" dirty="0" smtClean="0">
                <a:solidFill>
                  <a:schemeClr val="bg1"/>
                </a:solidFill>
                <a:latin typeface="Arial" pitchFamily="-110" charset="0"/>
                <a:ea typeface="ＭＳ Ｐゴシック" pitchFamily="-110" charset="-128"/>
                <a:cs typeface="ＭＳ Ｐゴシック" pitchFamily="-110" charset="-128"/>
              </a:rPr>
              <a:t>POSITRON: Patients with </a:t>
            </a:r>
            <a:r>
              <a:rPr lang="en-US" sz="1800" dirty="0">
                <a:solidFill>
                  <a:schemeClr val="bg1"/>
                </a:solidFill>
                <a:latin typeface="Arial" pitchFamily="-110" charset="0"/>
                <a:ea typeface="ＭＳ Ｐゴシック" pitchFamily="-110" charset="-128"/>
                <a:cs typeface="ＭＳ Ｐゴシック" pitchFamily="-110" charset="-128"/>
              </a:rPr>
              <a:t>HCV RNA &lt;25 IU/ml by Study </a:t>
            </a:r>
            <a:r>
              <a:rPr lang="en-US" sz="1800" dirty="0" err="1" smtClean="0">
                <a:solidFill>
                  <a:schemeClr val="bg1"/>
                </a:solidFill>
                <a:latin typeface="Arial" pitchFamily="-110" charset="0"/>
                <a:ea typeface="ＭＳ Ｐゴシック" pitchFamily="-110" charset="-128"/>
                <a:cs typeface="ＭＳ Ｐゴシック" pitchFamily="-110" charset="-128"/>
              </a:rPr>
              <a:t>Timepoint</a:t>
            </a:r>
            <a:endParaRPr lang="en-US" sz="1800"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sp>
        <p:nvSpPr>
          <p:cNvPr id="8" name="Rectangle 25"/>
          <p:cNvSpPr>
            <a:spLocks noChangeArrowheads="1"/>
          </p:cNvSpPr>
          <p:nvPr/>
        </p:nvSpPr>
        <p:spPr bwMode="auto">
          <a:xfrm>
            <a:off x="0" y="5791200"/>
            <a:ext cx="9153144" cy="533400"/>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lnSpc>
                <a:spcPts val="1800"/>
              </a:lnSpc>
              <a:spcBef>
                <a:spcPct val="50000"/>
              </a:spcBef>
            </a:pPr>
            <a:r>
              <a:rPr lang="en-US" sz="1400" dirty="0" smtClean="0">
                <a:solidFill>
                  <a:srgbClr val="000000"/>
                </a:solidFill>
                <a:latin typeface="Arial" pitchFamily="22" charset="0"/>
              </a:rPr>
              <a:t>Placebo arm: 0% for each </a:t>
            </a:r>
            <a:r>
              <a:rPr lang="en-US" sz="1400" dirty="0" err="1" smtClean="0">
                <a:solidFill>
                  <a:srgbClr val="000000"/>
                </a:solidFill>
                <a:latin typeface="Arial" pitchFamily="22" charset="0"/>
              </a:rPr>
              <a:t>timepoint</a:t>
            </a:r>
            <a:r>
              <a:rPr lang="en-US" sz="1400" dirty="0" smtClean="0">
                <a:solidFill>
                  <a:srgbClr val="000000"/>
                </a:solidFill>
                <a:latin typeface="Arial" pitchFamily="22" charset="0"/>
              </a:rPr>
              <a:t/>
            </a:r>
            <a:br>
              <a:rPr lang="en-US" sz="1400" dirty="0" smtClean="0">
                <a:solidFill>
                  <a:srgbClr val="000000"/>
                </a:solidFill>
                <a:latin typeface="Arial" pitchFamily="22" charset="0"/>
              </a:rPr>
            </a:br>
            <a:r>
              <a:rPr lang="en-US" sz="1400" dirty="0" smtClean="0">
                <a:solidFill>
                  <a:srgbClr val="000000"/>
                </a:solidFill>
                <a:latin typeface="Arial" pitchFamily="22" charset="0"/>
              </a:rPr>
              <a:t>Abbreviations: SOF = sofosbuvir; RBV = ribavirin</a:t>
            </a:r>
            <a:endParaRPr lang="en-US" sz="1400" dirty="0">
              <a:solidFill>
                <a:srgbClr val="000000"/>
              </a:solidFill>
              <a:latin typeface="Arial" pitchFamily="22" charset="0"/>
            </a:endParaRPr>
          </a:p>
        </p:txBody>
      </p:sp>
      <p:sp>
        <p:nvSpPr>
          <p:cNvPr id="11" name="Rectangle 10"/>
          <p:cNvSpPr/>
          <p:nvPr/>
        </p:nvSpPr>
        <p:spPr>
          <a:xfrm>
            <a:off x="2157703" y="481760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202/204</a:t>
            </a:r>
            <a:endParaRPr lang="en-US" sz="1400" dirty="0">
              <a:solidFill>
                <a:srgbClr val="FFFFFF"/>
              </a:solidFill>
            </a:endParaRPr>
          </a:p>
        </p:txBody>
      </p:sp>
      <p:sp>
        <p:nvSpPr>
          <p:cNvPr id="13" name="Rectangle 12"/>
          <p:cNvSpPr/>
          <p:nvPr/>
        </p:nvSpPr>
        <p:spPr>
          <a:xfrm>
            <a:off x="4570685" y="481760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202/202</a:t>
            </a:r>
            <a:endParaRPr lang="en-US" sz="1400" dirty="0">
              <a:solidFill>
                <a:srgbClr val="FFFFFF"/>
              </a:solidFill>
            </a:endParaRPr>
          </a:p>
        </p:txBody>
      </p:sp>
      <p:sp>
        <p:nvSpPr>
          <p:cNvPr id="15" name="Rectangle 14"/>
          <p:cNvSpPr/>
          <p:nvPr/>
        </p:nvSpPr>
        <p:spPr>
          <a:xfrm>
            <a:off x="6997612" y="4817608"/>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161/207</a:t>
            </a:r>
            <a:endParaRPr lang="en-US" sz="1400" dirty="0">
              <a:solidFill>
                <a:srgbClr val="FFFFFF"/>
              </a:solidFill>
            </a:endParaRPr>
          </a:p>
        </p:txBody>
      </p:sp>
    </p:spTree>
    <p:extLst>
      <p:ext uri="{BB962C8B-B14F-4D97-AF65-F5344CB8AC3E}">
        <p14:creationId xmlns:p14="http://schemas.microsoft.com/office/powerpoint/2010/main" val="9169748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 Ribavirin for HCV GT 2,3 </a:t>
            </a:r>
            <a:r>
              <a:rPr lang="en-US" sz="2400" dirty="0" smtClean="0">
                <a:solidFill>
                  <a:srgbClr val="F0EADC"/>
                </a:solidFill>
              </a:rPr>
              <a:t>(PEG not </a:t>
            </a:r>
            <a:r>
              <a:rPr lang="en-US" sz="2400" dirty="0">
                <a:solidFill>
                  <a:srgbClr val="F0EADC"/>
                </a:solidFill>
              </a:rPr>
              <a:t>an option)</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POSITRON: </a:t>
            </a:r>
            <a:r>
              <a:rPr lang="en-US" sz="2400" dirty="0" smtClean="0"/>
              <a:t>Results with Sofosbuvir + Ribavirin</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POSITRON: SVR12 by HCV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813334677"/>
              </p:ext>
            </p:extLst>
          </p:nvPr>
        </p:nvGraphicFramePr>
        <p:xfrm>
          <a:off x="759619" y="1828800"/>
          <a:ext cx="762158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5"/>
          <p:cNvSpPr>
            <a:spLocks noChangeArrowheads="1"/>
          </p:cNvSpPr>
          <p:nvPr/>
        </p:nvSpPr>
        <p:spPr bwMode="auto">
          <a:xfrm>
            <a:off x="0" y="6041137"/>
            <a:ext cx="9153144" cy="359663"/>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Placebo arm: 0% for each </a:t>
            </a:r>
            <a:r>
              <a:rPr lang="en-US" sz="1400" dirty="0" err="1" smtClean="0">
                <a:solidFill>
                  <a:srgbClr val="000000"/>
                </a:solidFill>
                <a:latin typeface="Arial" pitchFamily="22" charset="0"/>
              </a:rPr>
              <a:t>timepoint</a:t>
            </a:r>
            <a:endParaRPr lang="en-US" sz="1400" dirty="0">
              <a:solidFill>
                <a:srgbClr val="000000"/>
              </a:solidFill>
              <a:latin typeface="Arial" pitchFamily="22" charset="0"/>
            </a:endParaRPr>
          </a:p>
        </p:txBody>
      </p:sp>
      <p:grpSp>
        <p:nvGrpSpPr>
          <p:cNvPr id="3" name="Group 2"/>
          <p:cNvGrpSpPr/>
          <p:nvPr/>
        </p:nvGrpSpPr>
        <p:grpSpPr>
          <a:xfrm>
            <a:off x="2815312" y="5004960"/>
            <a:ext cx="4183216" cy="381004"/>
            <a:chOff x="2929346" y="4876800"/>
            <a:chExt cx="4001316" cy="381004"/>
          </a:xfrm>
        </p:grpSpPr>
        <p:sp>
          <p:nvSpPr>
            <p:cNvPr id="8" name="Rectangle 7"/>
            <p:cNvSpPr/>
            <p:nvPr/>
          </p:nvSpPr>
          <p:spPr>
            <a:xfrm>
              <a:off x="2929346"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101/109</a:t>
              </a:r>
              <a:endParaRPr lang="en-US" sz="1400" dirty="0">
                <a:solidFill>
                  <a:srgbClr val="FFFFFF"/>
                </a:solidFill>
              </a:endParaRPr>
            </a:p>
          </p:txBody>
        </p:sp>
        <p:sp>
          <p:nvSpPr>
            <p:cNvPr id="12" name="Rectangle 11"/>
            <p:cNvSpPr/>
            <p:nvPr/>
          </p:nvSpPr>
          <p:spPr>
            <a:xfrm>
              <a:off x="6068022"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60/98</a:t>
              </a:r>
              <a:endParaRPr lang="en-US" sz="1400" dirty="0">
                <a:solidFill>
                  <a:srgbClr val="FFFFFF"/>
                </a:solidFill>
              </a:endParaRPr>
            </a:p>
          </p:txBody>
        </p:sp>
      </p:grpSp>
    </p:spTree>
    <p:extLst>
      <p:ext uri="{BB962C8B-B14F-4D97-AF65-F5344CB8AC3E}">
        <p14:creationId xmlns:p14="http://schemas.microsoft.com/office/powerpoint/2010/main" val="15139693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 Ribavirin for HCV GT 2,3 </a:t>
            </a:r>
            <a:r>
              <a:rPr lang="en-US" sz="2400" dirty="0" smtClean="0">
                <a:solidFill>
                  <a:srgbClr val="F0EADC"/>
                </a:solidFill>
              </a:rPr>
              <a:t>(PEG not </a:t>
            </a:r>
            <a:r>
              <a:rPr lang="en-US" sz="2400" dirty="0">
                <a:solidFill>
                  <a:srgbClr val="F0EADC"/>
                </a:solidFill>
              </a:rPr>
              <a:t>an option)</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POSITRON: </a:t>
            </a:r>
            <a:r>
              <a:rPr lang="en-US" sz="2400" dirty="0"/>
              <a:t>Results </a:t>
            </a:r>
            <a:r>
              <a:rPr lang="en-US" sz="2400" dirty="0" smtClean="0"/>
              <a:t>with Sofosbuvir </a:t>
            </a:r>
            <a:r>
              <a:rPr lang="en-US" sz="2400" dirty="0"/>
              <a:t>+ Ribavirin</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POSITRON: SVR12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305943768"/>
              </p:ext>
            </p:extLst>
          </p:nvPr>
        </p:nvGraphicFramePr>
        <p:xfrm>
          <a:off x="759619" y="1828800"/>
          <a:ext cx="762158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5"/>
          <p:cNvSpPr>
            <a:spLocks noChangeArrowheads="1"/>
          </p:cNvSpPr>
          <p:nvPr/>
        </p:nvSpPr>
        <p:spPr bwMode="auto">
          <a:xfrm>
            <a:off x="0" y="6041137"/>
            <a:ext cx="9153144" cy="359663"/>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Placebo arm: 0% for each </a:t>
            </a:r>
            <a:r>
              <a:rPr lang="en-US" sz="1400" dirty="0" err="1" smtClean="0">
                <a:solidFill>
                  <a:srgbClr val="000000"/>
                </a:solidFill>
                <a:latin typeface="Arial" pitchFamily="22" charset="0"/>
              </a:rPr>
              <a:t>timepoint</a:t>
            </a:r>
            <a:endParaRPr lang="en-US" sz="1400" dirty="0">
              <a:solidFill>
                <a:srgbClr val="000000"/>
              </a:solidFill>
              <a:latin typeface="Arial" pitchFamily="22" charset="0"/>
            </a:endParaRPr>
          </a:p>
        </p:txBody>
      </p:sp>
      <p:sp>
        <p:nvSpPr>
          <p:cNvPr id="8" name="Rectangle 7"/>
          <p:cNvSpPr/>
          <p:nvPr/>
        </p:nvSpPr>
        <p:spPr>
          <a:xfrm>
            <a:off x="2874972" y="501373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142/176</a:t>
            </a:r>
            <a:endParaRPr lang="en-US" sz="1400" dirty="0">
              <a:solidFill>
                <a:srgbClr val="FFFFFF"/>
              </a:solidFill>
            </a:endParaRPr>
          </a:p>
        </p:txBody>
      </p:sp>
      <p:sp>
        <p:nvSpPr>
          <p:cNvPr id="10" name="Rectangle 9"/>
          <p:cNvSpPr/>
          <p:nvPr/>
        </p:nvSpPr>
        <p:spPr>
          <a:xfrm>
            <a:off x="6096000" y="501373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19/31</a:t>
            </a:r>
            <a:endParaRPr lang="en-US" sz="1400" dirty="0">
              <a:solidFill>
                <a:srgbClr val="FFFFFF"/>
              </a:solidFill>
            </a:endParaRPr>
          </a:p>
        </p:txBody>
      </p:sp>
    </p:spTree>
    <p:extLst>
      <p:ext uri="{BB962C8B-B14F-4D97-AF65-F5344CB8AC3E}">
        <p14:creationId xmlns:p14="http://schemas.microsoft.com/office/powerpoint/2010/main" val="4970848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Sofosbuvir + Ribavirin for HCV GT 2,3 </a:t>
            </a:r>
            <a:r>
              <a:rPr lang="en-US" sz="2400" dirty="0" smtClean="0">
                <a:solidFill>
                  <a:srgbClr val="F0EADC"/>
                </a:solidFill>
              </a:rPr>
              <a:t>(PEG not </a:t>
            </a:r>
            <a:r>
              <a:rPr lang="en-US" sz="2400" dirty="0">
                <a:solidFill>
                  <a:srgbClr val="F0EADC"/>
                </a:solidFill>
              </a:rPr>
              <a:t>an option)</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POSITRON: </a:t>
            </a:r>
            <a:r>
              <a:rPr lang="en-US" sz="2400" dirty="0"/>
              <a:t>Results </a:t>
            </a:r>
            <a:r>
              <a:rPr lang="en-US" sz="2400" dirty="0" smtClean="0"/>
              <a:t>with Sofosbuvir </a:t>
            </a:r>
            <a:r>
              <a:rPr lang="en-US" sz="2400" dirty="0"/>
              <a:t>+ Ribavirin</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POSITRON: SVR12 by Liver Disease and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2013;368:1867-77.</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193684273"/>
              </p:ext>
            </p:extLst>
          </p:nvPr>
        </p:nvGraphicFramePr>
        <p:xfrm>
          <a:off x="458788"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252160" y="508604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16/17</a:t>
            </a:r>
            <a:endParaRPr lang="en-US" sz="1400" dirty="0">
              <a:solidFill>
                <a:srgbClr val="FFFFFF"/>
              </a:solidFill>
            </a:endParaRPr>
          </a:p>
        </p:txBody>
      </p:sp>
      <p:sp>
        <p:nvSpPr>
          <p:cNvPr id="14" name="Rectangle 13"/>
          <p:cNvSpPr/>
          <p:nvPr/>
        </p:nvSpPr>
        <p:spPr>
          <a:xfrm>
            <a:off x="2209800" y="508604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85/92</a:t>
            </a:r>
            <a:endParaRPr lang="en-US" sz="1400" dirty="0">
              <a:solidFill>
                <a:srgbClr val="FFFFFF"/>
              </a:solidFill>
            </a:endParaRPr>
          </a:p>
        </p:txBody>
      </p:sp>
      <p:sp>
        <p:nvSpPr>
          <p:cNvPr id="16" name="Rectangle 15"/>
          <p:cNvSpPr/>
          <p:nvPr/>
        </p:nvSpPr>
        <p:spPr>
          <a:xfrm>
            <a:off x="6909760" y="508604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3</a:t>
            </a:r>
            <a:r>
              <a:rPr lang="en-US" sz="1400" dirty="0" smtClean="0">
                <a:solidFill>
                  <a:srgbClr val="FFFFFF"/>
                </a:solidFill>
              </a:rPr>
              <a:t>/14</a:t>
            </a:r>
            <a:endParaRPr lang="en-US" sz="1400" dirty="0">
              <a:solidFill>
                <a:srgbClr val="FFFFFF"/>
              </a:solidFill>
            </a:endParaRPr>
          </a:p>
        </p:txBody>
      </p:sp>
      <p:sp>
        <p:nvSpPr>
          <p:cNvPr id="17" name="Rectangle 16"/>
          <p:cNvSpPr/>
          <p:nvPr/>
        </p:nvSpPr>
        <p:spPr>
          <a:xfrm>
            <a:off x="5826477" y="508604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57/84</a:t>
            </a:r>
            <a:endParaRPr lang="en-US" sz="1400" dirty="0">
              <a:solidFill>
                <a:srgbClr val="FFFFFF"/>
              </a:solidFill>
            </a:endParaRPr>
          </a:p>
        </p:txBody>
      </p:sp>
      <p:sp>
        <p:nvSpPr>
          <p:cNvPr id="15" name="Rectangle 25"/>
          <p:cNvSpPr>
            <a:spLocks noChangeArrowheads="1"/>
          </p:cNvSpPr>
          <p:nvPr/>
        </p:nvSpPr>
        <p:spPr bwMode="auto">
          <a:xfrm>
            <a:off x="0" y="6005863"/>
            <a:ext cx="9153144" cy="332231"/>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Placebo arm: 0% for each </a:t>
            </a:r>
            <a:r>
              <a:rPr lang="en-US" sz="1400" dirty="0" err="1" smtClean="0">
                <a:solidFill>
                  <a:srgbClr val="000000"/>
                </a:solidFill>
                <a:latin typeface="Arial" pitchFamily="22" charset="0"/>
              </a:rPr>
              <a:t>timepoint</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6023599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Jacobson I,</a:t>
            </a:r>
            <a:r>
              <a:rPr lang="en-US" dirty="0">
                <a:latin typeface="Arial" pitchFamily="22" charset="0"/>
              </a:rPr>
              <a:t> et al.  N </a:t>
            </a:r>
            <a:r>
              <a:rPr lang="en-US" dirty="0" err="1">
                <a:latin typeface="Arial" pitchFamily="22" charset="0"/>
              </a:rPr>
              <a:t>Engl</a:t>
            </a:r>
            <a:r>
              <a:rPr lang="en-US" dirty="0">
                <a:latin typeface="Arial" pitchFamily="22" charset="0"/>
              </a:rPr>
              <a:t> J Med.  2013;368:1867-</a:t>
            </a:r>
            <a:r>
              <a:rPr lang="en-US" dirty="0" smtClean="0">
                <a:latin typeface="Arial" pitchFamily="22" charset="0"/>
              </a:rPr>
              <a:t>77.</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Sofosbuvir + Ribavirin for HCV GT 2,3 (PEG not an option)</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400" dirty="0" smtClean="0"/>
              <a:t>POSITRON Trial: 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508848892"/>
              </p:ext>
            </p:extLst>
          </p:nvPr>
        </p:nvGraphicFramePr>
        <p:xfrm>
          <a:off x="0" y="2590800"/>
          <a:ext cx="9144000" cy="2143759"/>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kern="1200" dirty="0" smtClean="0">
                          <a:solidFill>
                            <a:schemeClr val="tx1"/>
                          </a:solidFill>
                          <a:latin typeface="+mn-lt"/>
                          <a:ea typeface="+mn-ea"/>
                          <a:cs typeface="Arial"/>
                        </a:rPr>
                        <a:t>In patients with HCV genotype 2 or 3 infection for whom treatment with peginterferon and ribavirin was not an option, 12 [or 16] weeks of treatment with sofosbuvir and ribavirin was effective. Efficacy was increased among patients with HCV genotype 2 infection and those without cirrhosis.</a:t>
                      </a:r>
                      <a:r>
                        <a:rPr lang="en-US" sz="2000" b="0" kern="1200" dirty="0" smtClean="0">
                          <a:solidFill>
                            <a:schemeClr val="tx1"/>
                          </a:solidFill>
                          <a:latin typeface="Arial"/>
                          <a:ea typeface="+mn-ea"/>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
        <p:nvSpPr>
          <p:cNvPr id="5" name="TextBox 4"/>
          <p:cNvSpPr txBox="1"/>
          <p:nvPr/>
        </p:nvSpPr>
        <p:spPr>
          <a:xfrm>
            <a:off x="0" y="5239434"/>
            <a:ext cx="9144000" cy="307777"/>
          </a:xfrm>
          <a:prstGeom prst="rect">
            <a:avLst/>
          </a:prstGeom>
          <a:noFill/>
        </p:spPr>
        <p:txBody>
          <a:bodyPr wrap="square" rtlCol="0" anchor="ctr">
            <a:spAutoFit/>
          </a:bodyPr>
          <a:lstStyle/>
          <a:p>
            <a:pPr algn="ctr"/>
            <a:r>
              <a:rPr lang="en-US" sz="1400" dirty="0" smtClean="0">
                <a:solidFill>
                  <a:srgbClr val="001D48"/>
                </a:solidFill>
                <a:latin typeface="Arial"/>
                <a:cs typeface="Arial"/>
              </a:rPr>
              <a:t>*Note: This conclusion pertains to both the </a:t>
            </a:r>
            <a:r>
              <a:rPr lang="en-US" sz="1400" b="1" dirty="0" smtClean="0">
                <a:solidFill>
                  <a:srgbClr val="001D48"/>
                </a:solidFill>
                <a:latin typeface="Arial"/>
                <a:cs typeface="Arial"/>
              </a:rPr>
              <a:t>POSITRON</a:t>
            </a:r>
            <a:r>
              <a:rPr lang="en-US" sz="1400" dirty="0" smtClean="0">
                <a:solidFill>
                  <a:srgbClr val="001D48"/>
                </a:solidFill>
                <a:latin typeface="Arial"/>
                <a:cs typeface="Arial"/>
              </a:rPr>
              <a:t> and </a:t>
            </a:r>
            <a:r>
              <a:rPr lang="en-US" sz="1400" b="1" dirty="0" smtClean="0">
                <a:solidFill>
                  <a:srgbClr val="001D48"/>
                </a:solidFill>
                <a:latin typeface="Arial"/>
                <a:cs typeface="Arial"/>
              </a:rPr>
              <a:t>FUSION </a:t>
            </a:r>
            <a:r>
              <a:rPr lang="en-US" sz="1400" dirty="0" smtClean="0">
                <a:solidFill>
                  <a:srgbClr val="001D48"/>
                </a:solidFill>
                <a:latin typeface="Arial"/>
                <a:cs typeface="Arial"/>
              </a:rPr>
              <a:t>trials, which were published in tandem</a:t>
            </a:r>
            <a:endParaRPr lang="en-US" sz="1400" dirty="0">
              <a:solidFill>
                <a:srgbClr val="001D48"/>
              </a:solidFill>
              <a:latin typeface="Arial"/>
              <a:cs typeface="Arial"/>
            </a:endParaRPr>
          </a:p>
        </p:txBody>
      </p:sp>
    </p:spTree>
    <p:extLst>
      <p:ext uri="{BB962C8B-B14F-4D97-AF65-F5344CB8AC3E}">
        <p14:creationId xmlns:p14="http://schemas.microsoft.com/office/powerpoint/2010/main" val="24661303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solidFill>
                  <a:srgbClr val="001D48"/>
                </a:solidFill>
              </a:rPr>
              <a:t>Sofosbuvir + Additional Agents</a:t>
            </a:r>
            <a:r>
              <a:rPr lang="en-US" sz="2800" dirty="0">
                <a:solidFill>
                  <a:srgbClr val="001D48"/>
                </a:solidFill>
              </a:rPr>
              <a:t/>
            </a:r>
            <a:br>
              <a:rPr lang="en-US" sz="2800" dirty="0">
                <a:solidFill>
                  <a:srgbClr val="001D48"/>
                </a:solidFill>
              </a:rPr>
            </a:br>
            <a:r>
              <a:rPr lang="en-US" dirty="0" smtClean="0">
                <a:solidFill>
                  <a:srgbClr val="001D48"/>
                </a:solidFill>
              </a:rPr>
              <a:t>ELECTRON (Overview): 6 parts, 22 arms</a:t>
            </a:r>
            <a:endParaRPr lang="en-US" dirty="0">
              <a:solidFill>
                <a:srgbClr val="001D48"/>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latin typeface="Arial"/>
                <a:cs typeface="Arial"/>
              </a:rPr>
              <a:t>Source: </a:t>
            </a:r>
            <a:r>
              <a:rPr lang="en-US" sz="1400" dirty="0" smtClean="0">
                <a:latin typeface="Arial"/>
                <a:cs typeface="Arial"/>
              </a:rPr>
              <a:t>Clinical </a:t>
            </a:r>
            <a:r>
              <a:rPr lang="en-US" sz="1400" dirty="0" err="1" smtClean="0">
                <a:latin typeface="Arial"/>
                <a:cs typeface="Arial"/>
              </a:rPr>
              <a:t>Trials.gov</a:t>
            </a:r>
            <a:endParaRPr lang="en-US" sz="1400" dirty="0">
              <a:latin typeface="Arial"/>
              <a:cs typeface="Arial"/>
            </a:endParaRPr>
          </a:p>
        </p:txBody>
      </p:sp>
    </p:spTree>
    <p:extLst>
      <p:ext uri="{BB962C8B-B14F-4D97-AF65-F5344CB8AC3E}">
        <p14:creationId xmlns:p14="http://schemas.microsoft.com/office/powerpoint/2010/main" val="26171552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accent5">
                    <a:lumMod val="20000"/>
                    <a:lumOff val="80000"/>
                  </a:schemeClr>
                </a:solidFill>
              </a:rPr>
              <a:t>Sofosbuvir</a:t>
            </a:r>
            <a:r>
              <a:rPr lang="en-US" sz="3200" dirty="0" smtClean="0"/>
              <a:t/>
            </a:r>
            <a:br>
              <a:rPr lang="en-US" sz="3200" dirty="0" smtClean="0"/>
            </a:br>
            <a:r>
              <a:rPr lang="en-US" sz="3200" dirty="0" smtClean="0"/>
              <a:t>Summary of ELECTRON Trials Design (1 of 2)</a:t>
            </a:r>
            <a:endParaRPr lang="en-US" sz="3200" dirty="0"/>
          </a:p>
        </p:txBody>
      </p:sp>
      <p:sp>
        <p:nvSpPr>
          <p:cNvPr id="4" name="Content Placeholder 3"/>
          <p:cNvSpPr>
            <a:spLocks noGrp="1"/>
          </p:cNvSpPr>
          <p:nvPr>
            <p:ph sz="half" idx="2"/>
          </p:nvPr>
        </p:nvSpPr>
        <p:spPr>
          <a:xfrm>
            <a:off x="323850" y="1447800"/>
            <a:ext cx="8515350" cy="5029200"/>
          </a:xfrm>
        </p:spPr>
        <p:txBody>
          <a:bodyPr>
            <a:noAutofit/>
          </a:bodyPr>
          <a:lstStyle/>
          <a:p>
            <a:pPr>
              <a:lnSpc>
                <a:spcPts val="2000"/>
              </a:lnSpc>
            </a:pPr>
            <a:r>
              <a:rPr lang="en-US" sz="1600" b="1" dirty="0" smtClean="0"/>
              <a:t>Part 1 </a:t>
            </a:r>
            <a:br>
              <a:rPr lang="en-US" sz="1600" b="1" dirty="0" smtClean="0"/>
            </a:br>
            <a:r>
              <a:rPr lang="en-US" sz="1600" dirty="0" smtClean="0"/>
              <a:t>- </a:t>
            </a:r>
            <a:r>
              <a:rPr lang="en-US" sz="1600" dirty="0"/>
              <a:t>Arm 1: </a:t>
            </a:r>
            <a:r>
              <a:rPr lang="en-US" sz="1600" dirty="0" err="1"/>
              <a:t>Sofosbuvir</a:t>
            </a:r>
            <a:r>
              <a:rPr lang="en-US" sz="1600" dirty="0"/>
              <a:t> + Ribavirin x 12 weeks (GT </a:t>
            </a:r>
            <a:r>
              <a:rPr lang="en-US" sz="1600" dirty="0" smtClean="0"/>
              <a:t>2,3; </a:t>
            </a:r>
            <a:r>
              <a:rPr lang="en-US" sz="1600" dirty="0"/>
              <a:t>naive</a:t>
            </a:r>
            <a:r>
              <a:rPr lang="en-US" sz="1600" dirty="0" smtClean="0"/>
              <a:t>)</a:t>
            </a:r>
            <a:br>
              <a:rPr lang="en-US" sz="1600" dirty="0" smtClean="0"/>
            </a:br>
            <a:r>
              <a:rPr lang="en-US" sz="1600" dirty="0"/>
              <a:t>- Arm 2: </a:t>
            </a:r>
            <a:r>
              <a:rPr lang="en-US" sz="1600" dirty="0" err="1"/>
              <a:t>Sofosbuvir</a:t>
            </a:r>
            <a:r>
              <a:rPr lang="en-US" sz="1600" dirty="0"/>
              <a:t> + Ribavirin x 12 weeks + Peginterferon for weeks 1-4 (GT </a:t>
            </a:r>
            <a:r>
              <a:rPr lang="en-US" sz="1600" dirty="0" smtClean="0"/>
              <a:t>2,3; naive) </a:t>
            </a:r>
            <a:br>
              <a:rPr lang="en-US" sz="1600" dirty="0" smtClean="0"/>
            </a:br>
            <a:r>
              <a:rPr lang="en-US" sz="1600" dirty="0" smtClean="0"/>
              <a:t>- </a:t>
            </a:r>
            <a:r>
              <a:rPr lang="en-US" sz="1600" dirty="0"/>
              <a:t>Arm </a:t>
            </a:r>
            <a:r>
              <a:rPr lang="en-US" sz="1600" dirty="0" smtClean="0"/>
              <a:t>3: </a:t>
            </a:r>
            <a:r>
              <a:rPr lang="en-US" sz="1600" dirty="0" err="1" smtClean="0"/>
              <a:t>Sofosbuvir</a:t>
            </a:r>
            <a:r>
              <a:rPr lang="en-US" sz="1600" dirty="0" smtClean="0"/>
              <a:t> </a:t>
            </a:r>
            <a:r>
              <a:rPr lang="en-US" sz="1600" dirty="0"/>
              <a:t>+ Ribavirin </a:t>
            </a:r>
            <a:r>
              <a:rPr lang="en-US" sz="1600" dirty="0" smtClean="0"/>
              <a:t>x 12 weeks + Peginterferon for weeks 1-8 (</a:t>
            </a:r>
            <a:r>
              <a:rPr lang="en-US" sz="1600" dirty="0"/>
              <a:t>GT </a:t>
            </a:r>
            <a:r>
              <a:rPr lang="en-US" sz="1600" dirty="0" smtClean="0"/>
              <a:t>2,3; </a:t>
            </a:r>
            <a:r>
              <a:rPr lang="en-US" sz="1600" dirty="0"/>
              <a:t>naive</a:t>
            </a:r>
            <a:r>
              <a:rPr lang="en-US" sz="1600" dirty="0" smtClean="0"/>
              <a:t>)</a:t>
            </a:r>
            <a:r>
              <a:rPr lang="en-US" sz="1600" dirty="0"/>
              <a:t/>
            </a:r>
            <a:br>
              <a:rPr lang="en-US" sz="1600" dirty="0"/>
            </a:br>
            <a:r>
              <a:rPr lang="en-US" sz="1600" dirty="0" smtClean="0"/>
              <a:t>- </a:t>
            </a:r>
            <a:r>
              <a:rPr lang="en-US" sz="1600" dirty="0"/>
              <a:t>Arm 4: </a:t>
            </a:r>
            <a:r>
              <a:rPr lang="en-US" sz="1600" dirty="0" err="1"/>
              <a:t>Sofosbuvir</a:t>
            </a:r>
            <a:r>
              <a:rPr lang="en-US" sz="1600" dirty="0"/>
              <a:t> + Ribavirin + Peginterferon x 12 weeks (GT </a:t>
            </a:r>
            <a:r>
              <a:rPr lang="en-US" sz="1600" dirty="0" smtClean="0"/>
              <a:t>2,3;</a:t>
            </a:r>
            <a:r>
              <a:rPr lang="en-US" sz="1600" dirty="0"/>
              <a:t> naive</a:t>
            </a:r>
            <a:r>
              <a:rPr lang="en-US" sz="1600" dirty="0" smtClean="0"/>
              <a:t>)</a:t>
            </a:r>
          </a:p>
          <a:p>
            <a:pPr>
              <a:lnSpc>
                <a:spcPts val="2000"/>
              </a:lnSpc>
            </a:pPr>
            <a:r>
              <a:rPr lang="en-US" sz="1600" b="1" dirty="0" smtClean="0"/>
              <a:t>Part 2</a:t>
            </a:r>
            <a:r>
              <a:rPr lang="en-US" sz="1600" dirty="0" smtClean="0"/>
              <a:t/>
            </a:r>
            <a:br>
              <a:rPr lang="en-US" sz="1600" dirty="0" smtClean="0"/>
            </a:br>
            <a:r>
              <a:rPr lang="en-US" sz="1600" dirty="0" smtClean="0"/>
              <a:t>- </a:t>
            </a:r>
            <a:r>
              <a:rPr lang="en-US" sz="1600" dirty="0"/>
              <a:t>Arm </a:t>
            </a:r>
            <a:r>
              <a:rPr lang="en-US" sz="1600" dirty="0" smtClean="0"/>
              <a:t>5: </a:t>
            </a:r>
            <a:r>
              <a:rPr lang="en-US" sz="1600" dirty="0" err="1" smtClean="0"/>
              <a:t>Sofosbuvir</a:t>
            </a:r>
            <a:r>
              <a:rPr lang="en-US" sz="1600" dirty="0" smtClean="0"/>
              <a:t>  x 12 weeks (GT 2,3; naive)</a:t>
            </a:r>
            <a:br>
              <a:rPr lang="en-US" sz="1600" dirty="0" smtClean="0"/>
            </a:br>
            <a:r>
              <a:rPr lang="en-US" sz="1600" dirty="0" smtClean="0"/>
              <a:t>- </a:t>
            </a:r>
            <a:r>
              <a:rPr lang="en-US" sz="1600" dirty="0"/>
              <a:t>Arm </a:t>
            </a:r>
            <a:r>
              <a:rPr lang="en-US" sz="1600" dirty="0" smtClean="0"/>
              <a:t>6: </a:t>
            </a:r>
            <a:r>
              <a:rPr lang="en-US" sz="1600" dirty="0" err="1" smtClean="0"/>
              <a:t>Sofosbuvir</a:t>
            </a:r>
            <a:r>
              <a:rPr lang="en-US" sz="1600" dirty="0" smtClean="0"/>
              <a:t> + Ribavirin + Peginterferon x 8 weeks (GT 2,3; naive)</a:t>
            </a:r>
            <a:br>
              <a:rPr lang="en-US" sz="1600" dirty="0" smtClean="0"/>
            </a:br>
            <a:r>
              <a:rPr lang="en-US" sz="1600" dirty="0" smtClean="0"/>
              <a:t>- </a:t>
            </a:r>
            <a:r>
              <a:rPr lang="en-US" sz="1600" dirty="0"/>
              <a:t>Arm </a:t>
            </a:r>
            <a:r>
              <a:rPr lang="en-US" sz="1600" dirty="0" smtClean="0"/>
              <a:t>7: </a:t>
            </a:r>
            <a:r>
              <a:rPr lang="en-US" sz="1600" dirty="0" err="1" smtClean="0"/>
              <a:t>Sofosbuvir</a:t>
            </a:r>
            <a:r>
              <a:rPr lang="en-US" sz="1600" dirty="0" smtClean="0"/>
              <a:t> + Ribavirin x 12 weeks (GT 1; experienced null)</a:t>
            </a:r>
          </a:p>
          <a:p>
            <a:pPr>
              <a:lnSpc>
                <a:spcPts val="2000"/>
              </a:lnSpc>
            </a:pPr>
            <a:r>
              <a:rPr lang="en-US" sz="1600" b="1" dirty="0" smtClean="0"/>
              <a:t>Part 3</a:t>
            </a:r>
            <a:r>
              <a:rPr lang="en-US" sz="1600" dirty="0"/>
              <a:t/>
            </a:r>
            <a:br>
              <a:rPr lang="en-US" sz="1600" dirty="0"/>
            </a:br>
            <a:r>
              <a:rPr lang="en-US" sz="1600" dirty="0"/>
              <a:t>- Arm </a:t>
            </a:r>
            <a:r>
              <a:rPr lang="en-US" sz="1600" dirty="0" smtClean="0"/>
              <a:t>8: </a:t>
            </a:r>
            <a:r>
              <a:rPr lang="en-US" sz="1600" dirty="0" err="1" smtClean="0"/>
              <a:t>Sofosbuvir</a:t>
            </a:r>
            <a:r>
              <a:rPr lang="en-US" sz="1600" dirty="0" smtClean="0"/>
              <a:t> + Ribavirin </a:t>
            </a:r>
            <a:r>
              <a:rPr lang="en-US" sz="1600" dirty="0"/>
              <a:t>x </a:t>
            </a:r>
            <a:r>
              <a:rPr lang="en-US" sz="1600" dirty="0" smtClean="0"/>
              <a:t>12 </a:t>
            </a:r>
            <a:r>
              <a:rPr lang="en-US" sz="1600" dirty="0"/>
              <a:t>weeks (</a:t>
            </a:r>
            <a:r>
              <a:rPr lang="en-US" sz="1600" dirty="0" smtClean="0"/>
              <a:t>GT 1; naive)</a:t>
            </a:r>
            <a:br>
              <a:rPr lang="en-US" sz="1600" dirty="0" smtClean="0"/>
            </a:br>
            <a:r>
              <a:rPr lang="en-US" sz="1600" dirty="0"/>
              <a:t>- Arm </a:t>
            </a:r>
            <a:r>
              <a:rPr lang="en-US" sz="1600" dirty="0" smtClean="0"/>
              <a:t>9: </a:t>
            </a:r>
            <a:r>
              <a:rPr lang="en-US" sz="1600" dirty="0" err="1" smtClean="0"/>
              <a:t>Sofosbuvir</a:t>
            </a:r>
            <a:r>
              <a:rPr lang="en-US" sz="1600" dirty="0" smtClean="0"/>
              <a:t> + </a:t>
            </a:r>
            <a:r>
              <a:rPr lang="en-US" sz="1600" dirty="0"/>
              <a:t>Ribavirin </a:t>
            </a:r>
            <a:r>
              <a:rPr lang="en-US" sz="1600" dirty="0" smtClean="0"/>
              <a:t>x </a:t>
            </a:r>
            <a:r>
              <a:rPr lang="en-US" sz="1600" dirty="0"/>
              <a:t>12 weeks </a:t>
            </a:r>
            <a:r>
              <a:rPr lang="en-US" sz="1600" dirty="0" smtClean="0"/>
              <a:t>(</a:t>
            </a:r>
            <a:r>
              <a:rPr lang="en-US" sz="1600" dirty="0"/>
              <a:t>GT </a:t>
            </a:r>
            <a:r>
              <a:rPr lang="en-US" sz="1600" dirty="0" smtClean="0"/>
              <a:t>2,3; experienced)</a:t>
            </a:r>
          </a:p>
          <a:p>
            <a:pPr>
              <a:lnSpc>
                <a:spcPts val="2000"/>
              </a:lnSpc>
            </a:pPr>
            <a:r>
              <a:rPr lang="en-US" sz="1600" b="1" dirty="0"/>
              <a:t>Part </a:t>
            </a:r>
            <a:r>
              <a:rPr lang="en-US" sz="1600" b="1" dirty="0" smtClean="0"/>
              <a:t>4</a:t>
            </a:r>
            <a:r>
              <a:rPr lang="en-US" sz="1600" dirty="0"/>
              <a:t/>
            </a:r>
            <a:br>
              <a:rPr lang="en-US" sz="1600" dirty="0"/>
            </a:br>
            <a:r>
              <a:rPr lang="en-US" sz="1600" dirty="0"/>
              <a:t>- Arm </a:t>
            </a:r>
            <a:r>
              <a:rPr lang="en-US" sz="1600" dirty="0" smtClean="0"/>
              <a:t>10: </a:t>
            </a:r>
            <a:r>
              <a:rPr lang="en-US" sz="1600" dirty="0" err="1"/>
              <a:t>Sofosbuvir</a:t>
            </a:r>
            <a:r>
              <a:rPr lang="en-US" sz="1600" dirty="0"/>
              <a:t> + Ribavirin x </a:t>
            </a:r>
            <a:r>
              <a:rPr lang="en-US" sz="1600" dirty="0" smtClean="0"/>
              <a:t>8 </a:t>
            </a:r>
            <a:r>
              <a:rPr lang="en-US" sz="1600" dirty="0"/>
              <a:t>weeks (</a:t>
            </a:r>
            <a:r>
              <a:rPr lang="en-US" sz="1600" dirty="0" smtClean="0"/>
              <a:t>GT 2,3;</a:t>
            </a:r>
            <a:r>
              <a:rPr lang="en-US" sz="1600" dirty="0"/>
              <a:t> </a:t>
            </a:r>
            <a:r>
              <a:rPr lang="en-US" sz="1600" dirty="0" smtClean="0"/>
              <a:t>naive</a:t>
            </a:r>
            <a:r>
              <a:rPr lang="en-US" sz="1600" dirty="0"/>
              <a:t>)</a:t>
            </a:r>
            <a:br>
              <a:rPr lang="en-US" sz="1600" dirty="0"/>
            </a:br>
            <a:r>
              <a:rPr lang="en-US" sz="1600" dirty="0"/>
              <a:t>- Arm </a:t>
            </a:r>
            <a:r>
              <a:rPr lang="en-US" sz="1600" dirty="0" smtClean="0"/>
              <a:t>11: </a:t>
            </a:r>
            <a:r>
              <a:rPr lang="en-US" sz="1600" dirty="0" err="1"/>
              <a:t>Sofosbuvir</a:t>
            </a:r>
            <a:r>
              <a:rPr lang="en-US" sz="1600" dirty="0"/>
              <a:t> + Ribavirin x 12 weeks (GT 2,3; naive</a:t>
            </a:r>
            <a:r>
              <a:rPr lang="en-US" sz="1600" dirty="0" smtClean="0"/>
              <a:t>)</a:t>
            </a:r>
            <a:br>
              <a:rPr lang="en-US" sz="1600" dirty="0" smtClean="0"/>
            </a:br>
            <a:r>
              <a:rPr lang="en-US" sz="1600" dirty="0"/>
              <a:t>- Arm </a:t>
            </a:r>
            <a:r>
              <a:rPr lang="en-US" sz="1600" dirty="0" smtClean="0"/>
              <a:t>12: </a:t>
            </a:r>
            <a:r>
              <a:rPr lang="en-US" sz="1600" dirty="0" err="1"/>
              <a:t>Sofosbuvir</a:t>
            </a:r>
            <a:r>
              <a:rPr lang="en-US" sz="1600" dirty="0"/>
              <a:t> + </a:t>
            </a:r>
            <a:r>
              <a:rPr lang="en-US" sz="1600" dirty="0" err="1"/>
              <a:t>Ledipasvir</a:t>
            </a:r>
            <a:r>
              <a:rPr lang="en-US" sz="1600" dirty="0"/>
              <a:t> </a:t>
            </a:r>
            <a:r>
              <a:rPr lang="en-US" sz="1600" dirty="0" smtClean="0"/>
              <a:t>+ Ribavirin x </a:t>
            </a:r>
            <a:r>
              <a:rPr lang="en-US" sz="1600" dirty="0"/>
              <a:t>12 weeks (</a:t>
            </a:r>
            <a:r>
              <a:rPr lang="en-US" sz="1600" dirty="0" smtClean="0"/>
              <a:t>GT 1</a:t>
            </a:r>
            <a:r>
              <a:rPr lang="en-US" sz="1600" dirty="0"/>
              <a:t>, experienced null</a:t>
            </a:r>
            <a:r>
              <a:rPr lang="en-US" sz="1600" dirty="0" smtClean="0"/>
              <a:t>)</a:t>
            </a:r>
            <a:r>
              <a:rPr lang="en-US" sz="1600" dirty="0"/>
              <a:t/>
            </a:r>
            <a:br>
              <a:rPr lang="en-US" sz="1600" dirty="0"/>
            </a:br>
            <a:r>
              <a:rPr lang="en-US" sz="1600" dirty="0"/>
              <a:t>- Arm </a:t>
            </a:r>
            <a:r>
              <a:rPr lang="en-US" sz="1600" dirty="0" smtClean="0"/>
              <a:t>13: </a:t>
            </a:r>
            <a:r>
              <a:rPr lang="en-US" sz="1600" dirty="0" err="1"/>
              <a:t>Sofosbuvir</a:t>
            </a:r>
            <a:r>
              <a:rPr lang="en-US" sz="1600" dirty="0"/>
              <a:t> + </a:t>
            </a:r>
            <a:r>
              <a:rPr lang="en-US" sz="1600" dirty="0" err="1"/>
              <a:t>Ledipasvir</a:t>
            </a:r>
            <a:r>
              <a:rPr lang="en-US" sz="1600" dirty="0"/>
              <a:t> + Ribavirin </a:t>
            </a:r>
            <a:r>
              <a:rPr lang="en-US" sz="1600" dirty="0" smtClean="0"/>
              <a:t>x </a:t>
            </a:r>
            <a:r>
              <a:rPr lang="en-US" sz="1600" dirty="0"/>
              <a:t>12 weeks (</a:t>
            </a:r>
            <a:r>
              <a:rPr lang="en-US" sz="1600" dirty="0" smtClean="0"/>
              <a:t>GT 1</a:t>
            </a:r>
            <a:r>
              <a:rPr lang="en-US" sz="1600" dirty="0"/>
              <a:t>, naive</a:t>
            </a:r>
            <a:r>
              <a:rPr lang="en-US" sz="1600" dirty="0" smtClean="0"/>
              <a:t>)</a:t>
            </a:r>
            <a:r>
              <a:rPr lang="en-US" sz="1600" dirty="0"/>
              <a:t/>
            </a:r>
            <a:br>
              <a:rPr lang="en-US" sz="1600" dirty="0"/>
            </a:br>
            <a:endParaRPr lang="en-US" sz="1600" dirty="0"/>
          </a:p>
        </p:txBody>
      </p:sp>
      <p:sp>
        <p:nvSpPr>
          <p:cNvPr id="5" name="Content Placeholder 4"/>
          <p:cNvSpPr>
            <a:spLocks noGrp="1"/>
          </p:cNvSpPr>
          <p:nvPr>
            <p:ph sz="quarter" idx="13"/>
          </p:nvPr>
        </p:nvSpPr>
        <p:spPr>
          <a:prstGeom prst="rect">
            <a:avLst/>
          </a:prstGeom>
        </p:spPr>
        <p:txBody>
          <a:bodyPr/>
          <a:lstStyle/>
          <a:p>
            <a:r>
              <a:rPr lang="en-US" dirty="0"/>
              <a:t>Source: </a:t>
            </a:r>
            <a:r>
              <a:rPr lang="en-US" dirty="0" err="1"/>
              <a:t>ClinicalTrials.gov</a:t>
            </a:r>
            <a:r>
              <a:rPr lang="en-US" dirty="0"/>
              <a:t>  ID </a:t>
            </a:r>
            <a:r>
              <a:rPr lang="en-US" dirty="0" smtClean="0"/>
              <a:t>NCT01260350</a:t>
            </a:r>
            <a:endParaRPr lang="en-US" dirty="0"/>
          </a:p>
        </p:txBody>
      </p:sp>
    </p:spTree>
    <p:extLst>
      <p:ext uri="{BB962C8B-B14F-4D97-AF65-F5344CB8AC3E}">
        <p14:creationId xmlns:p14="http://schemas.microsoft.com/office/powerpoint/2010/main" val="32760486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in Treatment</a:t>
            </a:r>
            <a:r>
              <a:rPr lang="en-US" sz="2800" dirty="0"/>
              <a:t>-</a:t>
            </a:r>
            <a:r>
              <a:rPr lang="en-US" sz="2800" dirty="0" smtClean="0"/>
              <a:t>Naïve Patients</a:t>
            </a:r>
            <a:endParaRPr lang="en-US" sz="2800" dirty="0"/>
          </a:p>
        </p:txBody>
      </p:sp>
      <p:sp>
        <p:nvSpPr>
          <p:cNvPr id="4" name="Text Placeholder 3"/>
          <p:cNvSpPr>
            <a:spLocks noGrp="1"/>
          </p:cNvSpPr>
          <p:nvPr>
            <p:ph type="body" idx="1"/>
          </p:nvPr>
        </p:nvSpPr>
        <p:spPr/>
        <p:txBody>
          <a:bodyPr/>
          <a:lstStyle/>
          <a:p>
            <a:endParaRPr lang="en-US"/>
          </a:p>
        </p:txBody>
      </p:sp>
      <p:sp>
        <p:nvSpPr>
          <p:cNvPr id="7" name="Rectangle 6"/>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8" name="Rectangle 7"/>
          <p:cNvSpPr/>
          <p:nvPr/>
        </p:nvSpPr>
        <p:spPr>
          <a:xfrm>
            <a:off x="-13512" y="4659540"/>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32660686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accent5">
                    <a:lumMod val="20000"/>
                    <a:lumOff val="80000"/>
                  </a:schemeClr>
                </a:solidFill>
              </a:rPr>
              <a:t>Sofosbuvir</a:t>
            </a:r>
            <a:r>
              <a:rPr lang="en-US" sz="3200" dirty="0" smtClean="0"/>
              <a:t/>
            </a:r>
            <a:br>
              <a:rPr lang="en-US" sz="3200" dirty="0" smtClean="0"/>
            </a:br>
            <a:r>
              <a:rPr lang="en-US" sz="3200" dirty="0" smtClean="0"/>
              <a:t>Summary of ELECTRON Trials Design (2 of 2)</a:t>
            </a:r>
            <a:endParaRPr lang="en-US" sz="3200" dirty="0"/>
          </a:p>
        </p:txBody>
      </p:sp>
      <p:sp>
        <p:nvSpPr>
          <p:cNvPr id="4" name="Content Placeholder 3"/>
          <p:cNvSpPr>
            <a:spLocks noGrp="1"/>
          </p:cNvSpPr>
          <p:nvPr>
            <p:ph sz="half" idx="2"/>
          </p:nvPr>
        </p:nvSpPr>
        <p:spPr>
          <a:xfrm>
            <a:off x="323850" y="1447800"/>
            <a:ext cx="8515350" cy="5029200"/>
          </a:xfrm>
        </p:spPr>
        <p:txBody>
          <a:bodyPr>
            <a:noAutofit/>
          </a:bodyPr>
          <a:lstStyle/>
          <a:p>
            <a:pPr>
              <a:lnSpc>
                <a:spcPts val="2000"/>
              </a:lnSpc>
            </a:pPr>
            <a:r>
              <a:rPr lang="en-US" sz="1600" b="1" dirty="0" smtClean="0"/>
              <a:t>Part 5 </a:t>
            </a:r>
            <a:br>
              <a:rPr lang="en-US" sz="1600" b="1" dirty="0" smtClean="0"/>
            </a:br>
            <a:r>
              <a:rPr lang="en-US" sz="1600" dirty="0" smtClean="0"/>
              <a:t>- </a:t>
            </a:r>
            <a:r>
              <a:rPr lang="en-US" sz="1600" dirty="0"/>
              <a:t>Arm </a:t>
            </a:r>
            <a:r>
              <a:rPr lang="en-US" sz="1600" dirty="0" smtClean="0"/>
              <a:t>14: </a:t>
            </a:r>
            <a:r>
              <a:rPr lang="en-US" sz="1600" dirty="0" err="1"/>
              <a:t>Sofosbuvir</a:t>
            </a:r>
            <a:r>
              <a:rPr lang="en-US" sz="1600" dirty="0"/>
              <a:t> + </a:t>
            </a:r>
            <a:r>
              <a:rPr lang="en-US" sz="1600" dirty="0" smtClean="0"/>
              <a:t>GS-9669 + Ribavirin x </a:t>
            </a:r>
            <a:r>
              <a:rPr lang="en-US" sz="1600" dirty="0"/>
              <a:t>12 weeks (GT </a:t>
            </a:r>
            <a:r>
              <a:rPr lang="en-US" sz="1600" dirty="0" smtClean="0"/>
              <a:t>1; </a:t>
            </a:r>
            <a:r>
              <a:rPr lang="en-US" sz="1600" dirty="0"/>
              <a:t>experienced null</a:t>
            </a:r>
            <a:r>
              <a:rPr lang="en-US" sz="1600" dirty="0" smtClean="0"/>
              <a:t>)</a:t>
            </a:r>
            <a:br>
              <a:rPr lang="en-US" sz="1600" dirty="0" smtClean="0"/>
            </a:br>
            <a:r>
              <a:rPr lang="en-US" sz="1600" dirty="0"/>
              <a:t>- Arm </a:t>
            </a:r>
            <a:r>
              <a:rPr lang="en-US" sz="1600" dirty="0" smtClean="0"/>
              <a:t>15: </a:t>
            </a:r>
            <a:r>
              <a:rPr lang="en-US" sz="1600" dirty="0" err="1"/>
              <a:t>Sofosbuvir</a:t>
            </a:r>
            <a:r>
              <a:rPr lang="en-US" sz="1600" dirty="0"/>
              <a:t> + GS-9669 </a:t>
            </a:r>
            <a:r>
              <a:rPr lang="en-US" sz="1600" dirty="0" smtClean="0"/>
              <a:t>+ </a:t>
            </a:r>
            <a:r>
              <a:rPr lang="en-US" sz="1600" dirty="0"/>
              <a:t>Ribavirin x 12 weeks x 12 </a:t>
            </a:r>
            <a:r>
              <a:rPr lang="en-US" sz="1600" dirty="0" smtClean="0"/>
              <a:t>weeks (</a:t>
            </a:r>
            <a:r>
              <a:rPr lang="en-US" sz="1600" dirty="0"/>
              <a:t>GT </a:t>
            </a:r>
            <a:r>
              <a:rPr lang="en-US" sz="1600" dirty="0" smtClean="0"/>
              <a:t>1; naive) </a:t>
            </a:r>
            <a:endParaRPr lang="en-US" sz="1600" dirty="0"/>
          </a:p>
          <a:p>
            <a:pPr>
              <a:lnSpc>
                <a:spcPts val="2000"/>
              </a:lnSpc>
            </a:pPr>
            <a:r>
              <a:rPr lang="en-US" sz="1600" b="1" dirty="0" smtClean="0"/>
              <a:t>Part 6</a:t>
            </a:r>
            <a:r>
              <a:rPr lang="en-US" sz="1600" dirty="0"/>
              <a:t/>
            </a:r>
            <a:br>
              <a:rPr lang="en-US" sz="1600" dirty="0"/>
            </a:br>
            <a:r>
              <a:rPr lang="en-US" sz="1600" dirty="0"/>
              <a:t>- Arm </a:t>
            </a:r>
            <a:r>
              <a:rPr lang="en-US" sz="1600" dirty="0" smtClean="0"/>
              <a:t>16: </a:t>
            </a:r>
            <a:r>
              <a:rPr lang="en-US" sz="1600" dirty="0" err="1" smtClean="0"/>
              <a:t>Sofosbuvir-Ledipasvir</a:t>
            </a:r>
            <a:r>
              <a:rPr lang="en-US" sz="1600" dirty="0" smtClean="0"/>
              <a:t> x </a:t>
            </a:r>
            <a:r>
              <a:rPr lang="en-US" sz="1600" dirty="0"/>
              <a:t>12 weeks (GT 1; experienced </a:t>
            </a:r>
            <a:r>
              <a:rPr lang="en-US" sz="1600" dirty="0" smtClean="0"/>
              <a:t>null; F4)</a:t>
            </a:r>
            <a:r>
              <a:rPr lang="en-US" sz="1600" dirty="0"/>
              <a:t/>
            </a:r>
            <a:br>
              <a:rPr lang="en-US" sz="1600" dirty="0"/>
            </a:br>
            <a:r>
              <a:rPr lang="en-US" sz="1600" dirty="0" smtClean="0"/>
              <a:t>- </a:t>
            </a:r>
            <a:r>
              <a:rPr lang="en-US" sz="1600" dirty="0"/>
              <a:t>Arm </a:t>
            </a:r>
            <a:r>
              <a:rPr lang="en-US" sz="1600" dirty="0" smtClean="0"/>
              <a:t>17: </a:t>
            </a:r>
            <a:r>
              <a:rPr lang="en-US" sz="1600" dirty="0" err="1"/>
              <a:t>Sofosbuvir-Ledipasvir</a:t>
            </a:r>
            <a:r>
              <a:rPr lang="en-US" sz="1600" dirty="0"/>
              <a:t> + </a:t>
            </a:r>
            <a:r>
              <a:rPr lang="en-US" sz="1600" dirty="0" smtClean="0"/>
              <a:t>Ribavirin x </a:t>
            </a:r>
            <a:r>
              <a:rPr lang="en-US" sz="1600" dirty="0"/>
              <a:t>12 weeks (GT 1; experienced null; F4)</a:t>
            </a:r>
            <a:br>
              <a:rPr lang="en-US" sz="1600" dirty="0"/>
            </a:br>
            <a:r>
              <a:rPr lang="en-US" sz="1600" dirty="0" smtClean="0"/>
              <a:t>- </a:t>
            </a:r>
            <a:r>
              <a:rPr lang="en-US" sz="1600" dirty="0"/>
              <a:t>Arm </a:t>
            </a:r>
            <a:r>
              <a:rPr lang="en-US" sz="1600" dirty="0" smtClean="0"/>
              <a:t>18: </a:t>
            </a:r>
            <a:r>
              <a:rPr lang="en-US" sz="1600" dirty="0" err="1"/>
              <a:t>Sofosbuvir-Ledipasvir</a:t>
            </a:r>
            <a:r>
              <a:rPr lang="en-US" sz="1600" dirty="0"/>
              <a:t> x 12 weeks </a:t>
            </a:r>
            <a:r>
              <a:rPr lang="en-US" sz="1600" dirty="0" smtClean="0"/>
              <a:t>x 12 </a:t>
            </a:r>
            <a:r>
              <a:rPr lang="en-US" sz="1600" dirty="0"/>
              <a:t>weeks </a:t>
            </a:r>
            <a:r>
              <a:rPr lang="en-US" sz="1600" dirty="0" smtClean="0"/>
              <a:t>(</a:t>
            </a:r>
            <a:r>
              <a:rPr lang="en-US" sz="1600" dirty="0"/>
              <a:t>GT 2,3, </a:t>
            </a:r>
            <a:r>
              <a:rPr lang="en-US" sz="1600" dirty="0" smtClean="0"/>
              <a:t>naive)</a:t>
            </a:r>
            <a:r>
              <a:rPr lang="en-US" sz="1600" dirty="0"/>
              <a:t/>
            </a:r>
            <a:br>
              <a:rPr lang="en-US" sz="1600" dirty="0"/>
            </a:br>
            <a:r>
              <a:rPr lang="en-US" sz="1600" dirty="0"/>
              <a:t>- Arm </a:t>
            </a:r>
            <a:r>
              <a:rPr lang="en-US" sz="1600" dirty="0" smtClean="0"/>
              <a:t>19: </a:t>
            </a:r>
            <a:r>
              <a:rPr lang="en-US" sz="1600" dirty="0" err="1"/>
              <a:t>Sofosbuvir-Ledipasvir</a:t>
            </a:r>
            <a:r>
              <a:rPr lang="en-US" sz="1600" dirty="0"/>
              <a:t> x 12 weeks </a:t>
            </a:r>
            <a:r>
              <a:rPr lang="en-US" sz="1600" dirty="0" smtClean="0"/>
              <a:t>x </a:t>
            </a:r>
            <a:r>
              <a:rPr lang="en-US" sz="1600" dirty="0"/>
              <a:t>12 weeks (</a:t>
            </a:r>
            <a:r>
              <a:rPr lang="en-US" sz="1600" dirty="0" smtClean="0"/>
              <a:t>GT 2,3, experienced)</a:t>
            </a:r>
            <a:r>
              <a:rPr lang="en-US" sz="1600" dirty="0"/>
              <a:t/>
            </a:r>
            <a:br>
              <a:rPr lang="en-US" sz="1600" dirty="0"/>
            </a:br>
            <a:r>
              <a:rPr lang="en-US" sz="1600" dirty="0" smtClean="0"/>
              <a:t>- </a:t>
            </a:r>
            <a:r>
              <a:rPr lang="en-US" sz="1600" dirty="0"/>
              <a:t>Arm </a:t>
            </a:r>
            <a:r>
              <a:rPr lang="en-US" sz="1600" dirty="0" smtClean="0"/>
              <a:t>20: </a:t>
            </a:r>
            <a:r>
              <a:rPr lang="en-US" sz="1600" dirty="0" err="1"/>
              <a:t>Sofosbuvir-Ledipasvir</a:t>
            </a:r>
            <a:r>
              <a:rPr lang="en-US" sz="1600" dirty="0"/>
              <a:t> + Ribavirin </a:t>
            </a:r>
            <a:r>
              <a:rPr lang="en-US" sz="1600" dirty="0" smtClean="0"/>
              <a:t>x </a:t>
            </a:r>
            <a:r>
              <a:rPr lang="en-US" sz="1600" dirty="0"/>
              <a:t>12 weeks (GT 1, </a:t>
            </a:r>
            <a:r>
              <a:rPr lang="en-US" sz="1600" dirty="0" smtClean="0"/>
              <a:t>naïve, hemophiliacs)</a:t>
            </a:r>
            <a:r>
              <a:rPr lang="en-US" sz="1600" dirty="0"/>
              <a:t/>
            </a:r>
            <a:br>
              <a:rPr lang="en-US" sz="1600" dirty="0"/>
            </a:br>
            <a:r>
              <a:rPr lang="en-US" sz="1600" dirty="0"/>
              <a:t>- Arm </a:t>
            </a:r>
            <a:r>
              <a:rPr lang="en-US" sz="1600" dirty="0" smtClean="0"/>
              <a:t>21: </a:t>
            </a:r>
            <a:r>
              <a:rPr lang="en-US" sz="1600" dirty="0" err="1"/>
              <a:t>Sofosbuvir-Ledipasvir</a:t>
            </a:r>
            <a:r>
              <a:rPr lang="en-US" sz="1600" dirty="0"/>
              <a:t> + Ribavirin </a:t>
            </a:r>
            <a:r>
              <a:rPr lang="en-US" sz="1600" dirty="0" smtClean="0"/>
              <a:t>x 6 </a:t>
            </a:r>
            <a:r>
              <a:rPr lang="en-US" sz="1600" dirty="0"/>
              <a:t>weeks (GT 1, naive)</a:t>
            </a:r>
            <a:br>
              <a:rPr lang="en-US" sz="1600" dirty="0"/>
            </a:br>
            <a:r>
              <a:rPr lang="en-US" sz="1600" dirty="0"/>
              <a:t>- Arm </a:t>
            </a:r>
            <a:r>
              <a:rPr lang="en-US" sz="1600" dirty="0" smtClean="0"/>
              <a:t>22: </a:t>
            </a:r>
            <a:r>
              <a:rPr lang="en-US" sz="1600" dirty="0" err="1"/>
              <a:t>Sofosbuvir-Ledipasvir</a:t>
            </a:r>
            <a:r>
              <a:rPr lang="en-US" sz="1600" dirty="0"/>
              <a:t>  </a:t>
            </a:r>
            <a:r>
              <a:rPr lang="en-US" sz="1600" dirty="0" smtClean="0"/>
              <a:t>x </a:t>
            </a:r>
            <a:r>
              <a:rPr lang="en-US" sz="1600" dirty="0"/>
              <a:t>6 weeks </a:t>
            </a:r>
            <a:r>
              <a:rPr lang="en-US" sz="1600" dirty="0" smtClean="0"/>
              <a:t>(</a:t>
            </a:r>
            <a:r>
              <a:rPr lang="en-US" sz="1600" dirty="0"/>
              <a:t>GT 1, naive)</a:t>
            </a:r>
            <a:br>
              <a:rPr lang="en-US" sz="1600" dirty="0"/>
            </a:br>
            <a:endParaRPr lang="en-US" sz="1600" dirty="0"/>
          </a:p>
        </p:txBody>
      </p:sp>
      <p:sp>
        <p:nvSpPr>
          <p:cNvPr id="5" name="Content Placeholder 4"/>
          <p:cNvSpPr>
            <a:spLocks noGrp="1"/>
          </p:cNvSpPr>
          <p:nvPr>
            <p:ph sz="quarter" idx="13"/>
          </p:nvPr>
        </p:nvSpPr>
        <p:spPr>
          <a:prstGeom prst="rect">
            <a:avLst/>
          </a:prstGeom>
        </p:spPr>
        <p:txBody>
          <a:bodyPr/>
          <a:lstStyle/>
          <a:p>
            <a:r>
              <a:rPr lang="en-US" dirty="0" smtClean="0"/>
              <a:t>Source: </a:t>
            </a:r>
            <a:r>
              <a:rPr lang="en-US" dirty="0" err="1" smtClean="0"/>
              <a:t>ClinicalTrials.gov</a:t>
            </a:r>
            <a:r>
              <a:rPr lang="en-US" dirty="0" smtClean="0"/>
              <a:t>  ID NCT01260350</a:t>
            </a:r>
            <a:endParaRPr lang="en-US" dirty="0"/>
          </a:p>
        </p:txBody>
      </p:sp>
    </p:spTree>
    <p:extLst>
      <p:ext uri="{BB962C8B-B14F-4D97-AF65-F5344CB8AC3E}">
        <p14:creationId xmlns:p14="http://schemas.microsoft.com/office/powerpoint/2010/main" val="6782774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solidFill>
                  <a:srgbClr val="001D48"/>
                </a:solidFill>
              </a:rPr>
              <a:t>Sofosbuvir</a:t>
            </a:r>
            <a:r>
              <a:rPr lang="en-US" sz="2400" dirty="0">
                <a:solidFill>
                  <a:srgbClr val="001D48"/>
                </a:solidFill>
              </a:rPr>
              <a:t> </a:t>
            </a:r>
            <a:r>
              <a:rPr lang="en-US" sz="2400" dirty="0" smtClean="0">
                <a:solidFill>
                  <a:srgbClr val="001D48"/>
                </a:solidFill>
              </a:rPr>
              <a:t>and Ribavirin +/- Peginterferon in GT 1-3</a:t>
            </a:r>
            <a:br>
              <a:rPr lang="en-US" sz="2400" dirty="0" smtClean="0">
                <a:solidFill>
                  <a:srgbClr val="001D48"/>
                </a:solidFill>
              </a:rPr>
            </a:br>
            <a:r>
              <a:rPr lang="en-US" dirty="0" smtClean="0">
                <a:solidFill>
                  <a:srgbClr val="001D48"/>
                </a:solidFill>
              </a:rPr>
              <a:t>ELECTRON Trial (Arms 1-8)</a:t>
            </a:r>
            <a:endParaRPr lang="en-US" sz="2000" dirty="0">
              <a:solidFill>
                <a:srgbClr val="001D48"/>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Gane</a:t>
            </a:r>
            <a:r>
              <a:rPr lang="en-US" sz="1400" dirty="0" smtClean="0">
                <a:latin typeface="Arial"/>
                <a:cs typeface="Arial"/>
              </a:rPr>
              <a:t> EJ, et al. N </a:t>
            </a:r>
            <a:r>
              <a:rPr lang="en-US" sz="1400" dirty="0" err="1" smtClean="0">
                <a:latin typeface="Arial"/>
                <a:cs typeface="Arial"/>
              </a:rPr>
              <a:t>Engl</a:t>
            </a:r>
            <a:r>
              <a:rPr lang="en-US" sz="1400" dirty="0" smtClean="0">
                <a:latin typeface="Arial"/>
                <a:cs typeface="Arial"/>
              </a:rPr>
              <a:t> J Med. 2013;368:34-44. </a:t>
            </a:r>
            <a:endParaRPr lang="en-US" sz="1400" dirty="0">
              <a:latin typeface="Arial"/>
              <a:cs typeface="Arial"/>
            </a:endParaRPr>
          </a:p>
        </p:txBody>
      </p:sp>
    </p:spTree>
    <p:extLst>
      <p:ext uri="{BB962C8B-B14F-4D97-AF65-F5344CB8AC3E}">
        <p14:creationId xmlns:p14="http://schemas.microsoft.com/office/powerpoint/2010/main" val="31747074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Gane</a:t>
            </a:r>
            <a:r>
              <a:rPr lang="en-US" dirty="0"/>
              <a:t> EJ, et al. N </a:t>
            </a:r>
            <a:r>
              <a:rPr lang="en-US" dirty="0" err="1"/>
              <a:t>Engl</a:t>
            </a:r>
            <a:r>
              <a:rPr lang="en-US" dirty="0"/>
              <a:t> J Med. 2013;368:34-44. </a:t>
            </a:r>
          </a:p>
        </p:txBody>
      </p:sp>
      <p:sp>
        <p:nvSpPr>
          <p:cNvPr id="2" name="Title 1"/>
          <p:cNvSpPr>
            <a:spLocks noGrp="1"/>
          </p:cNvSpPr>
          <p:nvPr>
            <p:ph type="title"/>
          </p:nvPr>
        </p:nvSpPr>
        <p:spPr/>
        <p:txBody>
          <a:bodyPr>
            <a:normAutofit/>
          </a:bodyPr>
          <a:lstStyle/>
          <a:p>
            <a:r>
              <a:rPr lang="en-US" sz="2400" dirty="0">
                <a:solidFill>
                  <a:srgbClr val="F0EADC"/>
                </a:solidFill>
              </a:rPr>
              <a:t>Sofosbuvir and Ribavirin +/- </a:t>
            </a:r>
            <a:r>
              <a:rPr lang="en-US" sz="2400" dirty="0" smtClean="0">
                <a:solidFill>
                  <a:srgbClr val="F0EADC"/>
                </a:solidFill>
              </a:rPr>
              <a:t>Peginterferon in </a:t>
            </a:r>
            <a:r>
              <a:rPr lang="en-US" sz="2400" dirty="0" smtClean="0">
                <a:solidFill>
                  <a:schemeClr val="accent5">
                    <a:lumMod val="20000"/>
                    <a:lumOff val="80000"/>
                  </a:schemeClr>
                </a:solidFill>
              </a:rPr>
              <a:t>GT 1-3</a:t>
            </a:r>
            <a:r>
              <a:rPr lang="en-US" sz="2400" dirty="0"/>
              <a:t/>
            </a:r>
            <a:br>
              <a:rPr lang="en-US" sz="2400" dirty="0"/>
            </a:br>
            <a:r>
              <a:rPr lang="en-US" sz="2400" dirty="0" smtClean="0"/>
              <a:t>ELECTRON </a:t>
            </a:r>
            <a:r>
              <a:rPr lang="en-US" sz="2400" dirty="0"/>
              <a:t>Trial (Arms 1-8</a:t>
            </a:r>
            <a:r>
              <a:rPr lang="en-US" sz="2400" dirty="0" smtClean="0"/>
              <a:t>): Features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000404004"/>
              </p:ext>
            </p:extLst>
          </p:nvPr>
        </p:nvGraphicFramePr>
        <p:xfrm>
          <a:off x="512763" y="1447800"/>
          <a:ext cx="8115300" cy="4572000"/>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1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ELECTRON Trial (Arms 1-8):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205290">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double-blind, </a:t>
                      </a:r>
                      <a:r>
                        <a:rPr lang="en-US" sz="1800" baseline="0" dirty="0" smtClean="0">
                          <a:solidFill>
                            <a:srgbClr val="000000"/>
                          </a:solidFill>
                          <a:latin typeface="Arial" pitchFamily="22" charset="0"/>
                        </a:rPr>
                        <a:t>phase 2a trial comparing different combinations of sofosbuvir and ribavirin with or without peginterferon</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2 hepatitis C treatment centers in New Zealand</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&gt; 50,000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Study Arms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Arms 1-6: genotype 2,3 treatment naïve: SOF + RBV +/- PEG</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Arm 7: GT 1; treatment experienced, prior null responder: SOF + RBV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Arm 8: GT 1; treatment naïve: SOF + RBV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3690571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p:nvPr/>
        </p:nvCxnSpPr>
        <p:spPr>
          <a:xfrm>
            <a:off x="5242692" y="478148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3"/>
          </p:nvPr>
        </p:nvSpPr>
        <p:spPr/>
        <p:txBody>
          <a:bodyPr/>
          <a:lstStyle/>
          <a:p>
            <a:r>
              <a:rPr lang="en-US" dirty="0"/>
              <a:t>Source: </a:t>
            </a:r>
            <a:r>
              <a:rPr lang="en-US" dirty="0" err="1"/>
              <a:t>Gane</a:t>
            </a:r>
            <a:r>
              <a:rPr lang="en-US" dirty="0"/>
              <a:t> EJ, et al. N </a:t>
            </a:r>
            <a:r>
              <a:rPr lang="en-US" dirty="0" err="1"/>
              <a:t>Engl</a:t>
            </a:r>
            <a:r>
              <a:rPr lang="en-US" dirty="0"/>
              <a:t> J Med. 2013;368:34-44. </a:t>
            </a:r>
          </a:p>
        </p:txBody>
      </p:sp>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rPr>
              <a:t>Sofosbuvir and Ribavirin +/- Peginterferon in GT 1-3</a:t>
            </a:r>
            <a:br>
              <a:rPr lang="en-US" sz="2400" dirty="0">
                <a:solidFill>
                  <a:schemeClr val="accent5">
                    <a:lumMod val="20000"/>
                    <a:lumOff val="80000"/>
                  </a:schemeClr>
                </a:solidFill>
              </a:rPr>
            </a:br>
            <a:r>
              <a:rPr lang="en-US" sz="2400" dirty="0"/>
              <a:t>ELECTRON Trial (Arms 1-8)</a:t>
            </a:r>
            <a:r>
              <a:rPr lang="en-US" sz="2400" dirty="0" smtClean="0"/>
              <a:t>: Design</a:t>
            </a:r>
            <a:endParaRPr lang="en-US" sz="2400" dirty="0"/>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26" name="Rectangle 5"/>
          <p:cNvSpPr>
            <a:spLocks noChangeArrowheads="1"/>
          </p:cNvSpPr>
          <p:nvPr/>
        </p:nvSpPr>
        <p:spPr bwMode="auto">
          <a:xfrm>
            <a:off x="1919410" y="1923408"/>
            <a:ext cx="3291840" cy="266127"/>
          </a:xfrm>
          <a:prstGeom prst="rect">
            <a:avLst/>
          </a:prstGeom>
          <a:solidFill>
            <a:srgbClr val="C3D3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a:t>
            </a:r>
            <a:r>
              <a:rPr lang="en-US" sz="1400" b="1" dirty="0">
                <a:latin typeface="Arial"/>
                <a:cs typeface="Arial"/>
              </a:rPr>
              <a:t>+ RBV </a:t>
            </a:r>
          </a:p>
        </p:txBody>
      </p:sp>
      <p:sp>
        <p:nvSpPr>
          <p:cNvPr id="34" name="Rectangle 33"/>
          <p:cNvSpPr/>
          <p:nvPr/>
        </p:nvSpPr>
        <p:spPr>
          <a:xfrm>
            <a:off x="762000" y="531547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35" name="Rectangle 25"/>
          <p:cNvSpPr>
            <a:spLocks noChangeArrowheads="1"/>
          </p:cNvSpPr>
          <p:nvPr/>
        </p:nvSpPr>
        <p:spPr bwMode="auto">
          <a:xfrm>
            <a:off x="-18289" y="5181600"/>
            <a:ext cx="9180577" cy="98753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45720" rIns="92486" bIns="45720" anchor="ctr">
            <a:prstTxWarp prst="textNoShape">
              <a:avLst/>
            </a:prstTxWarp>
          </a:bodyPr>
          <a:lstStyle/>
          <a:p>
            <a:pPr defTabSz="935038">
              <a:lnSpc>
                <a:spcPts val="1600"/>
              </a:lnSpc>
              <a:spcBef>
                <a:spcPts val="0"/>
              </a:spcBef>
            </a:pPr>
            <a:r>
              <a:rPr lang="en-US" sz="1400" b="1" dirty="0" smtClean="0">
                <a:solidFill>
                  <a:srgbClr val="000000"/>
                </a:solidFill>
                <a:latin typeface="Arial" pitchFamily="22" charset="0"/>
              </a:rPr>
              <a:t>Drug </a:t>
            </a:r>
            <a:r>
              <a:rPr lang="en-US" sz="1400" b="1" dirty="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br>
              <a:rPr lang="en-US" sz="1400" dirty="0" smtClean="0">
                <a:solidFill>
                  <a:srgbClr val="000000"/>
                </a:solidFill>
                <a:latin typeface="Arial" pitchFamily="22" charset="0"/>
              </a:rPr>
            </a:br>
            <a:r>
              <a:rPr lang="en-US" sz="1400" dirty="0" smtClean="0">
                <a:solidFill>
                  <a:srgbClr val="000000"/>
                </a:solidFill>
                <a:latin typeface="Arial" pitchFamily="22" charset="0"/>
              </a:rPr>
              <a:t>Peginterferon alfa-2a (PEG)</a:t>
            </a:r>
            <a:r>
              <a:rPr lang="en-US" sz="1400" dirty="0">
                <a:solidFill>
                  <a:srgbClr val="000000"/>
                </a:solidFill>
                <a:latin typeface="Arial" pitchFamily="22" charset="0"/>
              </a:rPr>
              <a:t>: 180 µg once </a:t>
            </a:r>
            <a:r>
              <a:rPr lang="en-US" sz="1400" dirty="0" smtClean="0">
                <a:solidFill>
                  <a:srgbClr val="000000"/>
                </a:solidFill>
                <a:latin typeface="Arial" pitchFamily="22" charset="0"/>
              </a:rPr>
              <a:t>weekly</a:t>
            </a:r>
            <a:endParaRPr lang="en-US" sz="1400" dirty="0">
              <a:solidFill>
                <a:srgbClr val="000000"/>
              </a:solidFill>
              <a:latin typeface="Arial" pitchFamily="22" charset="0"/>
            </a:endParaRPr>
          </a:p>
        </p:txBody>
      </p:sp>
      <p:sp>
        <p:nvSpPr>
          <p:cNvPr id="38" name="Rectangle 37"/>
          <p:cNvSpPr/>
          <p:nvPr/>
        </p:nvSpPr>
        <p:spPr>
          <a:xfrm>
            <a:off x="1279750" y="225160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9</a:t>
            </a:r>
            <a:endParaRPr lang="en-US" sz="1200" dirty="0">
              <a:solidFill>
                <a:srgbClr val="000000"/>
              </a:solidFill>
            </a:endParaRPr>
          </a:p>
        </p:txBody>
      </p:sp>
      <p:sp>
        <p:nvSpPr>
          <p:cNvPr id="39" name="Rectangle 38"/>
          <p:cNvSpPr/>
          <p:nvPr/>
        </p:nvSpPr>
        <p:spPr>
          <a:xfrm>
            <a:off x="1279750" y="1900728"/>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10</a:t>
            </a:r>
            <a:endParaRPr lang="en-US" sz="1200" dirty="0">
              <a:solidFill>
                <a:srgbClr val="000000"/>
              </a:solidFill>
            </a:endParaRPr>
          </a:p>
        </p:txBody>
      </p:sp>
      <p:sp>
        <p:nvSpPr>
          <p:cNvPr id="41" name="Rectangle 5"/>
          <p:cNvSpPr>
            <a:spLocks noChangeArrowheads="1"/>
          </p:cNvSpPr>
          <p:nvPr/>
        </p:nvSpPr>
        <p:spPr bwMode="auto">
          <a:xfrm>
            <a:off x="1919410" y="2282328"/>
            <a:ext cx="3291840" cy="266127"/>
          </a:xfrm>
          <a:prstGeom prst="rect">
            <a:avLst/>
          </a:prstGeom>
          <a:solidFill>
            <a:srgbClr val="E1D4BA"/>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 + PEG (week 1-4)</a:t>
            </a:r>
            <a:endParaRPr lang="en-US" sz="1400" b="1" dirty="0">
              <a:latin typeface="Arial"/>
              <a:cs typeface="Arial"/>
            </a:endParaRPr>
          </a:p>
        </p:txBody>
      </p:sp>
      <p:sp>
        <p:nvSpPr>
          <p:cNvPr id="46" name="Rectangle 45"/>
          <p:cNvSpPr/>
          <p:nvPr/>
        </p:nvSpPr>
        <p:spPr>
          <a:xfrm>
            <a:off x="1302430" y="2606707"/>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10</a:t>
            </a:r>
            <a:endParaRPr lang="en-US" sz="1200" dirty="0">
              <a:solidFill>
                <a:srgbClr val="000000"/>
              </a:solidFill>
            </a:endParaRPr>
          </a:p>
        </p:txBody>
      </p:sp>
      <p:sp>
        <p:nvSpPr>
          <p:cNvPr id="48" name="Rectangle 5"/>
          <p:cNvSpPr>
            <a:spLocks noChangeArrowheads="1"/>
          </p:cNvSpPr>
          <p:nvPr/>
        </p:nvSpPr>
        <p:spPr bwMode="auto">
          <a:xfrm>
            <a:off x="1942090" y="2641248"/>
            <a:ext cx="3291840" cy="26612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a:latin typeface="Arial"/>
                <a:cs typeface="Arial"/>
              </a:rPr>
              <a:t>SOF + RBV + PEG (week 1</a:t>
            </a:r>
            <a:r>
              <a:rPr lang="en-US" sz="1400" b="1" dirty="0" smtClean="0">
                <a:latin typeface="Arial"/>
                <a:cs typeface="Arial"/>
              </a:rPr>
              <a:t>-8)</a:t>
            </a:r>
            <a:endParaRPr lang="en-US" sz="1400" b="1" dirty="0">
              <a:latin typeface="Arial"/>
              <a:cs typeface="Arial"/>
            </a:endParaRPr>
          </a:p>
        </p:txBody>
      </p:sp>
      <p:sp>
        <p:nvSpPr>
          <p:cNvPr id="52" name="Rectangle 51"/>
          <p:cNvSpPr/>
          <p:nvPr/>
        </p:nvSpPr>
        <p:spPr>
          <a:xfrm>
            <a:off x="1302430" y="2973220"/>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11</a:t>
            </a:r>
            <a:endParaRPr lang="en-US" sz="1200" dirty="0">
              <a:solidFill>
                <a:srgbClr val="000000"/>
              </a:solidFill>
            </a:endParaRPr>
          </a:p>
        </p:txBody>
      </p:sp>
      <p:sp>
        <p:nvSpPr>
          <p:cNvPr id="53" name="Rectangle 5"/>
          <p:cNvSpPr>
            <a:spLocks noChangeArrowheads="1"/>
          </p:cNvSpPr>
          <p:nvPr/>
        </p:nvSpPr>
        <p:spPr bwMode="auto">
          <a:xfrm>
            <a:off x="1942090" y="3000168"/>
            <a:ext cx="3291840" cy="266127"/>
          </a:xfrm>
          <a:prstGeom prst="rect">
            <a:avLst/>
          </a:prstGeom>
          <a:solidFill>
            <a:srgbClr val="EFBEBE"/>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a:latin typeface="Arial"/>
                <a:cs typeface="Arial"/>
              </a:rPr>
              <a:t>SOF + RBV + PEG </a:t>
            </a:r>
          </a:p>
        </p:txBody>
      </p:sp>
      <p:sp>
        <p:nvSpPr>
          <p:cNvPr id="76" name="Rectangle 5"/>
          <p:cNvSpPr>
            <a:spLocks noChangeArrowheads="1"/>
          </p:cNvSpPr>
          <p:nvPr/>
        </p:nvSpPr>
        <p:spPr bwMode="auto">
          <a:xfrm>
            <a:off x="1942125" y="3364848"/>
            <a:ext cx="3291840" cy="266127"/>
          </a:xfrm>
          <a:prstGeom prst="rect">
            <a:avLst/>
          </a:prstGeom>
          <a:solidFill>
            <a:srgbClr val="B8E4F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a:t>
            </a:r>
            <a:endParaRPr lang="en-US" sz="1400" b="1" dirty="0">
              <a:latin typeface="Arial"/>
              <a:cs typeface="Arial"/>
            </a:endParaRPr>
          </a:p>
        </p:txBody>
      </p:sp>
      <p:sp>
        <p:nvSpPr>
          <p:cNvPr id="78" name="Rectangle 5"/>
          <p:cNvSpPr>
            <a:spLocks noChangeArrowheads="1"/>
          </p:cNvSpPr>
          <p:nvPr/>
        </p:nvSpPr>
        <p:spPr bwMode="auto">
          <a:xfrm>
            <a:off x="1942090" y="3723768"/>
            <a:ext cx="2194560" cy="266127"/>
          </a:xfrm>
          <a:prstGeom prst="rect">
            <a:avLst/>
          </a:prstGeom>
          <a:solidFill>
            <a:srgbClr val="DFE3B1"/>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a:latin typeface="Arial"/>
                <a:cs typeface="Arial"/>
              </a:rPr>
              <a:t>SOF + RBV + PEG </a:t>
            </a:r>
          </a:p>
        </p:txBody>
      </p:sp>
      <p:sp>
        <p:nvSpPr>
          <p:cNvPr id="79" name="Rectangle 5"/>
          <p:cNvSpPr>
            <a:spLocks noChangeArrowheads="1"/>
          </p:cNvSpPr>
          <p:nvPr/>
        </p:nvSpPr>
        <p:spPr bwMode="auto">
          <a:xfrm>
            <a:off x="1942090" y="4265608"/>
            <a:ext cx="3291840" cy="266127"/>
          </a:xfrm>
          <a:prstGeom prst="rect">
            <a:avLst/>
          </a:prstGeom>
          <a:solidFill>
            <a:srgbClr val="FFCAB7"/>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a:t>
            </a:r>
            <a:endParaRPr lang="en-US" sz="1400" b="1" dirty="0">
              <a:latin typeface="Arial"/>
              <a:cs typeface="Arial"/>
            </a:endParaRPr>
          </a:p>
        </p:txBody>
      </p:sp>
      <p:sp>
        <p:nvSpPr>
          <p:cNvPr id="80" name="Rectangle 5"/>
          <p:cNvSpPr>
            <a:spLocks noChangeArrowheads="1"/>
          </p:cNvSpPr>
          <p:nvPr/>
        </p:nvSpPr>
        <p:spPr bwMode="auto">
          <a:xfrm>
            <a:off x="1942095" y="4624528"/>
            <a:ext cx="3291840" cy="26612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RBV </a:t>
            </a:r>
            <a:endParaRPr lang="en-US" sz="1400" b="1" dirty="0">
              <a:latin typeface="Arial"/>
              <a:cs typeface="Arial"/>
            </a:endParaRPr>
          </a:p>
        </p:txBody>
      </p:sp>
      <p:sp>
        <p:nvSpPr>
          <p:cNvPr id="86" name="Rectangle 85"/>
          <p:cNvSpPr/>
          <p:nvPr/>
        </p:nvSpPr>
        <p:spPr>
          <a:xfrm>
            <a:off x="8166602" y="458552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91" name="Rectangle 90"/>
          <p:cNvSpPr/>
          <p:nvPr/>
        </p:nvSpPr>
        <p:spPr>
          <a:xfrm>
            <a:off x="1302430" y="3692328"/>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10</a:t>
            </a:r>
            <a:endParaRPr lang="en-US" sz="1200" dirty="0">
              <a:solidFill>
                <a:srgbClr val="000000"/>
              </a:solidFill>
            </a:endParaRPr>
          </a:p>
        </p:txBody>
      </p:sp>
      <p:sp>
        <p:nvSpPr>
          <p:cNvPr id="92" name="Rectangle 91"/>
          <p:cNvSpPr/>
          <p:nvPr/>
        </p:nvSpPr>
        <p:spPr>
          <a:xfrm>
            <a:off x="1302430" y="3330116"/>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rPr>
              <a:t>n</a:t>
            </a:r>
            <a:r>
              <a:rPr lang="en-US" sz="1200" dirty="0" smtClean="0">
                <a:solidFill>
                  <a:srgbClr val="000000"/>
                </a:solidFill>
              </a:rPr>
              <a:t> =</a:t>
            </a:r>
            <a:r>
              <a:rPr lang="en-US" sz="1200" dirty="0">
                <a:solidFill>
                  <a:srgbClr val="000000"/>
                </a:solidFill>
              </a:rPr>
              <a:t> </a:t>
            </a:r>
            <a:r>
              <a:rPr lang="en-US" sz="1200" dirty="0" smtClean="0">
                <a:solidFill>
                  <a:srgbClr val="000000"/>
                </a:solidFill>
              </a:rPr>
              <a:t>10</a:t>
            </a:r>
            <a:endParaRPr lang="en-US" sz="1200" dirty="0">
              <a:solidFill>
                <a:srgbClr val="000000"/>
              </a:solidFill>
            </a:endParaRPr>
          </a:p>
        </p:txBody>
      </p:sp>
      <p:sp>
        <p:nvSpPr>
          <p:cNvPr id="93" name="Rectangle 92"/>
          <p:cNvSpPr/>
          <p:nvPr/>
        </p:nvSpPr>
        <p:spPr>
          <a:xfrm>
            <a:off x="1302430" y="4230355"/>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10</a:t>
            </a:r>
            <a:endParaRPr lang="en-US" sz="1200" dirty="0">
              <a:solidFill>
                <a:srgbClr val="000000"/>
              </a:solidFill>
            </a:endParaRPr>
          </a:p>
        </p:txBody>
      </p:sp>
      <p:sp>
        <p:nvSpPr>
          <p:cNvPr id="94" name="Rectangle 93"/>
          <p:cNvSpPr/>
          <p:nvPr/>
        </p:nvSpPr>
        <p:spPr>
          <a:xfrm>
            <a:off x="1302430" y="4596868"/>
            <a:ext cx="636892" cy="313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rgbClr val="000000"/>
                </a:solidFill>
              </a:rPr>
              <a:t>n = 25</a:t>
            </a:r>
            <a:endParaRPr lang="en-US" sz="1200" dirty="0">
              <a:solidFill>
                <a:srgbClr val="000000"/>
              </a:solidFill>
            </a:endParaRPr>
          </a:p>
        </p:txBody>
      </p:sp>
      <p:cxnSp>
        <p:nvCxnSpPr>
          <p:cNvPr id="49" name="Straight Connector 48"/>
          <p:cNvCxnSpPr/>
          <p:nvPr/>
        </p:nvCxnSpPr>
        <p:spPr>
          <a:xfrm>
            <a:off x="5220012" y="207262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8143922" y="187666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1" name="Straight Connector 50"/>
          <p:cNvCxnSpPr/>
          <p:nvPr/>
        </p:nvCxnSpPr>
        <p:spPr>
          <a:xfrm>
            <a:off x="5220012" y="242278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8166602" y="222682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5" name="Straight Connector 54"/>
          <p:cNvCxnSpPr/>
          <p:nvPr/>
        </p:nvCxnSpPr>
        <p:spPr>
          <a:xfrm>
            <a:off x="5242692" y="279212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8166602" y="259616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3" name="Straight Connector 62"/>
          <p:cNvCxnSpPr/>
          <p:nvPr/>
        </p:nvCxnSpPr>
        <p:spPr>
          <a:xfrm>
            <a:off x="5242692" y="313942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8166602" y="294346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6" name="Straight Connector 65"/>
          <p:cNvCxnSpPr/>
          <p:nvPr/>
        </p:nvCxnSpPr>
        <p:spPr>
          <a:xfrm>
            <a:off x="5242692" y="350092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8166602" y="330496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4148709" y="387058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7124512" y="367462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70" name="Straight Connector 69"/>
          <p:cNvCxnSpPr/>
          <p:nvPr/>
        </p:nvCxnSpPr>
        <p:spPr>
          <a:xfrm>
            <a:off x="5242692" y="4415008"/>
            <a:ext cx="32918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8166602" y="421904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3" name="Rectangle 72"/>
          <p:cNvSpPr/>
          <p:nvPr/>
        </p:nvSpPr>
        <p:spPr>
          <a:xfrm>
            <a:off x="0" y="4249887"/>
            <a:ext cx="1295400" cy="312105"/>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400" b="1" dirty="0" smtClean="0">
                <a:latin typeface="Arial"/>
                <a:cs typeface="Arial"/>
              </a:rPr>
              <a:t>GT 1 Null</a:t>
            </a:r>
            <a:endParaRPr lang="en-US" sz="1400" b="1" dirty="0">
              <a:latin typeface="Arial"/>
              <a:cs typeface="Arial"/>
            </a:endParaRPr>
          </a:p>
        </p:txBody>
      </p:sp>
      <p:sp>
        <p:nvSpPr>
          <p:cNvPr id="74" name="Rectangle 73"/>
          <p:cNvSpPr/>
          <p:nvPr/>
        </p:nvSpPr>
        <p:spPr>
          <a:xfrm>
            <a:off x="0" y="1908888"/>
            <a:ext cx="1293204" cy="2093976"/>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lnSpc>
                <a:spcPts val="2460"/>
              </a:lnSpc>
            </a:pPr>
            <a:r>
              <a:rPr lang="en-US" sz="1600" b="1" dirty="0" smtClean="0">
                <a:latin typeface="Arial"/>
                <a:cs typeface="Arial"/>
              </a:rPr>
              <a:t>GT 2,3</a:t>
            </a:r>
            <a:r>
              <a:rPr lang="en-US" sz="1600" b="1" dirty="0">
                <a:cs typeface="Arial"/>
              </a:rPr>
              <a:t/>
            </a:r>
            <a:br>
              <a:rPr lang="en-US" sz="1600" b="1" dirty="0">
                <a:cs typeface="Arial"/>
              </a:rPr>
            </a:br>
            <a:r>
              <a:rPr lang="en-US" sz="1600" b="1" dirty="0">
                <a:cs typeface="Arial"/>
              </a:rPr>
              <a:t>Naïve </a:t>
            </a:r>
            <a:endParaRPr lang="en-US" sz="1600" b="1" dirty="0">
              <a:latin typeface="Arial"/>
              <a:cs typeface="Arial"/>
            </a:endParaRPr>
          </a:p>
        </p:txBody>
      </p:sp>
      <p:sp>
        <p:nvSpPr>
          <p:cNvPr id="87" name="Rectangle 86"/>
          <p:cNvSpPr/>
          <p:nvPr/>
        </p:nvSpPr>
        <p:spPr>
          <a:xfrm>
            <a:off x="0" y="4621248"/>
            <a:ext cx="1295400" cy="312105"/>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400" b="1" dirty="0" smtClean="0">
                <a:latin typeface="Arial"/>
                <a:cs typeface="Arial"/>
              </a:rPr>
              <a:t>GT 1 Naive </a:t>
            </a:r>
            <a:endParaRPr lang="en-US" sz="1400" b="1" dirty="0">
              <a:latin typeface="Arial"/>
              <a:cs typeface="Arial"/>
            </a:endParaRPr>
          </a:p>
        </p:txBody>
      </p:sp>
      <p:grpSp>
        <p:nvGrpSpPr>
          <p:cNvPr id="56" name="Group 55"/>
          <p:cNvGrpSpPr/>
          <p:nvPr/>
        </p:nvGrpSpPr>
        <p:grpSpPr>
          <a:xfrm>
            <a:off x="-6113" y="1199972"/>
            <a:ext cx="9162291" cy="515104"/>
            <a:chOff x="-6113" y="1371600"/>
            <a:chExt cx="9162291" cy="515104"/>
          </a:xfrm>
        </p:grpSpPr>
        <p:sp>
          <p:nvSpPr>
            <p:cNvPr id="57" name="Rectangle 56"/>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58" name="Rectangle 57"/>
            <p:cNvSpPr/>
            <p:nvPr/>
          </p:nvSpPr>
          <p:spPr>
            <a:xfrm>
              <a:off x="165397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59" name="Straight Connector 58"/>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92523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8539546"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314824"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20</a:t>
              </a:r>
              <a:endParaRPr lang="en-US" sz="1400" dirty="0">
                <a:solidFill>
                  <a:srgbClr val="000000"/>
                </a:solidFill>
                <a:latin typeface="Arial"/>
                <a:cs typeface="Arial"/>
              </a:endParaRPr>
            </a:p>
          </p:txBody>
        </p:sp>
        <p:cxnSp>
          <p:nvCxnSpPr>
            <p:cNvPr id="77" name="Straight Connector 76"/>
            <p:cNvCxnSpPr/>
            <p:nvPr/>
          </p:nvCxnSpPr>
          <p:spPr>
            <a:xfrm flipV="1">
              <a:off x="7596846"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8245842"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sp>
          <p:nvSpPr>
            <p:cNvPr id="82" name="Rectangle 81"/>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83" name="Rectangle 82"/>
            <p:cNvSpPr/>
            <p:nvPr/>
          </p:nvSpPr>
          <p:spPr>
            <a:xfrm>
              <a:off x="385739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8</a:t>
              </a:r>
              <a:endParaRPr lang="en-US" sz="1400" dirty="0">
                <a:solidFill>
                  <a:srgbClr val="000000"/>
                </a:solidFill>
                <a:latin typeface="Arial"/>
                <a:cs typeface="Arial"/>
              </a:endParaRPr>
            </a:p>
          </p:txBody>
        </p:sp>
        <p:cxnSp>
          <p:nvCxnSpPr>
            <p:cNvPr id="84" name="Straight Connector 83"/>
            <p:cNvCxnSpPr/>
            <p:nvPr/>
          </p:nvCxnSpPr>
          <p:spPr>
            <a:xfrm flipV="1">
              <a:off x="41394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92419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89" name="Straight Connector 88"/>
            <p:cNvCxnSpPr/>
            <p:nvPr/>
          </p:nvCxnSpPr>
          <p:spPr>
            <a:xfrm flipV="1">
              <a:off x="52062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56643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Sofosbuvir</a:t>
            </a:r>
            <a:r>
              <a:rPr lang="en-US" sz="2400" dirty="0">
                <a:solidFill>
                  <a:schemeClr val="accent5">
                    <a:lumMod val="20000"/>
                    <a:lumOff val="80000"/>
                  </a:schemeClr>
                </a:solidFill>
              </a:rPr>
              <a:t> and Ribavirin +/- Peginterferon in GT 1-3</a:t>
            </a:r>
            <a:br>
              <a:rPr lang="en-US" sz="2400" dirty="0">
                <a:solidFill>
                  <a:schemeClr val="accent5">
                    <a:lumMod val="20000"/>
                    <a:lumOff val="80000"/>
                  </a:schemeClr>
                </a:solidFill>
              </a:rPr>
            </a:br>
            <a:r>
              <a:rPr lang="en-US" sz="2400" dirty="0"/>
              <a:t>ELECTRON </a:t>
            </a:r>
            <a:r>
              <a:rPr lang="en-US" sz="2400" dirty="0" smtClean="0"/>
              <a:t>Trial (Arms 1-8):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ELECTRON: SVR12, by Treatment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Gane</a:t>
            </a:r>
            <a:r>
              <a:rPr lang="en-US" dirty="0"/>
              <a:t> EJ, et al. N </a:t>
            </a:r>
            <a:r>
              <a:rPr lang="en-US" dirty="0" err="1"/>
              <a:t>Engl</a:t>
            </a:r>
            <a:r>
              <a:rPr lang="en-US" dirty="0"/>
              <a:t> J Med. 2013;368:34-44. </a:t>
            </a:r>
          </a:p>
        </p:txBody>
      </p:sp>
      <p:graphicFrame>
        <p:nvGraphicFramePr>
          <p:cNvPr id="30" name="Chart 29"/>
          <p:cNvGraphicFramePr>
            <a:graphicFrameLocks/>
          </p:cNvGraphicFramePr>
          <p:nvPr>
            <p:extLst>
              <p:ext uri="{D42A27DB-BD31-4B8C-83A1-F6EECF244321}">
                <p14:modId xmlns:p14="http://schemas.microsoft.com/office/powerpoint/2010/main" val="2156735898"/>
              </p:ext>
            </p:extLst>
          </p:nvPr>
        </p:nvGraphicFramePr>
        <p:xfrm>
          <a:off x="192088" y="176076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164108"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10/10</a:t>
            </a:r>
            <a:endParaRPr lang="en-US" sz="1400" dirty="0">
              <a:solidFill>
                <a:schemeClr val="bg1"/>
              </a:solidFill>
            </a:endParaRPr>
          </a:p>
        </p:txBody>
      </p:sp>
      <p:sp>
        <p:nvSpPr>
          <p:cNvPr id="13" name="Rectangle 25"/>
          <p:cNvSpPr>
            <a:spLocks noChangeArrowheads="1"/>
          </p:cNvSpPr>
          <p:nvPr/>
        </p:nvSpPr>
        <p:spPr bwMode="auto">
          <a:xfrm>
            <a:off x="1066800" y="5864220"/>
            <a:ext cx="57150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chemeClr val="tx2"/>
                </a:solidFill>
                <a:latin typeface="Arial" pitchFamily="22" charset="0"/>
              </a:rPr>
              <a:t>Genotype 2 or 3 (all treatment naïve)</a:t>
            </a:r>
            <a:endParaRPr lang="en-US" sz="1400" b="1" dirty="0">
              <a:solidFill>
                <a:schemeClr val="tx2"/>
              </a:solidFill>
              <a:latin typeface="Arial" pitchFamily="22" charset="0"/>
            </a:endParaRPr>
          </a:p>
        </p:txBody>
      </p:sp>
      <p:cxnSp>
        <p:nvCxnSpPr>
          <p:cNvPr id="15" name="Straight Connector 14"/>
          <p:cNvCxnSpPr/>
          <p:nvPr/>
        </p:nvCxnSpPr>
        <p:spPr>
          <a:xfrm>
            <a:off x="1032780" y="5812500"/>
            <a:ext cx="572414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7" name="Rectangle 25"/>
          <p:cNvSpPr>
            <a:spLocks noChangeArrowheads="1"/>
          </p:cNvSpPr>
          <p:nvPr/>
        </p:nvSpPr>
        <p:spPr bwMode="auto">
          <a:xfrm>
            <a:off x="6934200" y="5954940"/>
            <a:ext cx="18288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Genotype 1</a:t>
            </a:r>
          </a:p>
        </p:txBody>
      </p:sp>
      <p:cxnSp>
        <p:nvCxnSpPr>
          <p:cNvPr id="18" name="Straight Connector 17"/>
          <p:cNvCxnSpPr/>
          <p:nvPr/>
        </p:nvCxnSpPr>
        <p:spPr>
          <a:xfrm>
            <a:off x="6955536" y="5812500"/>
            <a:ext cx="179222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858000" y="1890480"/>
            <a:ext cx="0" cy="3304032"/>
          </a:xfrm>
          <a:prstGeom prst="line">
            <a:avLst/>
          </a:prstGeom>
          <a:ln w="19050"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Rectangle 25"/>
          <p:cNvSpPr>
            <a:spLocks noChangeArrowheads="1"/>
          </p:cNvSpPr>
          <p:nvPr/>
        </p:nvSpPr>
        <p:spPr bwMode="auto">
          <a:xfrm>
            <a:off x="6866160" y="5740860"/>
            <a:ext cx="9906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200" b="1" dirty="0" err="1" smtClean="0">
                <a:solidFill>
                  <a:srgbClr val="000000"/>
                </a:solidFill>
                <a:latin typeface="Arial" pitchFamily="22" charset="0"/>
              </a:rPr>
              <a:t>Exp</a:t>
            </a:r>
            <a:r>
              <a:rPr lang="en-US" sz="1200" b="1" dirty="0" smtClean="0">
                <a:solidFill>
                  <a:srgbClr val="000000"/>
                </a:solidFill>
                <a:latin typeface="Arial" pitchFamily="22" charset="0"/>
              </a:rPr>
              <a:t>-</a:t>
            </a:r>
            <a:r>
              <a:rPr lang="en-US" sz="1200" b="1" dirty="0" smtClean="0">
                <a:solidFill>
                  <a:srgbClr val="001D48"/>
                </a:solidFill>
                <a:latin typeface="Arial" pitchFamily="22" charset="0"/>
              </a:rPr>
              <a:t>Null</a:t>
            </a:r>
            <a:endParaRPr lang="en-US" sz="1200" b="1" dirty="0">
              <a:solidFill>
                <a:srgbClr val="001D48"/>
              </a:solidFill>
              <a:latin typeface="Arial" pitchFamily="22" charset="0"/>
            </a:endParaRPr>
          </a:p>
        </p:txBody>
      </p:sp>
      <p:sp>
        <p:nvSpPr>
          <p:cNvPr id="22" name="Rectangle 25"/>
          <p:cNvSpPr>
            <a:spLocks noChangeArrowheads="1"/>
          </p:cNvSpPr>
          <p:nvPr/>
        </p:nvSpPr>
        <p:spPr bwMode="auto">
          <a:xfrm>
            <a:off x="7947480" y="5740860"/>
            <a:ext cx="7620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200" b="1" dirty="0" smtClean="0">
                <a:solidFill>
                  <a:srgbClr val="001D48"/>
                </a:solidFill>
                <a:latin typeface="Arial" pitchFamily="22" charset="0"/>
              </a:rPr>
              <a:t>Naive</a:t>
            </a:r>
            <a:endParaRPr lang="en-US" sz="1200" b="1" dirty="0">
              <a:solidFill>
                <a:srgbClr val="001D48"/>
              </a:solidFill>
              <a:latin typeface="Arial" pitchFamily="22" charset="0"/>
            </a:endParaRPr>
          </a:p>
        </p:txBody>
      </p:sp>
      <p:sp>
        <p:nvSpPr>
          <p:cNvPr id="25" name="Rectangle 24"/>
          <p:cNvSpPr/>
          <p:nvPr/>
        </p:nvSpPr>
        <p:spPr>
          <a:xfrm>
            <a:off x="212544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9/9</a:t>
            </a:r>
            <a:endParaRPr lang="en-US" sz="1400" dirty="0">
              <a:solidFill>
                <a:schemeClr val="bg1"/>
              </a:solidFill>
            </a:endParaRPr>
          </a:p>
        </p:txBody>
      </p:sp>
      <p:sp>
        <p:nvSpPr>
          <p:cNvPr id="26" name="Rectangle 25"/>
          <p:cNvSpPr/>
          <p:nvPr/>
        </p:nvSpPr>
        <p:spPr>
          <a:xfrm>
            <a:off x="310470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10/10</a:t>
            </a:r>
            <a:endParaRPr lang="en-US" sz="1400" dirty="0">
              <a:solidFill>
                <a:schemeClr val="bg1"/>
              </a:solidFill>
            </a:endParaRPr>
          </a:p>
        </p:txBody>
      </p:sp>
      <p:sp>
        <p:nvSpPr>
          <p:cNvPr id="27" name="Rectangle 26"/>
          <p:cNvSpPr/>
          <p:nvPr/>
        </p:nvSpPr>
        <p:spPr>
          <a:xfrm>
            <a:off x="408396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11/11</a:t>
            </a:r>
            <a:endParaRPr lang="en-US" sz="1400" dirty="0">
              <a:solidFill>
                <a:schemeClr val="bg1"/>
              </a:solidFill>
            </a:endParaRPr>
          </a:p>
        </p:txBody>
      </p:sp>
      <p:sp>
        <p:nvSpPr>
          <p:cNvPr id="28" name="Rectangle 27"/>
          <p:cNvSpPr/>
          <p:nvPr/>
        </p:nvSpPr>
        <p:spPr>
          <a:xfrm>
            <a:off x="502920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6</a:t>
            </a:r>
            <a:r>
              <a:rPr lang="en-US" sz="1400" dirty="0" smtClean="0">
                <a:solidFill>
                  <a:schemeClr val="bg1"/>
                </a:solidFill>
              </a:rPr>
              <a:t>/10</a:t>
            </a:r>
            <a:endParaRPr lang="en-US" sz="1400" dirty="0">
              <a:solidFill>
                <a:schemeClr val="bg1"/>
              </a:solidFill>
            </a:endParaRPr>
          </a:p>
        </p:txBody>
      </p:sp>
      <p:sp>
        <p:nvSpPr>
          <p:cNvPr id="29" name="Rectangle 28"/>
          <p:cNvSpPr/>
          <p:nvPr/>
        </p:nvSpPr>
        <p:spPr>
          <a:xfrm>
            <a:off x="601980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10/10</a:t>
            </a:r>
            <a:endParaRPr lang="en-US" sz="1400" dirty="0">
              <a:solidFill>
                <a:schemeClr val="bg1"/>
              </a:solidFill>
            </a:endParaRPr>
          </a:p>
        </p:txBody>
      </p:sp>
      <p:sp>
        <p:nvSpPr>
          <p:cNvPr id="31" name="Rectangle 30"/>
          <p:cNvSpPr/>
          <p:nvPr/>
        </p:nvSpPr>
        <p:spPr>
          <a:xfrm>
            <a:off x="7955640" y="480876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21/25</a:t>
            </a:r>
            <a:endParaRPr lang="en-US" sz="1400" dirty="0">
              <a:solidFill>
                <a:schemeClr val="bg1"/>
              </a:solidFill>
            </a:endParaRPr>
          </a:p>
        </p:txBody>
      </p:sp>
      <p:sp>
        <p:nvSpPr>
          <p:cNvPr id="32" name="Rectangle 31"/>
          <p:cNvSpPr/>
          <p:nvPr/>
        </p:nvSpPr>
        <p:spPr>
          <a:xfrm>
            <a:off x="7010400" y="4495800"/>
            <a:ext cx="70189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tx1">
                    <a:lumMod val="50000"/>
                    <a:lumOff val="50000"/>
                  </a:schemeClr>
                </a:solidFill>
              </a:rPr>
              <a:t>1/10</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2459885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a:t>
            </a:r>
            <a:r>
              <a:rPr lang="en-US" dirty="0"/>
              <a:t> </a:t>
            </a:r>
            <a:r>
              <a:rPr lang="en-US" dirty="0" err="1"/>
              <a:t>Gane</a:t>
            </a:r>
            <a:r>
              <a:rPr lang="en-US" dirty="0"/>
              <a:t> EJ, et al. N </a:t>
            </a:r>
            <a:r>
              <a:rPr lang="en-US" dirty="0" err="1"/>
              <a:t>Engl</a:t>
            </a:r>
            <a:r>
              <a:rPr lang="en-US" dirty="0"/>
              <a:t> J Med. 2013;368:34-44. </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rgbClr val="F0EADC"/>
                </a:solidFill>
              </a:rPr>
              <a:t>Sofosbuvir + RBV in Treatment-Experienced HCV GT 2 or 3</a:t>
            </a:r>
            <a:r>
              <a:rPr lang="en-US" sz="2400" dirty="0"/>
              <a:t/>
            </a:r>
            <a:br>
              <a:rPr lang="en-US" sz="2400" dirty="0"/>
            </a:br>
            <a:r>
              <a:rPr lang="en-US" sz="2400" dirty="0" smtClean="0"/>
              <a:t>ELECTRON Trial (Arms 1-8): 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646516217"/>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en-US" sz="2400" b="1" i="0" dirty="0" smtClean="0">
                          <a:solidFill>
                            <a:srgbClr val="800000"/>
                          </a:solidFill>
                          <a:latin typeface="Arial"/>
                          <a:cs typeface="Arial"/>
                        </a:rPr>
                        <a:t>Conclusions</a:t>
                      </a:r>
                      <a:r>
                        <a:rPr lang="en-US" sz="2400" b="0" i="0" dirty="0" smtClean="0">
                          <a:solidFill>
                            <a:schemeClr val="tx1"/>
                          </a:solidFill>
                          <a:latin typeface="Arial"/>
                          <a:cs typeface="Arial"/>
                        </a:rPr>
                        <a:t>: “</a:t>
                      </a:r>
                      <a:r>
                        <a:rPr lang="en-US" sz="2400" b="0" i="0" u="none" strike="noStrike" kern="1200" baseline="0" dirty="0" smtClean="0">
                          <a:solidFill>
                            <a:schemeClr val="tx1"/>
                          </a:solidFill>
                          <a:latin typeface="Arial"/>
                          <a:ea typeface="+mn-ea"/>
                          <a:cs typeface="Arial"/>
                        </a:rPr>
                        <a:t>Sofosbuvir plus ribavirin for 12 weeks may be effective in previously untreated patients with HCV genotype 1, 2, or 3 infection</a:t>
                      </a:r>
                      <a:r>
                        <a:rPr lang="en-US" sz="24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831345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Sofosbuvir in Genotypes 2 or 3</a:t>
            </a:r>
            <a:r>
              <a:rPr lang="en-US" dirty="0"/>
              <a:t/>
            </a:r>
            <a:br>
              <a:rPr lang="en-US" dirty="0"/>
            </a:br>
            <a:r>
              <a:rPr lang="en-US" sz="3600" dirty="0" smtClean="0"/>
              <a:t>VALENCE Trial</a:t>
            </a:r>
            <a:endParaRPr lang="en-US" sz="36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Zeuzem</a:t>
            </a:r>
            <a:r>
              <a:rPr lang="en-US" sz="1400" dirty="0">
                <a:latin typeface="Arial"/>
                <a:cs typeface="Arial"/>
              </a:rPr>
              <a:t> S, et al.  </a:t>
            </a:r>
            <a:r>
              <a:rPr lang="en-US" sz="1400" dirty="0" smtClean="0"/>
              <a:t>N </a:t>
            </a:r>
            <a:r>
              <a:rPr lang="en-US" sz="1400" dirty="0" err="1"/>
              <a:t>Engl</a:t>
            </a:r>
            <a:r>
              <a:rPr lang="en-US" sz="1400" dirty="0"/>
              <a:t> J Med. 2014;370:1993-2001</a:t>
            </a:r>
            <a:endParaRPr lang="en-US" sz="1400" dirty="0">
              <a:latin typeface="Arial"/>
              <a:cs typeface="Arial"/>
            </a:endParaRPr>
          </a:p>
        </p:txBody>
      </p:sp>
    </p:spTree>
    <p:extLst>
      <p:ext uri="{BB962C8B-B14F-4D97-AF65-F5344CB8AC3E}">
        <p14:creationId xmlns:p14="http://schemas.microsoft.com/office/powerpoint/2010/main" val="31517622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Zeuzem</a:t>
            </a:r>
            <a:r>
              <a:rPr lang="en-US" dirty="0"/>
              <a:t> S, et al. N </a:t>
            </a:r>
            <a:r>
              <a:rPr lang="en-US" dirty="0" err="1"/>
              <a:t>Engl</a:t>
            </a:r>
            <a:r>
              <a:rPr lang="en-US" dirty="0"/>
              <a:t> J Med. 2014;370:1993-</a:t>
            </a:r>
            <a:r>
              <a:rPr lang="en-US" dirty="0" smtClean="0"/>
              <a:t>2001.</a:t>
            </a:r>
            <a:endParaRPr lang="en-US" dirty="0"/>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2 or 3</a:t>
            </a:r>
            <a:r>
              <a:rPr lang="en-US" sz="2400" dirty="0"/>
              <a:t/>
            </a:r>
            <a:br>
              <a:rPr lang="en-US" sz="2400" dirty="0"/>
            </a:br>
            <a:r>
              <a:rPr lang="en-US" sz="2400" dirty="0" smtClean="0"/>
              <a:t>VALENCE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064457303"/>
              </p:ext>
            </p:extLst>
          </p:nvPr>
        </p:nvGraphicFramePr>
        <p:xfrm>
          <a:off x="495300" y="1462446"/>
          <a:ext cx="8115300" cy="4785954"/>
        </p:xfrm>
        <a:graphic>
          <a:graphicData uri="http://schemas.openxmlformats.org/drawingml/2006/table">
            <a:tbl>
              <a:tblPr>
                <a:effectLst>
                  <a:outerShdw blurRad="38100" dist="38100" dir="2700000">
                    <a:srgbClr val="000000">
                      <a:alpha val="50000"/>
                    </a:srgbClr>
                  </a:outerShdw>
                </a:effectLst>
              </a:tblPr>
              <a:tblGrid>
                <a:gridCol w="8115300"/>
              </a:tblGrid>
              <a:tr h="290510">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VALENCE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19244">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phase 3, using sofosbuvir + ribavirin in treatment naive or experienced, chronic HCV GT 2 or 3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Europe</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Platelet ≥ 50,000 cells</a:t>
                      </a:r>
                      <a:r>
                        <a:rPr lang="en-US" sz="1800" baseline="0" smtClean="0">
                          <a:solidFill>
                            <a:srgbClr val="000000"/>
                          </a:solidFill>
                          <a:latin typeface="Arial" pitchFamily="22" charset="0"/>
                        </a:rPr>
                        <a:t>/mm</a:t>
                      </a:r>
                      <a:r>
                        <a:rPr lang="en-US" sz="1800" baseline="30000" smtClean="0">
                          <a:solidFill>
                            <a:srgbClr val="000000"/>
                          </a:solidFill>
                          <a:latin typeface="Arial" pitchFamily="22" charset="0"/>
                        </a:rPr>
                        <a:t>3</a:t>
                      </a:r>
                      <a:endParaRPr lang="en-US" sz="1800" baseline="30000" dirty="0" smtClean="0">
                        <a:solidFill>
                          <a:srgbClr val="000000"/>
                        </a:solidFill>
                        <a:latin typeface="Arial" pitchFamily="22" charset="0"/>
                      </a:endParaRP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Characteristics (range in different treatment arms)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419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Sex: male (55-62%)</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Race: white (89-100%)</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Cirrhosis: (14-23%)</a:t>
                      </a:r>
                      <a:br>
                        <a:rPr lang="en-US" sz="1800" baseline="0" dirty="0" smtClean="0">
                          <a:solidFill>
                            <a:schemeClr val="tx1"/>
                          </a:solidFill>
                          <a:latin typeface="Arial" pitchFamily="22" charset="0"/>
                        </a:rPr>
                      </a:br>
                      <a:r>
                        <a:rPr lang="en-US" sz="1800" baseline="0" dirty="0" smtClean="0">
                          <a:solidFill>
                            <a:srgbClr val="000000"/>
                          </a:solidFill>
                          <a:latin typeface="Arial" pitchFamily="22" charset="0"/>
                        </a:rPr>
                        <a:t>- IL28B Genotype: non-CC (64-74%)  </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 Secondary = safety </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7761603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Zeuzem</a:t>
            </a:r>
            <a:r>
              <a:rPr lang="en-US" dirty="0"/>
              <a:t> S, et al. N </a:t>
            </a:r>
            <a:r>
              <a:rPr lang="en-US" dirty="0" err="1"/>
              <a:t>Engl</a:t>
            </a:r>
            <a:r>
              <a:rPr lang="en-US" dirty="0"/>
              <a:t> J Med. 2014;370:1993-</a:t>
            </a:r>
            <a:r>
              <a:rPr lang="en-US" dirty="0" smtClean="0"/>
              <a:t>2001.</a:t>
            </a:r>
            <a:endParaRPr lang="en-US" dirty="0"/>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Sofosbuvir and Ribavirin for HCV GT 2 or </a:t>
            </a:r>
            <a:r>
              <a:rPr lang="en-US" sz="2400" dirty="0" smtClean="0">
                <a:solidFill>
                  <a:schemeClr val="accent5">
                    <a:lumMod val="20000"/>
                    <a:lumOff val="80000"/>
                  </a:schemeClr>
                </a:solidFill>
              </a:rPr>
              <a:t>3</a:t>
            </a:r>
            <a:r>
              <a:rPr lang="en-US" sz="2400" dirty="0" smtClean="0"/>
              <a:t/>
            </a:r>
            <a:br>
              <a:rPr lang="en-US" sz="2400" dirty="0" smtClean="0"/>
            </a:br>
            <a:r>
              <a:rPr lang="en-US" sz="2400" dirty="0" smtClean="0"/>
              <a:t>VALENCE: Treatment Arms</a:t>
            </a:r>
            <a:endParaRPr lang="en-US" sz="2400" dirty="0"/>
          </a:p>
        </p:txBody>
      </p:sp>
      <p:cxnSp>
        <p:nvCxnSpPr>
          <p:cNvPr id="24" name="Straight Connector 23"/>
          <p:cNvCxnSpPr/>
          <p:nvPr/>
        </p:nvCxnSpPr>
        <p:spPr>
          <a:xfrm>
            <a:off x="4089868" y="2504633"/>
            <a:ext cx="22494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
          <p:cNvSpPr>
            <a:spLocks noChangeArrowheads="1"/>
          </p:cNvSpPr>
          <p:nvPr/>
        </p:nvSpPr>
        <p:spPr bwMode="auto">
          <a:xfrm>
            <a:off x="1835525" y="2179333"/>
            <a:ext cx="2249614" cy="640067"/>
          </a:xfrm>
          <a:prstGeom prst="rect">
            <a:avLst/>
          </a:prstGeom>
          <a:solidFill>
            <a:schemeClr val="accent4">
              <a:lumMod val="20000"/>
              <a:lumOff val="80000"/>
            </a:schemeClr>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600" b="1" dirty="0">
                <a:solidFill>
                  <a:srgbClr val="000000"/>
                </a:solidFill>
                <a:latin typeface="Arial"/>
                <a:cs typeface="Arial"/>
              </a:rPr>
              <a:t>(</a:t>
            </a:r>
            <a:r>
              <a:rPr lang="en-US" sz="1600" b="1" dirty="0" smtClean="0">
                <a:solidFill>
                  <a:srgbClr val="000000"/>
                </a:solidFill>
                <a:latin typeface="Arial"/>
                <a:cs typeface="Arial"/>
              </a:rPr>
              <a:t>n = 73)</a:t>
            </a:r>
            <a:endParaRPr lang="en-US" sz="1600" dirty="0">
              <a:solidFill>
                <a:srgbClr val="000000"/>
              </a:solidFill>
              <a:latin typeface="Arial"/>
              <a:cs typeface="Arial"/>
            </a:endParaRPr>
          </a:p>
        </p:txBody>
      </p:sp>
      <p:cxnSp>
        <p:nvCxnSpPr>
          <p:cNvPr id="28" name="Straight Connector 27"/>
          <p:cNvCxnSpPr/>
          <p:nvPr/>
        </p:nvCxnSpPr>
        <p:spPr>
          <a:xfrm>
            <a:off x="6331324" y="3378356"/>
            <a:ext cx="224942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
          <p:cNvSpPr>
            <a:spLocks noChangeArrowheads="1"/>
          </p:cNvSpPr>
          <p:nvPr/>
        </p:nvSpPr>
        <p:spPr bwMode="auto">
          <a:xfrm>
            <a:off x="1835525" y="3048000"/>
            <a:ext cx="4499166" cy="640067"/>
          </a:xfrm>
          <a:prstGeom prst="rect">
            <a:avLst/>
          </a:prstGeom>
          <a:solidFill>
            <a:schemeClr val="accent1">
              <a:lumMod val="40000"/>
              <a:lumOff val="60000"/>
            </a:schemeClr>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a:t>
            </a:r>
            <a:r>
              <a:rPr lang="en-US" sz="1800" b="1" dirty="0" smtClean="0">
                <a:solidFill>
                  <a:srgbClr val="000000"/>
                </a:solidFill>
                <a:latin typeface="Arial"/>
                <a:cs typeface="Arial"/>
              </a:rPr>
              <a:t>+</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600" b="1" dirty="0" smtClean="0">
                <a:solidFill>
                  <a:srgbClr val="000000"/>
                </a:solidFill>
                <a:latin typeface="Arial"/>
                <a:cs typeface="Arial"/>
              </a:rPr>
              <a:t>(n = 250)</a:t>
            </a:r>
            <a:endParaRPr lang="en-US" sz="1600" dirty="0">
              <a:solidFill>
                <a:srgbClr val="000000"/>
              </a:solidFill>
              <a:latin typeface="Arial"/>
              <a:cs typeface="Arial"/>
            </a:endParaRPr>
          </a:p>
        </p:txBody>
      </p:sp>
      <p:sp>
        <p:nvSpPr>
          <p:cNvPr id="34" name="Rectangle 33"/>
          <p:cNvSpPr/>
          <p:nvPr/>
        </p:nvSpPr>
        <p:spPr>
          <a:xfrm>
            <a:off x="457200" y="2179333"/>
            <a:ext cx="1317380" cy="633981"/>
          </a:xfrm>
          <a:prstGeom prst="rect">
            <a:avLst/>
          </a:prstGeom>
          <a:solidFill>
            <a:schemeClr val="tx1">
              <a:lumMod val="65000"/>
              <a:lumOff val="35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2</a:t>
            </a:r>
            <a:endParaRPr lang="en-US" sz="1600" b="1" dirty="0">
              <a:latin typeface="Arial"/>
              <a:cs typeface="Arial"/>
            </a:endParaRPr>
          </a:p>
        </p:txBody>
      </p:sp>
      <p:sp>
        <p:nvSpPr>
          <p:cNvPr id="35" name="Rectangle 34"/>
          <p:cNvSpPr/>
          <p:nvPr/>
        </p:nvSpPr>
        <p:spPr>
          <a:xfrm>
            <a:off x="457200" y="3048000"/>
            <a:ext cx="1317380" cy="633981"/>
          </a:xfrm>
          <a:prstGeom prst="rect">
            <a:avLst/>
          </a:prstGeom>
          <a:solidFill>
            <a:schemeClr val="tx1">
              <a:lumMod val="65000"/>
              <a:lumOff val="35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800" b="1" dirty="0" smtClean="0">
                <a:latin typeface="Arial"/>
                <a:cs typeface="Arial"/>
              </a:rPr>
              <a:t>GT 3</a:t>
            </a:r>
            <a:endParaRPr lang="en-US" sz="1600" b="1" dirty="0">
              <a:latin typeface="Arial"/>
              <a:cs typeface="Arial"/>
            </a:endParaRPr>
          </a:p>
        </p:txBody>
      </p:sp>
      <p:sp>
        <p:nvSpPr>
          <p:cNvPr id="20" name="Rectangle 25"/>
          <p:cNvSpPr>
            <a:spLocks noChangeArrowheads="1"/>
          </p:cNvSpPr>
          <p:nvPr/>
        </p:nvSpPr>
        <p:spPr bwMode="auto">
          <a:xfrm>
            <a:off x="-12330" y="5434595"/>
            <a:ext cx="9180577" cy="813805"/>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8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Ribavirin (weight-based and divided bid):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21" name="Rectangle 25"/>
          <p:cNvSpPr>
            <a:spLocks noChangeArrowheads="1"/>
          </p:cNvSpPr>
          <p:nvPr/>
        </p:nvSpPr>
        <p:spPr bwMode="auto">
          <a:xfrm>
            <a:off x="-12330" y="4706541"/>
            <a:ext cx="9180577" cy="722358"/>
          </a:xfrm>
          <a:prstGeom prst="rect">
            <a:avLst/>
          </a:prstGeom>
          <a:solidFill>
            <a:srgbClr val="EEEEF2"/>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800"/>
              </a:spcBef>
            </a:pPr>
            <a:r>
              <a:rPr lang="en-US" sz="1400" b="1" dirty="0">
                <a:solidFill>
                  <a:srgbClr val="000000"/>
                </a:solidFill>
                <a:latin typeface="Arial" pitchFamily="22" charset="0"/>
              </a:rPr>
              <a:t>Original </a:t>
            </a:r>
            <a:r>
              <a:rPr lang="en-US" sz="1400" b="1" dirty="0" smtClean="0">
                <a:solidFill>
                  <a:srgbClr val="000000"/>
                </a:solidFill>
                <a:latin typeface="Arial" pitchFamily="22" charset="0"/>
              </a:rPr>
              <a:t>Study Protocol</a:t>
            </a:r>
            <a:r>
              <a:rPr lang="en-US" sz="1400" dirty="0">
                <a:solidFill>
                  <a:srgbClr val="000000"/>
                </a:solidFill>
                <a:latin typeface="Arial" pitchFamily="22" charset="0"/>
              </a:rPr>
              <a:t>: Placebo versus 12 weeks treatment for GT 2 and 3. </a:t>
            </a:r>
            <a:br>
              <a:rPr lang="en-US" sz="1400" dirty="0">
                <a:solidFill>
                  <a:srgbClr val="000000"/>
                </a:solidFill>
                <a:latin typeface="Arial" pitchFamily="22" charset="0"/>
              </a:rPr>
            </a:br>
            <a:r>
              <a:rPr lang="en-US" sz="1400" b="1" dirty="0" smtClean="0">
                <a:solidFill>
                  <a:srgbClr val="000000"/>
                </a:solidFill>
                <a:latin typeface="Arial" pitchFamily="22" charset="0"/>
              </a:rPr>
              <a:t>Amended Protocol</a:t>
            </a:r>
            <a:r>
              <a:rPr lang="en-US" sz="1400" dirty="0" smtClean="0">
                <a:solidFill>
                  <a:srgbClr val="000000"/>
                </a:solidFill>
                <a:latin typeface="Arial" pitchFamily="22" charset="0"/>
              </a:rPr>
              <a:t>: GT3 treatment extended </a:t>
            </a:r>
            <a:r>
              <a:rPr lang="en-US" sz="1400" dirty="0">
                <a:solidFill>
                  <a:srgbClr val="000000"/>
                </a:solidFill>
                <a:latin typeface="Arial" pitchFamily="22" charset="0"/>
              </a:rPr>
              <a:t>from 12 to 24 </a:t>
            </a:r>
            <a:r>
              <a:rPr lang="en-US" sz="1400" dirty="0" smtClean="0">
                <a:solidFill>
                  <a:srgbClr val="000000"/>
                </a:solidFill>
                <a:latin typeface="Arial" pitchFamily="22" charset="0"/>
              </a:rPr>
              <a:t>weeks; Placebo </a:t>
            </a:r>
            <a:r>
              <a:rPr lang="en-US" sz="1400" dirty="0">
                <a:solidFill>
                  <a:srgbClr val="000000"/>
                </a:solidFill>
                <a:latin typeface="Arial" pitchFamily="22" charset="0"/>
              </a:rPr>
              <a:t>arm offered </a:t>
            </a:r>
            <a:r>
              <a:rPr lang="en-US" sz="1400" dirty="0" smtClean="0">
                <a:solidFill>
                  <a:srgbClr val="000000"/>
                </a:solidFill>
                <a:latin typeface="Arial" pitchFamily="22" charset="0"/>
              </a:rPr>
              <a:t>alternative treatment</a:t>
            </a:r>
            <a:endParaRPr lang="en-US" sz="1400" dirty="0">
              <a:solidFill>
                <a:srgbClr val="000000"/>
              </a:solidFill>
              <a:latin typeface="Arial" pitchFamily="22" charset="0"/>
            </a:endParaRPr>
          </a:p>
        </p:txBody>
      </p:sp>
      <p:sp>
        <p:nvSpPr>
          <p:cNvPr id="22" name="Rectangle 21"/>
          <p:cNvSpPr/>
          <p:nvPr/>
        </p:nvSpPr>
        <p:spPr>
          <a:xfrm>
            <a:off x="0" y="3962400"/>
            <a:ext cx="9144000" cy="4053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sz="1400" dirty="0" smtClean="0">
                <a:solidFill>
                  <a:srgbClr val="000000"/>
                </a:solidFill>
                <a:latin typeface="Arial"/>
                <a:cs typeface="Arial"/>
              </a:rPr>
              <a:t>Note: 85 patients enrolled in placebo arm</a:t>
            </a:r>
            <a:endParaRPr lang="en-US" sz="1400" dirty="0">
              <a:solidFill>
                <a:srgbClr val="000000"/>
              </a:solidFill>
              <a:latin typeface="Arial"/>
              <a:cs typeface="Arial"/>
            </a:endParaRPr>
          </a:p>
        </p:txBody>
      </p:sp>
      <p:grpSp>
        <p:nvGrpSpPr>
          <p:cNvPr id="2" name="Group 1"/>
          <p:cNvGrpSpPr/>
          <p:nvPr/>
        </p:nvGrpSpPr>
        <p:grpSpPr>
          <a:xfrm>
            <a:off x="-6113" y="1295400"/>
            <a:ext cx="9162291" cy="515104"/>
            <a:chOff x="-6113" y="1371600"/>
            <a:chExt cx="9162291" cy="515104"/>
          </a:xfrm>
        </p:grpSpPr>
        <p:sp>
          <p:nvSpPr>
            <p:cNvPr id="29" name="Rectangle 28"/>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0" name="Rectangle 29"/>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7" name="Straight Connector 36"/>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5111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2" name="Straight Connector 41"/>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2174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27" name="Rectangle 26"/>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4" name="Rectangle 43"/>
            <p:cNvSpPr/>
            <p:nvPr/>
          </p:nvSpPr>
          <p:spPr>
            <a:xfrm>
              <a:off x="3810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5" name="Straight Connector 44"/>
            <p:cNvCxnSpPr/>
            <p:nvPr/>
          </p:nvCxnSpPr>
          <p:spPr>
            <a:xfrm flipV="1">
              <a:off x="4092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909365" y="231343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26" name="Rectangle 25"/>
          <p:cNvSpPr/>
          <p:nvPr/>
        </p:nvSpPr>
        <p:spPr>
          <a:xfrm>
            <a:off x="8086784" y="317677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20356150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for HCV GT 2 or 3</a:t>
            </a:r>
            <a:r>
              <a:rPr lang="en-US" sz="2400" dirty="0"/>
              <a:t/>
            </a:r>
            <a:br>
              <a:rPr lang="en-US" sz="2400" dirty="0"/>
            </a:br>
            <a:r>
              <a:rPr lang="en-US" sz="2400" dirty="0"/>
              <a:t>VALENCE: </a:t>
            </a:r>
            <a:r>
              <a:rPr lang="en-US" sz="2400" dirty="0" smtClean="0"/>
              <a:t>Results for Treatment Naïve and Experienced</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VALENCE: SVR12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a:xfrm>
            <a:off x="304800" y="6461760"/>
            <a:ext cx="7388319" cy="320040"/>
          </a:xfrm>
        </p:spPr>
        <p:txBody>
          <a:bodyPr/>
          <a:lstStyle/>
          <a:p>
            <a:r>
              <a:rPr lang="en-US" dirty="0" smtClean="0"/>
              <a:t>Source: </a:t>
            </a:r>
            <a:r>
              <a:rPr lang="en-US" dirty="0" err="1" smtClean="0"/>
              <a:t>Zeuzem</a:t>
            </a:r>
            <a:r>
              <a:rPr lang="en-US" dirty="0" smtClean="0"/>
              <a:t> </a:t>
            </a:r>
            <a:r>
              <a:rPr lang="en-US" dirty="0"/>
              <a:t>S, et al. N </a:t>
            </a:r>
            <a:r>
              <a:rPr lang="en-US" dirty="0" err="1"/>
              <a:t>Engl</a:t>
            </a:r>
            <a:r>
              <a:rPr lang="en-US" dirty="0"/>
              <a:t> J Med. 2014;370:1993-</a:t>
            </a:r>
            <a:r>
              <a:rPr lang="en-US" dirty="0" smtClean="0"/>
              <a:t>2001.</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2329453817"/>
              </p:ext>
            </p:extLst>
          </p:nvPr>
        </p:nvGraphicFramePr>
        <p:xfrm>
          <a:off x="647700" y="19050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1547740" y="5943600"/>
            <a:ext cx="34290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12-week Treatment</a:t>
            </a:r>
            <a:endParaRPr lang="en-US" sz="1400" dirty="0">
              <a:solidFill>
                <a:srgbClr val="000000"/>
              </a:solidFill>
              <a:latin typeface="Arial" pitchFamily="22" charset="0"/>
            </a:endParaRPr>
          </a:p>
        </p:txBody>
      </p:sp>
      <p:sp>
        <p:nvSpPr>
          <p:cNvPr id="10" name="Rectangle 25"/>
          <p:cNvSpPr>
            <a:spLocks noChangeArrowheads="1"/>
          </p:cNvSpPr>
          <p:nvPr/>
        </p:nvSpPr>
        <p:spPr bwMode="auto">
          <a:xfrm>
            <a:off x="5028558" y="5943600"/>
            <a:ext cx="3377182"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dirty="0" smtClean="0">
                <a:solidFill>
                  <a:srgbClr val="000000"/>
                </a:solidFill>
                <a:latin typeface="Arial" pitchFamily="22" charset="0"/>
              </a:rPr>
              <a:t>24-week Treatment</a:t>
            </a:r>
            <a:endParaRPr lang="en-US" sz="1400" dirty="0">
              <a:solidFill>
                <a:srgbClr val="000000"/>
              </a:solidFill>
              <a:latin typeface="Arial" pitchFamily="22" charset="0"/>
            </a:endParaRPr>
          </a:p>
        </p:txBody>
      </p:sp>
      <p:cxnSp>
        <p:nvCxnSpPr>
          <p:cNvPr id="11" name="Straight Connector 10"/>
          <p:cNvCxnSpPr/>
          <p:nvPr/>
        </p:nvCxnSpPr>
        <p:spPr>
          <a:xfrm>
            <a:off x="1624170" y="5943600"/>
            <a:ext cx="325526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29200" y="5943600"/>
            <a:ext cx="3255205"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667000" y="5140353"/>
            <a:ext cx="12192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68/73</a:t>
            </a:r>
            <a:endParaRPr lang="en-US" sz="1400" dirty="0">
              <a:solidFill>
                <a:srgbClr val="FFFFFF"/>
              </a:solidFill>
            </a:endParaRPr>
          </a:p>
        </p:txBody>
      </p:sp>
      <p:sp>
        <p:nvSpPr>
          <p:cNvPr id="14" name="Rectangle 13"/>
          <p:cNvSpPr/>
          <p:nvPr/>
        </p:nvSpPr>
        <p:spPr>
          <a:xfrm>
            <a:off x="6019800" y="5140353"/>
            <a:ext cx="12192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213/250</a:t>
            </a:r>
            <a:endParaRPr lang="en-US" sz="1400" dirty="0">
              <a:solidFill>
                <a:srgbClr val="FFFFFF"/>
              </a:solidFill>
            </a:endParaRPr>
          </a:p>
        </p:txBody>
      </p:sp>
    </p:spTree>
    <p:extLst>
      <p:ext uri="{BB962C8B-B14F-4D97-AF65-F5344CB8AC3E}">
        <p14:creationId xmlns:p14="http://schemas.microsoft.com/office/powerpoint/2010/main" val="19942737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62454</TotalTime>
  <Words>12948</Words>
  <Application>Microsoft Macintosh PowerPoint</Application>
  <PresentationFormat>On-screen Show (4:3)</PresentationFormat>
  <Paragraphs>2180</Paragraphs>
  <Slides>194</Slides>
  <Notes>62</Notes>
  <HiddenSlides>0</HiddenSlides>
  <MMClips>0</MMClips>
  <ScaleCrop>false</ScaleCrop>
  <HeadingPairs>
    <vt:vector size="4" baseType="variant">
      <vt:variant>
        <vt:lpstr>Theme</vt:lpstr>
      </vt:variant>
      <vt:variant>
        <vt:i4>1</vt:i4>
      </vt:variant>
      <vt:variant>
        <vt:lpstr>Slide Titles</vt:lpstr>
      </vt:variant>
      <vt:variant>
        <vt:i4>194</vt:i4>
      </vt:variant>
    </vt:vector>
  </HeadingPairs>
  <TitlesOfParts>
    <vt:vector size="195" baseType="lpstr">
      <vt:lpstr>AETC_Master_Template_061510</vt:lpstr>
      <vt:lpstr>Sofosbuvir (Sovaldi)</vt:lpstr>
      <vt:lpstr>Background and Dosing</vt:lpstr>
      <vt:lpstr>Sofosbuvir (Sovaldi)</vt:lpstr>
      <vt:lpstr>Sofosbuvir NS5B Polymerase Inhibitor</vt:lpstr>
      <vt:lpstr>Sofosbuvir Drug-Drug Interactions</vt:lpstr>
      <vt:lpstr>PowerPoint Presentation</vt:lpstr>
      <vt:lpstr>PowerPoint Presentation</vt:lpstr>
      <vt:lpstr>PowerPoint Presentation</vt:lpstr>
      <vt:lpstr>Sofosbuvir in Treatment-Naïve Patients</vt:lpstr>
      <vt:lpstr>Sofosbuvir + PEG + RBV in Treatment-Naïve HCV GT 1,4,5,6 NEUTRINO Trial*</vt:lpstr>
      <vt:lpstr>Sofosbuvir + PEG + RBV: Treatment-Naive HCV GT 1,4,5,6  NEUTRINO Trial: Features</vt:lpstr>
      <vt:lpstr>Sofosbuvir + PEG + RBV: Treatment-Naive HCV GT 1,4,5,6  NEUTRINO Trial: Design</vt:lpstr>
      <vt:lpstr>Sofosbuvir + PEG + RBV: Treatment-Naive HCV GT 1,4,5,6  NEUTRINO Trial: Results</vt:lpstr>
      <vt:lpstr>Sofosbuvir + PEG + RBV: Treatment-Naive HCV GT 1,4,5,6  NEUTRINO Trial: Results</vt:lpstr>
      <vt:lpstr>Sofosbuvir + PEG + RBV: Treatment-Naive HCV GT 1,4,5,6  NEUTRINO Trial: Results</vt:lpstr>
      <vt:lpstr>Sofosbuvir + PEG + RBV: Treatment-Naive HCV GT 1,4,5,6  NEUTRINO Trial: Results</vt:lpstr>
      <vt:lpstr>Sofosbuvir + PEG + RBV: Treatment-Naive HCV GT 1,4,5,6  NEUTRINO Trial: Results</vt:lpstr>
      <vt:lpstr>Sofosbuvir + PEG + RBV: Treatment-Naive HCV GT 1,4,5,6  NEUTRINO Trial: Adverse Events</vt:lpstr>
      <vt:lpstr>Sofosbuvir + PEG + RBV: Treatment-Naive HCV GT 1,4,5,6  NEUTRINO Trial: Conclusions</vt:lpstr>
      <vt:lpstr>Sofosbuvir + RBV in Treatment-Naïve Genotypes 2,3 FISSION Trial*</vt:lpstr>
      <vt:lpstr>Sofosbuvir + Ribavirin for Treatment-Naïve HCV GT 2 or 3 FISSION Trial: Features</vt:lpstr>
      <vt:lpstr>Sofosbuvir + Ribavirin for Treatment-Naïve HCV GT 2 or 3 FISSION Trial: Design</vt:lpstr>
      <vt:lpstr>Sofosbuvir + Ribavirin for Treatment-Naïve HCV GT 2 or 3 FISSION Trial: Results</vt:lpstr>
      <vt:lpstr>Sofosbuvir + Ribavirin for Treatment-Naïve HCV GT 2 or 3 FISSION Trial: Results</vt:lpstr>
      <vt:lpstr>Sofosbuvir + Ribavirin for Treatment-Naïve HCV GT 2 or 3 FISSION Trial: Results</vt:lpstr>
      <vt:lpstr>Sofosbuvir + Ribavirin for Treatment-Naïve HCV GT 2 or 3 FISSION Trial: Adverse Effects</vt:lpstr>
      <vt:lpstr>Sofosbuvir + Ribavirin for Treatment-Naïve HCV GT 2 or 3 FISSION Trial: Conclusions</vt:lpstr>
      <vt:lpstr> Sofosbuvir + Peginterferon + Ribavirin in Genotypes 1,4,5,6 ATOMIC</vt:lpstr>
      <vt:lpstr>Sofosbuvir + Peginterferon + Ribavirin in Genotypes 1,4,5,6 ATOMIC Trial: Study Overview</vt:lpstr>
      <vt:lpstr>Sofosbuvir + Peginterferon + Ribavirin in Genotypes 1,4,5,6 ATOMIC Trial: Design</vt:lpstr>
      <vt:lpstr>Sofosbuvir + Peginterferon + Ribavirin in Genotypes 1,4,5,6 ATOMIC Trial: Results, by Cohort (Regimen)</vt:lpstr>
      <vt:lpstr>Sofosbuvir + Peginterferon + Ribavirin in Genotypes 1,4,5,6 ATOMIC Trial: Results, by Cohort (Regimen)</vt:lpstr>
      <vt:lpstr>Sofosbuvir + Peginterferon + Ribavirin in Genotypes 1,4,5,6 ATOMIC Trial: Interpretation</vt:lpstr>
      <vt:lpstr>Sofosbuvir + Ribavirin in HCV Genotype 1   NIAID SPARE</vt:lpstr>
      <vt:lpstr>Sofosbuvir and Ribavirin for Treatment-Naïve HCV GT 1 NIAID SPARE Trial: Features</vt:lpstr>
      <vt:lpstr>Sofosbuvir and Ribavirin for Treatment-Naïve HCV GT 1 NIAID SPARE Trial: Design</vt:lpstr>
      <vt:lpstr>Sofosbuvir and Ribavirin for Treatment-Naïve HCV GT 1 NIAID SPARE Trial: Part 1 Results</vt:lpstr>
      <vt:lpstr>Sofosbuvir and Ribavirin for Treatment-Naïve HCV GT 1 NIAID SPARE Trial: Part 2 Results</vt:lpstr>
      <vt:lpstr>Sofosbuvir and Ribavirin for Treatment-Naïve HCV GT 1 NIAID SPARE Trial: Part 2 Results</vt:lpstr>
      <vt:lpstr>Sofosbuvir and Ribavirin for Treatment-Naïve HCV GT 1 NIAID SPARE Trial: Part 2 Results</vt:lpstr>
      <vt:lpstr>Sofosbuvir and Ribavirin for Treatment-Naïve HCV GT 1 NIAID SPARE Trial: Conclusions</vt:lpstr>
      <vt:lpstr>Sofosbuvir + Ribavirin + Peginterferon in Genotypes 1-3 PROTON</vt:lpstr>
      <vt:lpstr>Sofosbuvir + Ribavirin + Peginterferon in Genotypes 1-3 PROTON Trial: Design</vt:lpstr>
      <vt:lpstr>Sofosbuvir + Peginterferon + Ribavirin in Genotypes 1-3 PROTON Trial: Design</vt:lpstr>
      <vt:lpstr>Sofosbuvir + Ribavirin + Peginterferon in Genotypes 1-3 PROTON Trial: Results, by Genotype</vt:lpstr>
      <vt:lpstr>Sofosbuvir + Ribavirin + Peginterferon in Genotypes 1-3 PROTON Trial: Conclusions</vt:lpstr>
      <vt:lpstr>Sofosbuvir, Ribavirin, GS-0938 in GT 1-4 QUANTUM</vt:lpstr>
      <vt:lpstr>Sofosbuvir, Ribavirin, &amp; GS-0938  in Treatment Naïve QUANTUM Trial: Features</vt:lpstr>
      <vt:lpstr>Sofosbuvir, Ribavirin, &amp; GS-0938  in Treatment Naïve QUANTUM Trial: Design</vt:lpstr>
      <vt:lpstr>Sofosbuvir, Ribavirin, &amp; GS-0938  in Treatment Naïve QUANTUM Trial: Results</vt:lpstr>
      <vt:lpstr>Sofosbuvir, Ribavirin, &amp; GS-0938  in Treatment Naïve QUANTUM Trial: Results</vt:lpstr>
      <vt:lpstr>Sofosbuvir, Ribavirin, &amp; GS-0938  in Treatment Naïve QUANTUM Trial: Results</vt:lpstr>
      <vt:lpstr>Sofosbuvir in Treatment-Experienced Patients</vt:lpstr>
      <vt:lpstr>Sofosbuvir in Genotype 2 or 3   FUSION Trial</vt:lpstr>
      <vt:lpstr>Sofosbuvir + RBV in Treatment-Experienced HCV GT 2 or 3 FUSION Trial: Features</vt:lpstr>
      <vt:lpstr>Sofosbuvir + RBV in Treatment-Experienced HCV GT 2 or 3 FUSION Trial: Design</vt:lpstr>
      <vt:lpstr>Sofosbuvir + RBV in Treatment-Experienced HCV GT 2 or 3 FUSION Trial: Results</vt:lpstr>
      <vt:lpstr>Sofosbuvir + RBV in Treatment-Experienced HCV GT 2 or 3 FUSION Trial: Results</vt:lpstr>
      <vt:lpstr>Sofosbuvir + RBV in Treatment-Experienced HCV GT 2 or 3 FUSION Trial: Results</vt:lpstr>
      <vt:lpstr>Sofosbuvir + RBV in Treatment-Experienced HCV GT 2 or 3 FUSION Trial: Results</vt:lpstr>
      <vt:lpstr>Sofosbuvir + RBV in Treatment-Experienced HCV GT 2 or 3 FUSION Trial: Conclusions</vt:lpstr>
      <vt:lpstr>Sofosbuvir + Peginterferon + Ribavirin in Genotype 2 or 3   LONESTAR-2</vt:lpstr>
      <vt:lpstr>Sofosbuvir + PEG + RBV in Treatment-Experienced HCV GT 2 or 3 LONESTAR-2 Trial: Features</vt:lpstr>
      <vt:lpstr>Sofosbuvir + PEG + RBV in Treatment-Experienced HCV GT 2 or 3 LONESTAR-2 Trial: Patient Demographics</vt:lpstr>
      <vt:lpstr>Sofosbuvir + PEG + RBV in Treatment-Experienced HCV GT 2 or 3 LONESTAR-2 Trial: Design</vt:lpstr>
      <vt:lpstr>Sofosbuvir + PEG + RBV in Treatment-Experienced HCV GT 2 or 3 LONESTAR-2 Trial: Results</vt:lpstr>
      <vt:lpstr>Sofosbuvir + PEG + RBV in Treatment-Experienced HCV GT 2 or 3 LONESTAR-2 Trial: Results</vt:lpstr>
      <vt:lpstr>Sofosbuvir + PEG + RBV in Treatment-Experienced HCV GT 2 or 3 LONESTAR-2 Trial: Results</vt:lpstr>
      <vt:lpstr>Sofosbuvir + PEG + RBV in Treatment-Experienced HCV GT 2 or 3 LONESTAR-2 Trial: Adverse Events</vt:lpstr>
      <vt:lpstr>Sofosbuvir + PEG + RBV in Treatment-Experienced HCV GT 2 or 3 LONESTAR-2 Trial: Conclusion</vt:lpstr>
      <vt:lpstr>Retreatment of Sofosbuvir + Ribavirin Failure with Sofosbuvir-Containing Regimens in Patients with Genotype 2 or 3  </vt:lpstr>
      <vt:lpstr>Retreatment of SOF + RBV Failure with SOF-Containing Regimens in GT 2 or 3 Study Features</vt:lpstr>
      <vt:lpstr>Retreatment of SOF + RBV Failure with SOF-Containing Regimens in GT 2 or 3 Baseline Characteristics</vt:lpstr>
      <vt:lpstr>Retreatment of SOF + RBV Failure with SOF-Containing Regimens in GT 2 or 3 Study Design</vt:lpstr>
      <vt:lpstr>Retreatment of SOF + RBV Failure with SOF-Containing Regimens in GT 2 or 3 Results, by Genotype </vt:lpstr>
      <vt:lpstr>Retreatment of SOF + RBV Failure with SOF-Containing Regimens in GT 2 or 3 Results, by Genotype </vt:lpstr>
      <vt:lpstr>Sofosbuvir in Treatment-Naïve and Treatment-Experienced Patients</vt:lpstr>
      <vt:lpstr>Sofosbuvir in HCV Genotype 2, 3 (PEG not an Option) POSITRON</vt:lpstr>
      <vt:lpstr>Sofosbuvir + Ribavirin for HCV GT 2 or 3 (PEG not an option) POSITRON Trial: Design</vt:lpstr>
      <vt:lpstr>Sofosbuvir + Ribavirin for HCV GT 2 or 3 (PEG not an option) POSITRON Trial: Design</vt:lpstr>
      <vt:lpstr>Sofosbuvir + Ribavirin for HCV GT 2 or 3 (PEG not an option) POSITRON Trial: Reasons for Interferon Ineligibility</vt:lpstr>
      <vt:lpstr>Sofosbuvir + Ribavirin for HCV GT 2 or 3 (PEG not an option) POSITRON Trial: Duration on Prior Interferon</vt:lpstr>
      <vt:lpstr>Sofosbuvir for HCV Infection GT 2,3 (PEG not an option) POSITRON: Results with Sofosbuvir + Ribavirin</vt:lpstr>
      <vt:lpstr>Sofosbuvir + Ribavirin for HCV GT 2,3 (PEG not an option) POSITRON: Results with Sofosbuvir + Ribavirin</vt:lpstr>
      <vt:lpstr>Sofosbuvir + Ribavirin for HCV GT 2,3 (PEG not an option) POSITRON: Results with Sofosbuvir + Ribavirin</vt:lpstr>
      <vt:lpstr>Sofosbuvir + Ribavirin for HCV GT 2,3 (PEG not an option) POSITRON: Results with Sofosbuvir + Ribavirin</vt:lpstr>
      <vt:lpstr>Sofosbuvir + Ribavirin for HCV GT 2,3 (PEG not an option) POSITRON Trial: Conclusions</vt:lpstr>
      <vt:lpstr>Sofosbuvir + Additional Agents ELECTRON (Overview): 6 parts, 22 arms</vt:lpstr>
      <vt:lpstr>Sofosbuvir Summary of ELECTRON Trials Design (1 of 2)</vt:lpstr>
      <vt:lpstr>Sofosbuvir Summary of ELECTRON Trials Design (2 of 2)</vt:lpstr>
      <vt:lpstr>Sofosbuvir and Ribavirin +/- Peginterferon in GT 1-3 ELECTRON Trial (Arms 1-8)</vt:lpstr>
      <vt:lpstr>Sofosbuvir and Ribavirin +/- Peginterferon in GT 1-3 ELECTRON Trial (Arms 1-8): Features</vt:lpstr>
      <vt:lpstr>Sofosbuvir and Ribavirin +/- Peginterferon in GT 1-3 ELECTRON Trial (Arms 1-8): Design</vt:lpstr>
      <vt:lpstr>Sofosbuvir and Ribavirin +/- Peginterferon in GT 1-3 ELECTRON Trial (Arms 1-8): Results</vt:lpstr>
      <vt:lpstr>Sofosbuvir + RBV in Treatment-Experienced HCV GT 2 or 3 ELECTRON Trial (Arms 1-8): Conclusions</vt:lpstr>
      <vt:lpstr>Sofosbuvir in Genotypes 2 or 3 VALENCE Trial</vt:lpstr>
      <vt:lpstr>Sofosbuvir and Ribavirin for HCV GT 2 or 3 VALENCE Trial: Study Features</vt:lpstr>
      <vt:lpstr>Sofosbuvir and Ribavirin for HCV GT 2 or 3 VALENCE: Treatment Arms</vt:lpstr>
      <vt:lpstr>Sofosbuvir and Ribavirin for HCV GT 2 or 3 VALENCE: Results for Treatment Naïve and Experienced</vt:lpstr>
      <vt:lpstr>Sofosbuvir and Ribavirin for HCV GT 2 or 3 VALENCE: Results</vt:lpstr>
      <vt:lpstr>Sofosbuvir and Ribavirin for HCV GT 2 or 3 VALENCE: Results for GT 2</vt:lpstr>
      <vt:lpstr>Sofosbuvir and Ribavirin for HCV GT 2 or 3 VALENCE: Results for GT 3</vt:lpstr>
      <vt:lpstr>Sofosbuvir and Ribavirin for HCV GT 2 or 3 VALENCE: Conclusions</vt:lpstr>
      <vt:lpstr>Sofosbuvir + Peginterferon + Ribavirin in Genotypes 2 or 3 BOSON Trial</vt:lpstr>
      <vt:lpstr>Sofosbuvir + Ribavirin +/- Peginterferon for HCV GT 2 or 3 BOSON Trial: Study Features</vt:lpstr>
      <vt:lpstr>Sofosbuvir + Ribavirin +/- Peginterferon for HCV GT 2 or 3 BOSON: Treatment Arms</vt:lpstr>
      <vt:lpstr>Sofosbuvir + Ribavirin +/- Peginterferon for HCV GT 2 or 3 BOSON: Results</vt:lpstr>
      <vt:lpstr>Sofosbuvir + Ribavirin +/- Peginterferon for HCV GT 2 or 3 BOSON: Results</vt:lpstr>
      <vt:lpstr>Sofosbuvir + Ribavirin +/- Peginterferon for HCV GT 2 or 3 BOSON: Results</vt:lpstr>
      <vt:lpstr>Sofosbuvir + Ribavirin +/- Peginterferon for HCV GT 2 or 3 BOSON: Results</vt:lpstr>
      <vt:lpstr>Sofosbuvir + Ribavirin in HCV GT 4 Egyptian Ancestry Trial</vt:lpstr>
      <vt:lpstr>Sofosbuvir and Ribavirin in HCV Genotype 4 Egyptian Ancestry Trial: Study Features</vt:lpstr>
      <vt:lpstr>Sofosbuvir and Ribavirin in HCV Genotype 4 Egyptian Ancestry Trial: Baseline Characteristics</vt:lpstr>
      <vt:lpstr>Sofosbuvir and Ribavirin in HCV Genotype 4 Egyptian Ancestry Trial: Design</vt:lpstr>
      <vt:lpstr>Sofosbuvir and Ribavirin in HCV Genotype 4 Egyptian Ancestry Trial: Results</vt:lpstr>
      <vt:lpstr>Sofosbuvir and Ribavirin in HCV Genotype 4 Egyptian Ancestry Trial: Conclusions</vt:lpstr>
      <vt:lpstr>Sofosbuvir in Patients with HCV-HIV Coinfection</vt:lpstr>
      <vt:lpstr>Sofosbuvir in HCV-HIV Coinfection &amp; HCV GT 1,2,3 PHOTON-1 Trial</vt:lpstr>
      <vt:lpstr>Sofosbuvir and Ribavirin for HCV-HIV Coinfection PHOTON-1 Trial: Study Features</vt:lpstr>
      <vt:lpstr>Sofosbuvir and Ribavirin for HCV-HIV Coinfection PHOTON-1 Trial: Participants</vt:lpstr>
      <vt:lpstr>Sofosbuvir and Ribavirin for HCV-HIV Coinfection PHOTON-1 Trial: Treatment Arms</vt:lpstr>
      <vt:lpstr>Sofosbuvir and Ribavirin for HCV-HIV Coinfection PHOTON-1 Trial: Results</vt:lpstr>
      <vt:lpstr>Sofosbuvir and Ribavirin for HCV-HIV Coinfection PHOTON-1 Trial: Conclusions</vt:lpstr>
      <vt:lpstr>Sofosbuvir + Ribavirin in HCV-HIV Coinfection: HCV GT 1,2,3,4 PHOTON-2 Trial</vt:lpstr>
      <vt:lpstr>Sofosbuvir plus Ribavirin for HCV-HIV Coinfection PHOTON-2 Trial: Study Features</vt:lpstr>
      <vt:lpstr>Sofosbuvir plus Ribavirin for HCV-HIV Coinfection PHOTON-2 Trial: Treatment Arms</vt:lpstr>
      <vt:lpstr>Sofosbuvir plus Ribavirin for HCV-HIV Coinfection PHOTON-2 Trial: Results</vt:lpstr>
      <vt:lpstr>Sofosbuvir plus Ribavirin for HCV-HIV Coinfection PHOTON-2 Trial: Results</vt:lpstr>
      <vt:lpstr>Sofosbuvir and Ribavirin for HCV-HIV Coinfection PHOTON-2 Trial: Interpretation</vt:lpstr>
      <vt:lpstr>Sofosbuvir + Peginterferon+ Ribavirin in HCV-HIV GT 1-4</vt:lpstr>
      <vt:lpstr>Sofosbuvir + PEG + RBV for HCV-HIV Coinfection Study Features</vt:lpstr>
      <vt:lpstr>PowerPoint Presentation</vt:lpstr>
      <vt:lpstr>PowerPoint Presentation</vt:lpstr>
      <vt:lpstr>PowerPoint Presentation</vt:lpstr>
      <vt:lpstr>Sofosbuvir + PEG + RBV for HCV-HIV Coinfection Results</vt:lpstr>
      <vt:lpstr>Sofosbuvir + PEG + RBV for HCV-HIV Coinfection Results</vt:lpstr>
      <vt:lpstr>Sofosbuvir + PEG + RBV for HCV-HIV Coinfection Results: Interpretation</vt:lpstr>
      <vt:lpstr>Sofosbuvir in Patients with Renal Disease</vt:lpstr>
      <vt:lpstr>Sofosbuvir-Containing Regimens including Patients with Renal Disease  HCV-TARGET (Renal Disease)</vt:lpstr>
      <vt:lpstr>Sofosbuvir-Containing Regimens including Patients with Renal Disease  HCV-TARGET Trial: Study Features</vt:lpstr>
      <vt:lpstr>Sofosbuvir-Containing Regimens including Patients with Renal Disease  HCV-TARGET Trial: Baseline Characteristics</vt:lpstr>
      <vt:lpstr>Sofosbuvir-Containing Regimens in Patients with Renal Disease HCV -TARGET</vt:lpstr>
      <vt:lpstr>Sofosbuvir-Containing Regimens including Patients with Renal Disease  HCV-TARGET Trial: Result</vt:lpstr>
      <vt:lpstr>Sofosbuvir in Patients Pre and Post Liver Transplant</vt:lpstr>
      <vt:lpstr>Sofosbuvir + Ribavirin to Prevent Post-Transplant HCV Recurrence </vt:lpstr>
      <vt:lpstr>Sofosbuvir + Ribavirin to Prevent Post-Transplant HCV Recurrence</vt:lpstr>
      <vt:lpstr>Sofosbuvir + Ribavirin to Prevent Post-Transplant HCV Recurrence Study Design</vt:lpstr>
      <vt:lpstr>Sofosbuvir + Ribavirin to Prevent Post-Transplant HCV Recurrence Study Design</vt:lpstr>
      <vt:lpstr>Sofosbuvir + Ribavirin to Prevent Post-Transplant HCV Recurrence</vt:lpstr>
      <vt:lpstr>Sofosbuvir + Ribavirin to Prevent Post-Transplant HCV Recurrence</vt:lpstr>
      <vt:lpstr>Sofosbuvir + Ribavirin to Prevent Post-Transplant HCV Recurrence</vt:lpstr>
      <vt:lpstr>Sofosbuvir + Ribavirin to Prevent Post-Transplant HCV Recurrence Duration of Undetectable HCV RNA and Risk of Recurrence</vt:lpstr>
      <vt:lpstr>Sofosbuvir + Ribavirin to Prevent Post-Transplant HCV Recurrence</vt:lpstr>
      <vt:lpstr>Sofosbuvir + Ribavirin to Prevent Post-Transplant HCV Recurrence Conclusions</vt:lpstr>
      <vt:lpstr>Sofosbuvir + Ribavirin in HCV Recurrence  Following Liver Transplantation</vt:lpstr>
      <vt:lpstr>Sofosbuvir + Ribavirin in Recurrent HCV Post Liver Transplant</vt:lpstr>
      <vt:lpstr>Sofosbuvir + Ribavirin in Recurrent HCV Post Liver Transplant</vt:lpstr>
      <vt:lpstr>Sofosbuvir + Ribavirin in Recurrent HCV Post Liver Transplant Design</vt:lpstr>
      <vt:lpstr>Sofosbuvir + Ribavirin in Recurrent HCV Post Liver Transplant Results</vt:lpstr>
      <vt:lpstr>Sofosbuvir + Ribavirin in Recurrent HCV Post Liver Transplant Adverse Effects</vt:lpstr>
      <vt:lpstr>Sofosbuvir + Ribavirin in Recurrent HCV Post Liver Transplant Conclusions</vt:lpstr>
      <vt:lpstr>Sofosbuvir + Simeprevir </vt:lpstr>
      <vt:lpstr>Simeprevir + Sofosbuvir  +/- Ribavirin in Genotype 1 COSMOS Trial</vt:lpstr>
      <vt:lpstr>Simeprevir + Sofosbuvir +/- Ribavirin for HCV GT 1 COSMOS Trial: Study Features</vt:lpstr>
      <vt:lpstr>Simeprevir + Sofosbuvir +/- Ribavirin for HCV GT 1 COSMOS Trial: Baseline Characteristic</vt:lpstr>
      <vt:lpstr>Simeprevir + Sofosbuvir +/- Ribavirin for HCV GT 1 COSMOS Trial: Design for Cohort 1</vt:lpstr>
      <vt:lpstr>Simeprevir + Sofosbuvir +/- Ribavirin for HCV GT 1 COSMOS Trial: Results for Cohort 1</vt:lpstr>
      <vt:lpstr>Simeprevir + Sofosbuvir +/- Ribavirin for HCV GT 1 COSMOS Trial: Design for Cohort 2</vt:lpstr>
      <vt:lpstr>Simeprevir + Sofosbuvir +/- Ribavirin for HCV GT 1 COSMOS Trial: Results</vt:lpstr>
      <vt:lpstr>Simeprevir + Sofosbuvir +/- Ribavirin for HCV GT 1 COSMOS Trial: Results for Cohort 1 &amp; 2</vt:lpstr>
      <vt:lpstr>Simeprevir + Sofosbuvir +/- Ribavirin for HCV GT 1 COSMOS Trial: Results for Cohort 1 &amp; 2</vt:lpstr>
      <vt:lpstr>Simeprevir + Sofosbuvir +/- Ribavirin for HCV GT 1 COSMOS Trial: Results for Cohort 1 &amp; 2</vt:lpstr>
      <vt:lpstr>Simeprevir + Sofosbuvir +/- Ribavirin for HCV GT 1 COSMOS Trial: Interpretation</vt:lpstr>
      <vt:lpstr>Simeprevir + Sofosbuvir in GT1 without Cirrhosis OPTIMIST-1 Trial</vt:lpstr>
      <vt:lpstr>Simeprevir + Sofosbuvir for HCV GT 1 without Cirrhosis OPTIMIST-1 Trial: Study Features</vt:lpstr>
      <vt:lpstr>Simeprevir + Sofosbuvir for HCV GT 1 without Cirrhosis OPTIMIST-1 Trial: Study Design</vt:lpstr>
      <vt:lpstr>Simeprevir + Sofosbuvir for HCV GT 1 without Cirrhosis OPTIMIST-1 Trial: Results</vt:lpstr>
      <vt:lpstr>Simeprevir + Sofosbuvir for HCV GT 1 without Cirrhosis OPTIMIST-1 Trial: Results</vt:lpstr>
      <vt:lpstr>Simeprevir + Sofosbuvir in GT1 with Cirrhosis OPTIMIST-2 Trial</vt:lpstr>
      <vt:lpstr>Simeprevir + Sofosbuvir for HCV GT 1 with Cirrhosis OPTIMIST-2 Trial: Study Features</vt:lpstr>
      <vt:lpstr>Simeprevir + Sofosbuvir for HCV GT 1 with Cirrhosis OPTIMIST-2 Trial: Study Design</vt:lpstr>
      <vt:lpstr>Simeprevir + Sofosbuvir for HCV GT 1 with Cirrhosis OPTIMIST-2 Trial: Results</vt:lpstr>
      <vt:lpstr>Simeprevir + Sofosbuvir for HCV GT 1 with Cirrhosis OPTIMIST-2 Trial: Results</vt:lpstr>
      <vt:lpstr>Sofosbuvir + Daclatasvir </vt:lpstr>
      <vt:lpstr>Daclatasvir + Sofosbuvir +/- Ribavirin in Genotypes 1-3 A1444-040 Trial</vt:lpstr>
      <vt:lpstr>Daclatasvir + Sofosbuvir +/- Ribavirin for HCV GT 1-3 A1444-040 Trial: Features</vt:lpstr>
      <vt:lpstr>Daclatasvir + Sofosbuvir +/- Ribavirin for HCV GT 1-3 A1444-040 Design: Treatment-Naïve 24 Week Rx</vt:lpstr>
      <vt:lpstr>Daclatasvir + Sofosbuvir +/- Ribavirin for HCV GT 1-3 Design: GT1 Treatment-Naïve &amp; Experienced 12 Week Rx</vt:lpstr>
      <vt:lpstr>Daclatasvir + Sofosbuvir +/- Ribavirin for HCV GT 1-3 A1444-040 Treatment-Naïve 24 Week Rx: Results</vt:lpstr>
      <vt:lpstr>Daclatasvir + Sofosbuvir +/- Ribavirin for HCV GT 1-3 A1444-040 Treatment-Naïve 24 Week Rx: Results</vt:lpstr>
      <vt:lpstr>Daclatasvir + Sofosbuvir +/- Ribavirin for HCV GT 1-3 GT1 Treatment-Naïve &amp; Experienced 12 Week Rx: Results</vt:lpstr>
      <vt:lpstr>Daclatasvir + Sofosbuvir +/- Ribavirin for HCV GT 1-3 GT1 Treatment-Naïve &amp; Experienced 12 Week Rx: Results</vt:lpstr>
      <vt:lpstr>Daclatasvir + Sofosbuvir +/- Ribavirin for HCV GT 1-3 Trial: Conclusions</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3385</cp:revision>
  <cp:lastPrinted>2011-04-18T21:48:04Z</cp:lastPrinted>
  <dcterms:created xsi:type="dcterms:W3CDTF">2010-11-28T05:36:22Z</dcterms:created>
  <dcterms:modified xsi:type="dcterms:W3CDTF">2015-07-14T14:16:38Z</dcterms:modified>
</cp:coreProperties>
</file>