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619" r:id="rId2"/>
    <p:sldId id="620" r:id="rId3"/>
    <p:sldId id="600" r:id="rId4"/>
    <p:sldId id="610" r:id="rId5"/>
    <p:sldId id="611" r:id="rId6"/>
    <p:sldId id="612" r:id="rId7"/>
    <p:sldId id="613" r:id="rId8"/>
    <p:sldId id="605" r:id="rId9"/>
    <p:sldId id="606" r:id="rId10"/>
    <p:sldId id="607" r:id="rId11"/>
    <p:sldId id="608" r:id="rId12"/>
    <p:sldId id="547" r:id="rId13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4E"/>
    <a:srgbClr val="4E3821"/>
    <a:srgbClr val="DCF2E8"/>
    <a:srgbClr val="E3E0E9"/>
    <a:srgbClr val="D4F2E8"/>
    <a:srgbClr val="626371"/>
    <a:srgbClr val="597E83"/>
    <a:srgbClr val="58838C"/>
    <a:srgbClr val="6E4B7D"/>
    <a:srgbClr val="2A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0" autoAdjust="0"/>
    <p:restoredTop sz="95833" autoAdjust="0"/>
  </p:normalViewPr>
  <p:slideViewPr>
    <p:cSldViewPr showGuides="1">
      <p:cViewPr varScale="1">
        <p:scale>
          <a:sx n="138" d="100"/>
          <a:sy n="138" d="100"/>
        </p:scale>
        <p:origin x="1134" y="11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7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028084990428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89703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79</c:v>
                </c:pt>
                <c:pt idx="1">
                  <c:v>93</c:v>
                </c:pt>
                <c:pt idx="2">
                  <c:v>96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2364960"/>
        <c:axId val="392365520"/>
      </c:barChart>
      <c:catAx>
        <c:axId val="39236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23655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23655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23649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93</c:v>
                </c:pt>
                <c:pt idx="1">
                  <c:v>100</c:v>
                </c:pt>
                <c:pt idx="2">
                  <c:v>93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2367760"/>
        <c:axId val="392368320"/>
      </c:barChart>
      <c:catAx>
        <c:axId val="39236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923683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23683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42096950270597E-2"/>
              <c:y val="9.843713047714039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23677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6727392030541595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Cohort 1</c:v>
                </c:pt>
              </c:strCache>
            </c:strRef>
          </c:tx>
          <c:spPr>
            <a:solidFill>
              <a:srgbClr val="4B6E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  <c:pt idx="4">
                  <c:v>SOF + SMV +/- RBV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79</c:v>
                </c:pt>
                <c:pt idx="1">
                  <c:v>93</c:v>
                </c:pt>
                <c:pt idx="2">
                  <c:v>96</c:v>
                </c:pt>
                <c:pt idx="3">
                  <c:v>93</c:v>
                </c:pt>
                <c:pt idx="4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Cohort 2</c:v>
                </c:pt>
              </c:strCache>
            </c:strRef>
          </c:tx>
          <c:spPr>
            <a:solidFill>
              <a:srgbClr val="69716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  <c:pt idx="4">
                  <c:v>SOF + SMV +/- RBV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93</c:v>
                </c:pt>
                <c:pt idx="1">
                  <c:v>100</c:v>
                </c:pt>
                <c:pt idx="2">
                  <c:v>93</c:v>
                </c:pt>
                <c:pt idx="3" formatCode="General">
                  <c:v>93</c:v>
                </c:pt>
                <c:pt idx="4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2371120"/>
        <c:axId val="394690816"/>
      </c:barChart>
      <c:catAx>
        <c:axId val="39237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3946908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46908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1259842519685001E-2"/>
              <c:y val="0.15052062994149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23711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9525271177385997"/>
          <c:y val="0"/>
          <c:w val="0.38534608505795198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6727392030541595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Cohort 1</c:v>
                </c:pt>
              </c:strCache>
            </c:strRef>
          </c:tx>
          <c:spPr>
            <a:solidFill>
              <a:srgbClr val="597E83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  <c:pt idx="4">
                  <c:v>SOF + SMV +/- RBV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95</c:v>
                </c:pt>
                <c:pt idx="1">
                  <c:v>100</c:v>
                </c:pt>
                <c:pt idx="2">
                  <c:v>96</c:v>
                </c:pt>
                <c:pt idx="3">
                  <c:v>93</c:v>
                </c:pt>
                <c:pt idx="4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Cohort 2</c:v>
                </c:pt>
              </c:strCache>
            </c:strRef>
          </c:tx>
          <c:spPr>
            <a:solidFill>
              <a:srgbClr val="62637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 + SMV + RBV</c:v>
                </c:pt>
                <c:pt idx="1">
                  <c:v>SOF + SMV</c:v>
                </c:pt>
                <c:pt idx="2">
                  <c:v>SOF + SMV + RBV</c:v>
                </c:pt>
                <c:pt idx="3">
                  <c:v>SOF + SMV</c:v>
                </c:pt>
                <c:pt idx="4">
                  <c:v>SOF + SMV +/- RBV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93</c:v>
                </c:pt>
                <c:pt idx="3" formatCode="General">
                  <c:v>93</c:v>
                </c:pt>
                <c:pt idx="4">
                  <c:v>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4693616"/>
        <c:axId val="394694176"/>
      </c:barChart>
      <c:catAx>
        <c:axId val="39469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3946941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46941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1259842519685001E-2"/>
              <c:y val="0.15052062994149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46936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4392527814554101"/>
          <c:y val="0"/>
          <c:w val="0.33667351868626999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6727392030541595"/>
          <c:h val="0.76646610949929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GT1b</c:v>
                </c:pt>
              </c:strCache>
            </c:strRef>
          </c:tx>
          <c:spPr>
            <a:solidFill>
              <a:srgbClr val="63535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Cohort 1</c:v>
                </c:pt>
                <c:pt idx="1">
                  <c:v>Cohort 2</c:v>
                </c:pt>
                <c:pt idx="2">
                  <c:v>Cohort 1 &amp; 2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</c:v>
                </c:pt>
                <c:pt idx="1">
                  <c:v>95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GT1a</c:v>
                </c:pt>
              </c:strCache>
            </c:strRef>
          </c:tx>
          <c:spPr>
            <a:solidFill>
              <a:srgbClr val="21436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Cohort 1</c:v>
                </c:pt>
                <c:pt idx="1">
                  <c:v>Cohort 2</c:v>
                </c:pt>
                <c:pt idx="2">
                  <c:v>Cohort 1 &amp; 2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89</c:v>
                </c:pt>
                <c:pt idx="1">
                  <c:v>94</c:v>
                </c:pt>
                <c:pt idx="2">
                  <c:v>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GT1a (+Q80K)</c:v>
                </c:pt>
              </c:strCache>
            </c:strRef>
          </c:tx>
          <c:spPr>
            <a:solidFill>
              <a:srgbClr val="6B7F7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Cohort 1</c:v>
                </c:pt>
                <c:pt idx="1">
                  <c:v>Cohort 2</c:v>
                </c:pt>
                <c:pt idx="2">
                  <c:v>Cohort 1 &amp; 2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81</c:v>
                </c:pt>
                <c:pt idx="1">
                  <c:v>96</c:v>
                </c:pt>
                <c:pt idx="2">
                  <c:v>88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GT1a (-Q80K)</c:v>
                </c:pt>
              </c:strCache>
            </c:strRef>
          </c:tx>
          <c:spPr>
            <a:solidFill>
              <a:srgbClr val="6B718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Cohort 1</c:v>
                </c:pt>
                <c:pt idx="1">
                  <c:v>Cohort 2</c:v>
                </c:pt>
                <c:pt idx="2">
                  <c:v>Cohort 1 &amp; 2 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97</c:v>
                </c:pt>
                <c:pt idx="1">
                  <c:v>95</c:v>
                </c:pt>
                <c:pt idx="2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4698096"/>
        <c:axId val="394698656"/>
      </c:barChart>
      <c:catAx>
        <c:axId val="39469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46986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46986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1259842519685001E-2"/>
              <c:y val="0.15052062994149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469809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8851531832857"/>
          <c:y val="0"/>
          <c:w val="0.88114846816714298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5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0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9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5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611943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  <p:sldLayoutId id="2147483699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Simeprevir</a:t>
            </a:r>
            <a:r>
              <a:rPr lang="en-US" sz="2800" dirty="0"/>
              <a:t> </a:t>
            </a:r>
            <a:r>
              <a:rPr lang="en-US" sz="2800" dirty="0" smtClean="0"/>
              <a:t>+ Sofosbuvir  +/- Ribavirin in Genotype 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COSMOS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2a,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and Treatment Experienced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12507"/>
            <a:ext cx="9180577" cy="417573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Lawitz</a:t>
            </a:r>
            <a:r>
              <a:rPr lang="en-US" sz="1400" dirty="0" smtClean="0"/>
              <a:t> </a:t>
            </a:r>
            <a:r>
              <a:rPr lang="en-US" sz="1400" dirty="0"/>
              <a:t>E</a:t>
            </a:r>
            <a:r>
              <a:rPr lang="en-US" sz="1400" dirty="0">
                <a:latin typeface="Arial" pitchFamily="22" charset="0"/>
              </a:rPr>
              <a:t>, et al.  Lancet. 2014;384;1756-65.</a:t>
            </a:r>
          </a:p>
        </p:txBody>
      </p:sp>
    </p:spTree>
    <p:extLst>
      <p:ext uri="{BB962C8B-B14F-4D97-AF65-F5344CB8AC3E}">
        <p14:creationId xmlns:p14="http://schemas.microsoft.com/office/powerpoint/2010/main" val="436355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 for Cohort 1 &amp; 2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Q80K on SVR in Patients with GT1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258033"/>
              </p:ext>
            </p:extLst>
          </p:nvPr>
        </p:nvGraphicFramePr>
        <p:xfrm>
          <a:off x="273315" y="1828800"/>
          <a:ext cx="8610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037407"/>
            <a:ext cx="9162288" cy="3017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0" bIns="45431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*Q80K = Gln80Lys</a:t>
            </a:r>
            <a:endParaRPr lang="en-US" sz="1400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94061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17/18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3690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30/31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9449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64/68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4966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38/40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2041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55/62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73986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18/19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9331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26/27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6550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35/37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5447" y="5181600"/>
            <a:ext cx="73150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119/130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2003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68/72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28556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25/31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20932" y="51816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51/58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70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47827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ombined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was efficacious and well tolerated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1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Sofosbuvir +/-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COSMOS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98543"/>
              </p:ext>
            </p:extLst>
          </p:nvPr>
        </p:nvGraphicFramePr>
        <p:xfrm>
          <a:off x="509587" y="1447800"/>
          <a:ext cx="8124825" cy="48101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24825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COSMOS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144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2a, open-label, using sofosbuvir + simeprevir +/- ribavirin in treatment naive or experienced, chronic HCV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23 centers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1: prior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nonresponders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F0-F2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2: treatment naïve &amp; prior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nonresponders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F3-F4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167 (n = 80 in Cohort 1 and n = 87 in Cohort 2)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Baseline GT1a with Q80K: Cohort 1 = 50%; Cohort 2 = 40%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Non-CC IL28b Genotype: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Cohort 1 = 94%; Cohort 2 = 79%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33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for HCV GT 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COSMOS Trial: </a:t>
            </a:r>
            <a:r>
              <a:rPr lang="en-US" sz="2000" dirty="0" smtClean="0"/>
              <a:t>Baseline Characteristic</a:t>
            </a:r>
            <a:endParaRPr lang="en-US" sz="22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204469"/>
              </p:ext>
            </p:extLst>
          </p:nvPr>
        </p:nvGraphicFramePr>
        <p:xfrm>
          <a:off x="268288" y="1447800"/>
          <a:ext cx="8610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312"/>
                <a:gridCol w="4840288"/>
              </a:tblGrid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 (n = 167)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Cohorts</a:t>
                      </a:r>
                      <a:r>
                        <a:rPr lang="en-US" sz="1600" baseline="0" smtClean="0"/>
                        <a:t> 1 and 2</a:t>
                      </a:r>
                      <a:endParaRPr lang="en-US" sz="1600" dirty="0"/>
                    </a:p>
                  </a:txBody>
                  <a:tcPr marT="91440" marB="91440" anchor="ctr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Age</a:t>
                      </a:r>
                      <a:r>
                        <a:rPr lang="en-US" sz="1600" baseline="0" dirty="0" smtClean="0"/>
                        <a:t>, years (range)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 (27-70)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Body</a:t>
                      </a:r>
                      <a:r>
                        <a:rPr lang="en-US" sz="1600" baseline="0" dirty="0" smtClean="0"/>
                        <a:t> Mass Index (BM</a:t>
                      </a:r>
                      <a:r>
                        <a:rPr lang="en-US" sz="1600" dirty="0" smtClean="0"/>
                        <a:t>I)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 genotype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1a=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78%; 1b = 22%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86%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Metavir</a:t>
                      </a:r>
                      <a:r>
                        <a:rPr lang="en-US" sz="1600" baseline="0" dirty="0" smtClean="0"/>
                        <a:t> Score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F01= 20%; </a:t>
                      </a:r>
                      <a:r>
                        <a:rPr lang="en-US" sz="1600" baseline="0" dirty="0" smtClean="0"/>
                        <a:t>F2=</a:t>
                      </a:r>
                      <a:r>
                        <a:rPr lang="en-US" sz="1600" dirty="0" smtClean="0"/>
                        <a:t>28%</a:t>
                      </a:r>
                      <a:r>
                        <a:rPr lang="en-US" sz="1600" baseline="0" dirty="0" smtClean="0"/>
                        <a:t>; </a:t>
                      </a:r>
                      <a:r>
                        <a:rPr lang="en-US" sz="1600" dirty="0" smtClean="0"/>
                        <a:t>F3 = 28%;</a:t>
                      </a:r>
                      <a:r>
                        <a:rPr lang="en-US" sz="1600" baseline="0" dirty="0" smtClean="0"/>
                        <a:t> F4=</a:t>
                      </a:r>
                      <a:r>
                        <a:rPr lang="en-US" sz="1600" dirty="0" smtClean="0"/>
                        <a:t>25%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3792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HCV treatment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No response (%)  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Treatment-naïve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76%</a:t>
                      </a:r>
                    </a:p>
                    <a:p>
                      <a:pPr algn="ctr"/>
                      <a:r>
                        <a:rPr lang="en-US" sz="1600" dirty="0" smtClean="0"/>
                        <a:t>24%</a:t>
                      </a:r>
                      <a:endParaRPr lang="en-US" sz="1600" dirty="0"/>
                    </a:p>
                  </a:txBody>
                  <a:tcPr marT="91440" marB="914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650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590886" y="2748673"/>
            <a:ext cx="192023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</a:t>
            </a:r>
            <a:r>
              <a:rPr lang="en-US" sz="2400" dirty="0" smtClean="0"/>
              <a:t>Trial: Design for Cohort 1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Cohort 1: Prior </a:t>
            </a:r>
            <a:r>
              <a:rPr lang="en-US" dirty="0" err="1" smtClean="0">
                <a:cs typeface="Arial"/>
              </a:rPr>
              <a:t>Nonresponders</a:t>
            </a:r>
            <a:r>
              <a:rPr lang="en-US" dirty="0" smtClean="0">
                <a:cs typeface="Arial"/>
              </a:rPr>
              <a:t>; </a:t>
            </a:r>
            <a:r>
              <a:rPr lang="en-US" dirty="0" err="1" smtClean="0">
                <a:cs typeface="Arial"/>
              </a:rPr>
              <a:t>Metavir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Scores F0-</a:t>
            </a:r>
            <a:r>
              <a:rPr lang="en-US" dirty="0" smtClean="0">
                <a:cs typeface="Arial"/>
              </a:rPr>
              <a:t>F2</a:t>
            </a:r>
            <a:endParaRPr lang="en-US" dirty="0"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1764349" y="3805324"/>
            <a:ext cx="1920239" cy="449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+ SMV + RBV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752601" y="2514600"/>
            <a:ext cx="3837431" cy="44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+ SMV + RBV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752601" y="4451193"/>
            <a:ext cx="1920239" cy="449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+ SMV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62000" y="445899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1752601" y="3159962"/>
            <a:ext cx="3837431" cy="449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+ SMV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383390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319332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253850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590886" y="3386888"/>
            <a:ext cx="192023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80280" y="4031528"/>
            <a:ext cx="192023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80280" y="4683308"/>
            <a:ext cx="192023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-18289" y="5260859"/>
            <a:ext cx="9180577" cy="9875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SOF= 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SMP =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150 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RBV = 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13" y="1770896"/>
            <a:ext cx="9162291" cy="515104"/>
            <a:chOff x="-6113" y="1770896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-6113" y="18562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83374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-6113" y="22585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754635" y="21793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532704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315044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5597066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239000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" y="1856939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45618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727640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7090291" y="2543773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90291" y="318198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79685" y="382662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79685" y="447840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995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 for Cohort 1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COSMOS (Cohort 1): SVR 12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074637"/>
              </p:ext>
            </p:extLst>
          </p:nvPr>
        </p:nvGraphicFramePr>
        <p:xfrm>
          <a:off x="4572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12411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SMV = simeprevir;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888262" y="46482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9290" y="46482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4698" y="46482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3022" y="46482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447800" y="5443731"/>
            <a:ext cx="3593592" cy="393185"/>
          </a:xfrm>
          <a:prstGeom prst="rect">
            <a:avLst/>
          </a:prstGeom>
          <a:solidFill>
            <a:srgbClr val="BFBFBF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099287" y="5443731"/>
            <a:ext cx="3611880" cy="3931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98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590886" y="2748673"/>
            <a:ext cx="156057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</a:t>
            </a:r>
            <a:r>
              <a:rPr lang="en-US" sz="2400" dirty="0" smtClean="0"/>
              <a:t>Trial: Design for Cohort 2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b="1" dirty="0">
                <a:cs typeface="Arial"/>
              </a:rPr>
              <a:t>Cohort </a:t>
            </a:r>
            <a:r>
              <a:rPr lang="en-US" sz="1800" b="1" dirty="0" smtClean="0">
                <a:cs typeface="Arial"/>
              </a:rPr>
              <a:t>2: Treatment Naïve &amp; Prior </a:t>
            </a:r>
            <a:r>
              <a:rPr lang="en-US" sz="1800" b="1" dirty="0" err="1" smtClean="0">
                <a:cs typeface="Arial"/>
              </a:rPr>
              <a:t>Nonresponders</a:t>
            </a:r>
            <a:r>
              <a:rPr lang="en-US" sz="1800" b="1" dirty="0" smtClean="0">
                <a:cs typeface="Arial"/>
              </a:rPr>
              <a:t>; </a:t>
            </a:r>
            <a:r>
              <a:rPr lang="en-US" sz="1800" b="1" dirty="0" err="1" smtClean="0">
                <a:cs typeface="Arial"/>
              </a:rPr>
              <a:t>Metavir</a:t>
            </a:r>
            <a:r>
              <a:rPr lang="en-US" sz="1800" b="1" dirty="0" smtClean="0">
                <a:cs typeface="Arial"/>
              </a:rPr>
              <a:t> </a:t>
            </a:r>
            <a:r>
              <a:rPr lang="en-US" sz="1800" b="1" dirty="0">
                <a:cs typeface="Arial"/>
              </a:rPr>
              <a:t>Scores </a:t>
            </a:r>
            <a:r>
              <a:rPr lang="en-US" sz="1800" b="1" dirty="0" smtClean="0">
                <a:cs typeface="Arial"/>
              </a:rPr>
              <a:t>F3-F4</a:t>
            </a:r>
            <a:endParaRPr lang="en-US" sz="1800" b="1" dirty="0"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1764349" y="3805324"/>
            <a:ext cx="1920239" cy="449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SOF + SMV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752601" y="2514600"/>
            <a:ext cx="3837431" cy="449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 + SMV + RBV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90291" y="254377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752601" y="4451193"/>
            <a:ext cx="1920239" cy="449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SOF + SMV </a:t>
            </a:r>
            <a:endParaRPr 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2000" y="445899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-18289" y="5260859"/>
            <a:ext cx="9180577" cy="9875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150 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1752601" y="3159962"/>
            <a:ext cx="3837431" cy="449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SOF + SMV 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383390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319332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2538508"/>
            <a:ext cx="74662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30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590886" y="3386888"/>
            <a:ext cx="156057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090291" y="318198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680280" y="4031528"/>
            <a:ext cx="156057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79685" y="382662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680280" y="4683308"/>
            <a:ext cx="156057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179685" y="447840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113" y="1770896"/>
            <a:ext cx="9162291" cy="515104"/>
            <a:chOff x="-6113" y="1770896"/>
            <a:chExt cx="9162291" cy="515104"/>
          </a:xfrm>
        </p:grpSpPr>
        <p:sp>
          <p:nvSpPr>
            <p:cNvPr id="32" name="Rectangle 31"/>
            <p:cNvSpPr/>
            <p:nvPr/>
          </p:nvSpPr>
          <p:spPr>
            <a:xfrm>
              <a:off x="-6113" y="18562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83374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-6113" y="22585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754635" y="21793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532704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315044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5597066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239000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" y="1856939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45618" y="17708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3727640" y="21793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983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COSMOS (Cohort 2 with F3-F4 Fibrosis): SVR12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893599"/>
              </p:ext>
            </p:extLst>
          </p:nvPr>
        </p:nvGraphicFramePr>
        <p:xfrm>
          <a:off x="268288" y="1828800"/>
          <a:ext cx="8610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09275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SMV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29082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6977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1180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25/27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4781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365487" y="5410200"/>
            <a:ext cx="3593592" cy="393185"/>
          </a:xfrm>
          <a:prstGeom prst="rect">
            <a:avLst/>
          </a:prstGeom>
          <a:solidFill>
            <a:srgbClr val="BFBFBF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075769" y="5410200"/>
            <a:ext cx="3611880" cy="39318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6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 for Cohort 1 &amp; 2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Cohort 1 &amp; 2: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188127"/>
              </p:ext>
            </p:extLst>
          </p:nvPr>
        </p:nvGraphicFramePr>
        <p:xfrm>
          <a:off x="273315" y="1828800"/>
          <a:ext cx="8610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94061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19/24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287430" y="5561599"/>
            <a:ext cx="2926080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317558" y="5561599"/>
            <a:ext cx="2926080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8897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9449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26/27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87677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41885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28/30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0608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16/16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9331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5926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9070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72/80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2003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82/87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286243" y="5561599"/>
            <a:ext cx="1444752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Overall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875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Results for Cohort 1 &amp; 2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Cohort 1 &amp; 2: SVR12 (Non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-VR excluded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analysis*)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Lancet. 2014;384;1756-65.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049639"/>
              </p:ext>
            </p:extLst>
          </p:nvPr>
        </p:nvGraphicFramePr>
        <p:xfrm>
          <a:off x="273315" y="1828800"/>
          <a:ext cx="8610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5995423"/>
            <a:ext cx="9162288" cy="329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91440" tIns="45431" rIns="0" bIns="45431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*Non-VR excluded analysis = SVR12 excludes early discontinuation </a:t>
            </a:r>
            <a:r>
              <a:rPr lang="en-US" sz="12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due to non-</a:t>
            </a:r>
            <a:r>
              <a:rPr lang="en-US" sz="1200" dirty="0" err="1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reasons or missing data at SVR12 time point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94061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19/20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9392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9449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26/27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8172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41885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28/28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0608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15/15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9331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5926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9070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71/74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2003" y="4876800"/>
            <a:ext cx="65835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81/84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87430" y="5561599"/>
            <a:ext cx="2926080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317558" y="5561599"/>
            <a:ext cx="2926080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286243" y="5561599"/>
            <a:ext cx="1444752" cy="274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Overall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34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51722</TotalTime>
  <Words>669</Words>
  <Application>Microsoft Office PowerPoint</Application>
  <PresentationFormat>On-screen Show (4:3)</PresentationFormat>
  <Paragraphs>165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Simeprevir + Sofosbuvir  +/- Ribavirin in Genotype 1 COSMOS Trial</vt:lpstr>
      <vt:lpstr>Simeprevir + Sofosbuvir +/- Ribavirin for HCV GT 1 COSMOS Trial: Study Features</vt:lpstr>
      <vt:lpstr>Simeprevir + Sofosbuvir +/- Ribavirin for HCV GT 1 COSMOS Trial: Baseline Characteristic</vt:lpstr>
      <vt:lpstr>Simeprevir + Sofosbuvir +/- Ribavirin for HCV GT 1 COSMOS Trial: Design for Cohort 1</vt:lpstr>
      <vt:lpstr>Simeprevir + Sofosbuvir +/- Ribavirin for HCV GT 1 COSMOS Trial: Results for Cohort 1</vt:lpstr>
      <vt:lpstr>Simeprevir + Sofosbuvir +/- Ribavirin for HCV GT 1 COSMOS Trial: Design for Cohort 2</vt:lpstr>
      <vt:lpstr>Simeprevir + Sofosbuvir +/- Ribavirin for HCV GT 1 COSMOS Trial: Results</vt:lpstr>
      <vt:lpstr>Simeprevir + Sofosbuvir +/- Ribavirin for HCV GT 1 COSMOS Trial: Results for Cohort 1 &amp; 2</vt:lpstr>
      <vt:lpstr>Simeprevir + Sofosbuvir +/- Ribavirin for HCV GT 1 COSMOS Trial: Results for Cohort 1 &amp; 2</vt:lpstr>
      <vt:lpstr>Simeprevir + Sofosbuvir +/- Ribavirin for HCV GT 1 COSMOS Trial: Results for Cohort 1 &amp; 2</vt:lpstr>
      <vt:lpstr>Simeprevir + Sofosbuvir +/- Ribavirin for HCV GT 1 COSMOS Trial: Interpretation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2550</cp:revision>
  <cp:lastPrinted>2011-04-18T21:48:04Z</cp:lastPrinted>
  <dcterms:created xsi:type="dcterms:W3CDTF">2010-11-28T05:36:22Z</dcterms:created>
  <dcterms:modified xsi:type="dcterms:W3CDTF">2015-07-15T22:31:46Z</dcterms:modified>
</cp:coreProperties>
</file>