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493" r:id="rId2"/>
    <p:sldId id="376" r:id="rId3"/>
    <p:sldId id="358" r:id="rId4"/>
    <p:sldId id="496" r:id="rId5"/>
    <p:sldId id="497" r:id="rId6"/>
    <p:sldId id="363" r:id="rId7"/>
    <p:sldId id="486" r:id="rId8"/>
    <p:sldId id="478" r:id="rId9"/>
    <p:sldId id="479" r:id="rId10"/>
    <p:sldId id="362" r:id="rId11"/>
    <p:sldId id="471" r:id="rId12"/>
    <p:sldId id="382" r:id="rId13"/>
    <p:sldId id="383" r:id="rId14"/>
    <p:sldId id="483" r:id="rId15"/>
    <p:sldId id="344" r:id="rId16"/>
    <p:sldId id="472" r:id="rId17"/>
    <p:sldId id="384" r:id="rId18"/>
    <p:sldId id="386" r:id="rId19"/>
    <p:sldId id="488" r:id="rId20"/>
    <p:sldId id="385" r:id="rId21"/>
    <p:sldId id="473" r:id="rId22"/>
    <p:sldId id="446" r:id="rId23"/>
    <p:sldId id="457" r:id="rId24"/>
    <p:sldId id="307" r:id="rId25"/>
    <p:sldId id="474" r:id="rId26"/>
    <p:sldId id="41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489" r:id="rId38"/>
    <p:sldId id="301" r:id="rId39"/>
    <p:sldId id="481" r:id="rId40"/>
    <p:sldId id="302" r:id="rId41"/>
    <p:sldId id="303" r:id="rId42"/>
    <p:sldId id="304" r:id="rId43"/>
    <p:sldId id="305" r:id="rId44"/>
    <p:sldId id="436" r:id="rId45"/>
    <p:sldId id="437" r:id="rId46"/>
    <p:sldId id="306" r:id="rId47"/>
    <p:sldId id="498" r:id="rId48"/>
    <p:sldId id="499" r:id="rId49"/>
    <p:sldId id="500" r:id="rId50"/>
    <p:sldId id="501" r:id="rId51"/>
    <p:sldId id="503" r:id="rId52"/>
    <p:sldId id="492" r:id="rId53"/>
    <p:sldId id="387" r:id="rId54"/>
    <p:sldId id="388" r:id="rId55"/>
    <p:sldId id="490" r:id="rId56"/>
    <p:sldId id="495" r:id="rId5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E5E"/>
    <a:srgbClr val="8E8950"/>
    <a:srgbClr val="8A703B"/>
    <a:srgbClr val="E7E7E7"/>
    <a:srgbClr val="E1E3EE"/>
    <a:srgbClr val="316396"/>
    <a:srgbClr val="7F9CAA"/>
    <a:srgbClr val="3B494F"/>
    <a:srgbClr val="4E5F67"/>
    <a:srgbClr val="556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4" autoAdjust="0"/>
    <p:restoredTop sz="94557" autoAdjust="0"/>
  </p:normalViewPr>
  <p:slideViewPr>
    <p:cSldViewPr showGuides="1">
      <p:cViewPr varScale="1">
        <p:scale>
          <a:sx n="125" d="100"/>
          <a:sy n="125" d="100"/>
        </p:scale>
        <p:origin x="816" y="102"/>
      </p:cViewPr>
      <p:guideLst>
        <p:guide orient="horz" pos="42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2536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599"/>
          <c:y val="0.248889651018179"/>
          <c:w val="0.80764277729172695"/>
          <c:h val="0.60003049003212205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 formatCode="General">
                  <c:v>10</c:v>
                </c:pt>
                <c:pt idx="6" formatCode="General">
                  <c:v>10</c:v>
                </c:pt>
                <c:pt idx="7" formatCode="General">
                  <c:v>10</c:v>
                </c:pt>
                <c:pt idx="8" formatCode="General">
                  <c:v>10</c:v>
                </c:pt>
                <c:pt idx="9" formatCode="General">
                  <c:v>10</c:v>
                </c:pt>
                <c:pt idx="10" formatCode="General">
                  <c:v>10</c:v>
                </c:pt>
                <c:pt idx="11" formatCode="General">
                  <c:v>10</c:v>
                </c:pt>
                <c:pt idx="12" formatCode="General">
                  <c:v>10</c:v>
                </c:pt>
                <c:pt idx="13" formatCode="General">
                  <c:v>10</c:v>
                </c:pt>
                <c:pt idx="14" formatCode="General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v>Response</c:v>
          </c:tx>
          <c:spPr>
            <a:ln w="25400">
              <a:solidFill>
                <a:srgbClr val="4E5F67"/>
              </a:solidFill>
            </a:ln>
          </c:spPr>
          <c:marker>
            <c:symbol val="square"/>
            <c:size val="6"/>
            <c:spPr>
              <a:solidFill>
                <a:srgbClr val="7F9CAA"/>
              </a:solidFill>
              <a:ln w="6350">
                <a:solidFill>
                  <a:srgbClr val="3B494F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260000</c:v>
                </c:pt>
                <c:pt idx="2" formatCode="0">
                  <c:v>260000</c:v>
                </c:pt>
                <c:pt idx="3">
                  <c:v>6</c:v>
                </c:pt>
                <c:pt idx="4" formatCode="0">
                  <c:v>4</c:v>
                </c:pt>
                <c:pt idx="5" formatCode="0">
                  <c:v>2.5</c:v>
                </c:pt>
                <c:pt idx="8">
                  <c:v>2</c:v>
                </c:pt>
                <c:pt idx="14" formatCode="#,##0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v>Response 2</c:v>
          </c:tx>
          <c:spPr>
            <a:ln w="25400">
              <a:solidFill>
                <a:srgbClr val="718E25"/>
              </a:solidFill>
            </a:ln>
          </c:spPr>
          <c:marker>
            <c:symbol val="diamond"/>
            <c:size val="8"/>
            <c:spPr>
              <a:solidFill>
                <a:srgbClr val="718E25">
                  <a:lumMod val="60000"/>
                  <a:lumOff val="40000"/>
                </a:srgbClr>
              </a:solidFill>
              <a:ln>
                <a:solidFill>
                  <a:srgbClr val="718E25">
                    <a:lumMod val="75000"/>
                  </a:srgbClr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1200000</c:v>
                </c:pt>
                <c:pt idx="2" formatCode="0">
                  <c:v>1200000</c:v>
                </c:pt>
                <c:pt idx="3">
                  <c:v>600</c:v>
                </c:pt>
                <c:pt idx="4" formatCode="0">
                  <c:v>150</c:v>
                </c:pt>
                <c:pt idx="5">
                  <c:v>50</c:v>
                </c:pt>
                <c:pt idx="8">
                  <c:v>5</c:v>
                </c:pt>
                <c:pt idx="14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v>Response 3</c:v>
          </c:tx>
          <c:spPr>
            <a:ln w="25400">
              <a:solidFill>
                <a:srgbClr val="718E25"/>
              </a:solidFill>
            </a:ln>
          </c:spPr>
          <c:marker>
            <c:symbol val="diamond"/>
            <c:size val="8"/>
            <c:spPr>
              <a:solidFill>
                <a:srgbClr val="718E25">
                  <a:lumMod val="60000"/>
                  <a:lumOff val="40000"/>
                </a:srgbClr>
              </a:solidFill>
              <a:ln w="9525">
                <a:solidFill>
                  <a:srgbClr val="718E25">
                    <a:lumMod val="75000"/>
                  </a:srgbClr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4"/>
          <c:order val="4"/>
          <c:tx>
            <c:v>1000</c:v>
          </c:tx>
          <c:spPr>
            <a:ln w="12700">
              <a:solidFill>
                <a:srgbClr val="000000">
                  <a:lumMod val="65000"/>
                  <a:lumOff val="35000"/>
                </a:srgbClr>
              </a:solidFill>
              <a:prstDash val="sysDash"/>
            </a:ln>
          </c:spPr>
          <c:marker>
            <c:symbol val="none"/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 formatCode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 formatCode="_(* #,##0_);_(* \(#,##0\);_(* &quot;-&quot;??_);_(@_)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8761056"/>
        <c:axId val="178758816"/>
      </c:lineChart>
      <c:catAx>
        <c:axId val="178761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Treatment</a:t>
                </a:r>
                <a:r>
                  <a:rPr lang="en-US" sz="1600" baseline="0" dirty="0" smtClean="0"/>
                  <a:t> Week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398014484300601"/>
              <c:y val="0.916554862591443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787588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8758816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HCV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RNA IU/ml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96422669388499E-2"/>
              <c:y val="0.370390258594725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8761056"/>
        <c:crosses val="autoZero"/>
        <c:crossBetween val="midCat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19745325141801"/>
          <c:y val="2.7865182717544901E-2"/>
          <c:w val="0.88601401168824001"/>
          <c:h val="0.81920023218251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PR48</c:v>
                </c:pt>
              </c:strCache>
            </c:strRef>
          </c:tx>
          <c:spPr>
            <a:solidFill>
              <a:srgbClr val="718E25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Metavir Score F0, F1, F2</c:v>
                </c:pt>
                <c:pt idx="1">
                  <c:v>Metavir Score F3 or F4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 formatCode="General">
                  <c:v>38</c:v>
                </c:pt>
                <c:pt idx="1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B24/PR28-48</c:v>
                </c:pt>
              </c:strCache>
            </c:strRef>
          </c:tx>
          <c:spPr>
            <a:solidFill>
              <a:schemeClr val="accent1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Metavir Score F0, F1, F2</c:v>
                </c:pt>
                <c:pt idx="1">
                  <c:v>Metavir Score F3 or F4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 formatCode="General">
                  <c:v>67</c:v>
                </c:pt>
                <c:pt idx="1">
                  <c:v>41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B44/PR48</c:v>
                </c:pt>
              </c:strCache>
            </c:strRef>
          </c:tx>
          <c:spPr>
            <a:solidFill>
              <a:schemeClr val="accent5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Metavir Score F0, F1, F2</c:v>
                </c:pt>
                <c:pt idx="1">
                  <c:v>Metavir Score F3 or F4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355952"/>
        <c:axId val="304356512"/>
      </c:barChart>
      <c:catAx>
        <c:axId val="304355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Treatment Regimen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5366632052890898"/>
              <c:y val="0.90210099939430599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43565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435651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Patients with SVR </a:t>
                </a:r>
                <a:r>
                  <a:rPr lang="en-US" sz="1800" dirty="0"/>
                  <a:t>(%)</a:t>
                </a:r>
              </a:p>
            </c:rich>
          </c:tx>
          <c:layout>
            <c:manualLayout>
              <c:xMode val="edge"/>
              <c:yMode val="edge"/>
              <c:x val="8.6250368357529E-3"/>
              <c:y val="0.164838850368218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4355952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1208057221953502"/>
          <c:y val="4.45714718352513E-2"/>
          <c:w val="0.26534587593688902"/>
          <c:h val="0.2893216232586309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7636482939632498"/>
          <c:h val="0.71438261003493597"/>
        </c:manualLayout>
      </c:layout>
      <c:barChart>
        <c:barDir val="col"/>
        <c:grouping val="clustered"/>
        <c:varyColors val="0"/>
        <c:ser>
          <c:idx val="0"/>
          <c:order val="0"/>
          <c:tx>
            <c:v>PR48</c:v>
          </c:tx>
          <c:spPr>
            <a:solidFill>
              <a:srgbClr val="718E25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Prior Relapse</c:v>
                </c:pt>
                <c:pt idx="2">
                  <c:v>*Prior Nonresponse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21</c:v>
                </c:pt>
                <c:pt idx="1">
                  <c:v>29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v>B24/PR28-48</c:v>
          </c:tx>
          <c:spPr>
            <a:solidFill>
              <a:srgbClr val="B59452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Prior Relapse</c:v>
                </c:pt>
                <c:pt idx="2">
                  <c:v>*Prior Nonresponse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59</c:v>
                </c:pt>
                <c:pt idx="1">
                  <c:v>69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v>B44/PR48</c:v>
          </c:tx>
          <c:spPr>
            <a:solidFill>
              <a:srgbClr val="326496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Prior Relapse</c:v>
                </c:pt>
                <c:pt idx="2">
                  <c:v>*Prior Nonresponse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66</c:v>
                </c:pt>
                <c:pt idx="1">
                  <c:v>75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4359872"/>
        <c:axId val="304360432"/>
      </c:barChart>
      <c:catAx>
        <c:axId val="30435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043604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43604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2.13716341012929E-3"/>
              <c:y val="0.16788179642961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43598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42413531641878099"/>
          <c:y val="2.7515854025853999E-3"/>
          <c:w val="0.56351900456887305"/>
          <c:h val="6.5674194243656905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7470856233392097E-2"/>
          <c:w val="0.87636482939632498"/>
          <c:h val="0.71315134282376902"/>
        </c:manualLayout>
      </c:layout>
      <c:barChart>
        <c:barDir val="col"/>
        <c:grouping val="clustered"/>
        <c:varyColors val="0"/>
        <c:ser>
          <c:idx val="0"/>
          <c:order val="0"/>
          <c:tx>
            <c:v>PR48</c:v>
          </c:tx>
          <c:spPr>
            <a:solidFill>
              <a:srgbClr val="718E25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*Poor Initial Response to PR</c:v>
                </c:pt>
                <c:pt idx="1">
                  <c:v>^Good Initial Response to PR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0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v>B24/PR28-48</c:v>
          </c:tx>
          <c:spPr>
            <a:solidFill>
              <a:srgbClr val="B59452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*Poor Initial Response to PR</c:v>
                </c:pt>
                <c:pt idx="1">
                  <c:v>^Good Initial Response to PR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33</c:v>
                </c:pt>
                <c:pt idx="1">
                  <c:v>73</c:v>
                </c:pt>
              </c:numCache>
            </c:numRef>
          </c:val>
        </c:ser>
        <c:ser>
          <c:idx val="2"/>
          <c:order val="2"/>
          <c:tx>
            <c:v>B44/PR48</c:v>
          </c:tx>
          <c:spPr>
            <a:solidFill>
              <a:srgbClr val="326496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*Poor Initial Response to PR</c:v>
                </c:pt>
                <c:pt idx="1">
                  <c:v>^Good Initial Response to PR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34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04363792"/>
        <c:axId val="304364352"/>
      </c:barChart>
      <c:catAx>
        <c:axId val="30436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043643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43643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4184004669743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43637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5269636434334598"/>
          <c:y val="0"/>
          <c:w val="0.53596529600466603"/>
          <c:h val="8.2444167291037401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5905899743592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Null Responders</c:v>
                </c:pt>
                <c:pt idx="2">
                  <c:v>Partial Responders</c:v>
                </c:pt>
                <c:pt idx="3">
                  <c:v>Relapsers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65</c:v>
                </c:pt>
                <c:pt idx="1">
                  <c:v>41</c:v>
                </c:pt>
                <c:pt idx="2">
                  <c:v>67</c:v>
                </c:pt>
                <c:pt idx="3">
                  <c:v>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05616928"/>
        <c:axId val="305617488"/>
      </c:barChart>
      <c:catAx>
        <c:axId val="3056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>
                <a:latin typeface="Arial"/>
                <a:cs typeface="Arial"/>
              </a:defRPr>
            </a:pPr>
            <a:endParaRPr lang="en-US"/>
          </a:p>
        </c:txPr>
        <c:crossAx val="3056174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5617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24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26059918185902E-2"/>
              <c:y val="9.973084246822079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56169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19745325141801"/>
          <c:y val="9.1647953728006201E-2"/>
          <c:w val="0.88601401168824001"/>
          <c:h val="0.74517400602702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T/T </c:v>
                </c:pt>
              </c:strCache>
            </c:strRef>
          </c:tx>
          <c:spPr>
            <a:solidFill>
              <a:srgbClr val="718E25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PR48</c:v>
                </c:pt>
                <c:pt idx="1">
                  <c:v>B24/PR28-48</c:v>
                </c:pt>
                <c:pt idx="2">
                  <c:v>B44/PR48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 formatCode="General">
                  <c:v>27</c:v>
                </c:pt>
                <c:pt idx="1">
                  <c:v>55</c:v>
                </c:pt>
                <c:pt idx="2" formatCode="General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C/T</c:v>
                </c:pt>
              </c:strCache>
            </c:strRef>
          </c:tx>
          <c:spPr>
            <a:solidFill>
              <a:schemeClr val="accent1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PR48</c:v>
                </c:pt>
                <c:pt idx="1">
                  <c:v>B24/PR28-48</c:v>
                </c:pt>
                <c:pt idx="2">
                  <c:v>B44/PR48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 formatCode="General">
                  <c:v>28</c:v>
                </c:pt>
                <c:pt idx="1">
                  <c:v>65</c:v>
                </c:pt>
                <c:pt idx="2" formatCode="General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C/C</c:v>
                </c:pt>
              </c:strCache>
            </c:strRef>
          </c:tx>
          <c:spPr>
            <a:solidFill>
              <a:schemeClr val="accent5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PR48</c:v>
                </c:pt>
                <c:pt idx="1">
                  <c:v>B24/PR28-48</c:v>
                </c:pt>
                <c:pt idx="2">
                  <c:v>B44/PR48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78</c:v>
                </c:pt>
                <c:pt idx="1">
                  <c:v>82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05620848"/>
        <c:axId val="305621408"/>
      </c:barChart>
      <c:catAx>
        <c:axId val="30562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Treatment Regimen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36690293172243"/>
              <c:y val="0.9177664041994749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6214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562140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SVR </a:t>
                </a:r>
                <a:r>
                  <a:rPr lang="en-US" sz="1800" dirty="0"/>
                  <a:t>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32517034984313797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620848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9474865641794805"/>
          <c:y val="6.9092057937202196E-4"/>
          <c:w val="0.38422472190976098"/>
          <c:h val="8.5198368149619105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19745325141801"/>
          <c:y val="9.5066733487545699E-2"/>
          <c:w val="0.88601401168824001"/>
          <c:h val="0.73060892038567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T/T </c:v>
                </c:pt>
              </c:strCache>
            </c:strRef>
          </c:tx>
          <c:spPr>
            <a:solidFill>
              <a:srgbClr val="718E25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PR48</c:v>
                </c:pt>
                <c:pt idx="1">
                  <c:v>PRB-RGT</c:v>
                </c:pt>
                <c:pt idx="2">
                  <c:v>PR-48B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 formatCode="General">
                  <c:v>50</c:v>
                </c:pt>
                <c:pt idx="1">
                  <c:v>55</c:v>
                </c:pt>
                <c:pt idx="2" formatCode="General">
                  <c:v>72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C/T</c:v>
                </c:pt>
              </c:strCache>
            </c:strRef>
          </c:tx>
          <c:spPr>
            <a:solidFill>
              <a:schemeClr val="accent1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PR48</c:v>
                </c:pt>
                <c:pt idx="1">
                  <c:v>PRB-RGT</c:v>
                </c:pt>
                <c:pt idx="2">
                  <c:v>PR-48B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 formatCode="General">
                  <c:v>17</c:v>
                </c:pt>
                <c:pt idx="1">
                  <c:v>61</c:v>
                </c:pt>
                <c:pt idx="2" formatCode="General">
                  <c:v>73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C/C</c:v>
                </c:pt>
              </c:strCache>
            </c:strRef>
          </c:tx>
          <c:spPr>
            <a:solidFill>
              <a:schemeClr val="accent5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PR48</c:v>
                </c:pt>
                <c:pt idx="1">
                  <c:v>PRB-RGT</c:v>
                </c:pt>
                <c:pt idx="2">
                  <c:v>PR-48B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46</c:v>
                </c:pt>
                <c:pt idx="1">
                  <c:v>79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5624768"/>
        <c:axId val="305625328"/>
      </c:barChart>
      <c:catAx>
        <c:axId val="30562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Treatment Regimen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1290661995093098"/>
              <c:y val="0.90523401088629096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6253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562532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SVR </a:t>
                </a:r>
                <a:r>
                  <a:rPr lang="en-US" sz="1800" dirty="0"/>
                  <a:t>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32517034984313797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5624768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0689524559920305"/>
          <c:y val="2.76770534815762E-3"/>
          <c:w val="0.36880723242927999"/>
          <c:h val="8.5198368149619105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599"/>
          <c:y val="0.248889651018179"/>
          <c:w val="0.80764277729172695"/>
          <c:h val="0.60003049003212205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 formatCode="General">
                  <c:v>10</c:v>
                </c:pt>
                <c:pt idx="6" formatCode="General">
                  <c:v>10</c:v>
                </c:pt>
                <c:pt idx="7" formatCode="General">
                  <c:v>10</c:v>
                </c:pt>
                <c:pt idx="8" formatCode="General">
                  <c:v>10</c:v>
                </c:pt>
                <c:pt idx="9" formatCode="General">
                  <c:v>10</c:v>
                </c:pt>
                <c:pt idx="10" formatCode="General">
                  <c:v>10</c:v>
                </c:pt>
                <c:pt idx="11" formatCode="General">
                  <c:v>10</c:v>
                </c:pt>
                <c:pt idx="12" formatCode="General">
                  <c:v>10</c:v>
                </c:pt>
                <c:pt idx="13" formatCode="General">
                  <c:v>10</c:v>
                </c:pt>
                <c:pt idx="14" formatCode="General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v>Response</c:v>
          </c:tx>
          <c:spPr>
            <a:ln w="25400">
              <a:solidFill>
                <a:srgbClr val="4E5F67"/>
              </a:solidFill>
            </a:ln>
          </c:spPr>
          <c:marker>
            <c:symbol val="square"/>
            <c:size val="6"/>
            <c:spPr>
              <a:solidFill>
                <a:srgbClr val="7F9CAA"/>
              </a:solidFill>
              <a:ln w="6350">
                <a:solidFill>
                  <a:srgbClr val="4E5F67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260000</c:v>
                </c:pt>
                <c:pt idx="2" formatCode="0">
                  <c:v>260000</c:v>
                </c:pt>
                <c:pt idx="3">
                  <c:v>6</c:v>
                </c:pt>
                <c:pt idx="4" formatCode="0">
                  <c:v>4</c:v>
                </c:pt>
                <c:pt idx="5" formatCode="0">
                  <c:v>2.5</c:v>
                </c:pt>
                <c:pt idx="8">
                  <c:v>2</c:v>
                </c:pt>
                <c:pt idx="14" formatCode="#,##0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v>Response 2</c:v>
          </c:tx>
          <c:spPr>
            <a:ln w="25400">
              <a:solidFill>
                <a:srgbClr val="556B1C"/>
              </a:solidFill>
            </a:ln>
          </c:spPr>
          <c:marker>
            <c:symbol val="diamond"/>
            <c:size val="8"/>
            <c:spPr>
              <a:solidFill>
                <a:srgbClr val="718E25">
                  <a:lumMod val="60000"/>
                  <a:lumOff val="40000"/>
                </a:srgbClr>
              </a:solidFill>
              <a:ln>
                <a:solidFill>
                  <a:srgbClr val="4A5C46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1200000</c:v>
                </c:pt>
                <c:pt idx="2" formatCode="0">
                  <c:v>1200000</c:v>
                </c:pt>
                <c:pt idx="3">
                  <c:v>600</c:v>
                </c:pt>
                <c:pt idx="4" formatCode="0">
                  <c:v>150</c:v>
                </c:pt>
                <c:pt idx="5">
                  <c:v>50</c:v>
                </c:pt>
                <c:pt idx="8">
                  <c:v>5</c:v>
                </c:pt>
                <c:pt idx="14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v>Response 3</c:v>
          </c:tx>
          <c:spPr>
            <a:ln w="25400">
              <a:solidFill>
                <a:srgbClr val="556B1C"/>
              </a:solidFill>
            </a:ln>
          </c:spPr>
          <c:marker>
            <c:symbol val="diamond"/>
            <c:size val="8"/>
            <c:spPr>
              <a:solidFill>
                <a:srgbClr val="B59452">
                  <a:lumMod val="50000"/>
                </a:srgbClr>
              </a:solidFill>
              <a:ln w="9525">
                <a:solidFill>
                  <a:srgbClr val="556B1C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4"/>
          <c:order val="4"/>
          <c:tx>
            <c:v>1000</c:v>
          </c:tx>
          <c:spPr>
            <a:ln w="12700">
              <a:solidFill>
                <a:srgbClr val="000000">
                  <a:lumMod val="65000"/>
                  <a:lumOff val="35000"/>
                </a:srgbClr>
              </a:solidFill>
              <a:prstDash val="sysDash"/>
            </a:ln>
          </c:spPr>
          <c:marker>
            <c:symbol val="none"/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 formatCode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 formatCode="_(* #,##0_);_(* \(#,##0\);_(* &quot;-&quot;??_);_(@_)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1137632"/>
        <c:axId val="221130912"/>
      </c:lineChart>
      <c:catAx>
        <c:axId val="221137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Treatment</a:t>
                </a:r>
                <a:r>
                  <a:rPr lang="en-US" sz="1600" baseline="0" dirty="0" smtClean="0"/>
                  <a:t> Week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398014484300601"/>
              <c:y val="0.916554862591443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21130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21130912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HCV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RNA IU/ml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96422669388499E-2"/>
              <c:y val="0.370390258594725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21137632"/>
        <c:crosses val="autoZero"/>
        <c:crossBetween val="midCat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816411682892901E-2"/>
          <c:w val="0.87636482939632498"/>
          <c:h val="0.794740571806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Peginterferon + Ribavirin (n = 467)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175"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Hb &lt; 10</c:v>
                </c:pt>
                <c:pt idx="1">
                  <c:v>Hb &lt; 8.5 </c:v>
                </c:pt>
                <c:pt idx="2">
                  <c:v>ANC &lt; 750</c:v>
                </c:pt>
                <c:pt idx="3">
                  <c:v>ANC &lt; 500</c:v>
                </c:pt>
                <c:pt idx="4">
                  <c:v>Plt &lt; 50</c:v>
                </c:pt>
                <c:pt idx="5">
                  <c:v>Plt &lt; 25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29</c:v>
                </c:pt>
                <c:pt idx="1">
                  <c:v>3</c:v>
                </c:pt>
                <c:pt idx="2">
                  <c:v>18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Peginterferon + Ribavirin + Boceprevir (n = 1225)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&lt;1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Hb &lt; 10</c:v>
                </c:pt>
                <c:pt idx="1">
                  <c:v>Hb &lt; 8.5 </c:v>
                </c:pt>
                <c:pt idx="2">
                  <c:v>ANC &lt; 750</c:v>
                </c:pt>
                <c:pt idx="3">
                  <c:v>ANC &lt; 500</c:v>
                </c:pt>
                <c:pt idx="4">
                  <c:v>Plt &lt; 50</c:v>
                </c:pt>
                <c:pt idx="5">
                  <c:v>Plt &lt; 25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49</c:v>
                </c:pt>
                <c:pt idx="1">
                  <c:v>6</c:v>
                </c:pt>
                <c:pt idx="2">
                  <c:v>31</c:v>
                </c:pt>
                <c:pt idx="3">
                  <c:v>8</c:v>
                </c:pt>
                <c:pt idx="4">
                  <c:v>3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01210896"/>
        <c:axId val="301211456"/>
      </c:barChart>
      <c:catAx>
        <c:axId val="30121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012114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211456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Subjects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9.8549929193102806E-3"/>
              <c:y val="0.2729637318062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1210896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8659289753102"/>
          <c:y val="4.4826357327726198E-2"/>
          <c:w val="0.593341502175738"/>
          <c:h val="0.199287998091148"/>
        </c:manualLayout>
      </c:layout>
      <c:overlay val="1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816411682892901E-2"/>
          <c:w val="0.87636482939632498"/>
          <c:h val="0.794740571806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Peginterferon + Ribavirin (n = 80)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175"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Hb &lt; 10</c:v>
                </c:pt>
                <c:pt idx="1">
                  <c:v>Hb &lt; 8.5 </c:v>
                </c:pt>
                <c:pt idx="2">
                  <c:v>ANC &lt; 750</c:v>
                </c:pt>
                <c:pt idx="3">
                  <c:v>ANC &lt; 500</c:v>
                </c:pt>
                <c:pt idx="4">
                  <c:v>Plt &lt; 50</c:v>
                </c:pt>
                <c:pt idx="5">
                  <c:v>Plt &lt; 25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25</c:v>
                </c:pt>
                <c:pt idx="1">
                  <c:v>1</c:v>
                </c:pt>
                <c:pt idx="2">
                  <c:v>13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Peginterferon + Ribavirin + Boceprevir (n = 323)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Hb &lt; 10</c:v>
                </c:pt>
                <c:pt idx="1">
                  <c:v>Hb &lt; 8.5 </c:v>
                </c:pt>
                <c:pt idx="2">
                  <c:v>ANC &lt; 750</c:v>
                </c:pt>
                <c:pt idx="3">
                  <c:v>ANC &lt; 500</c:v>
                </c:pt>
                <c:pt idx="4">
                  <c:v>Plt &lt; 50</c:v>
                </c:pt>
                <c:pt idx="5">
                  <c:v>Plt &lt; 25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49</c:v>
                </c:pt>
                <c:pt idx="1">
                  <c:v>10</c:v>
                </c:pt>
                <c:pt idx="2">
                  <c:v>26</c:v>
                </c:pt>
                <c:pt idx="3">
                  <c:v>7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01214256"/>
        <c:axId val="301214816"/>
      </c:barChart>
      <c:catAx>
        <c:axId val="30121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012148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214816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Subjects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9.8549929193102806E-3"/>
              <c:y val="0.2729637318062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1214256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88136405245884"/>
          <c:y val="4.4826357327726198E-2"/>
          <c:w val="0.593341502175738"/>
          <c:h val="0.199287998091148"/>
        </c:manualLayout>
      </c:layout>
      <c:overlay val="1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816411682892901E-2"/>
          <c:w val="0.87636482939632498"/>
          <c:h val="0.794740571806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Peginterferon + Ribavirin (n = 354)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175"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Hemoglobin &lt; 10 g/dl</c:v>
                </c:pt>
                <c:pt idx="1">
                  <c:v>Hemoglobin &lt; 8.5 g/dl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31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Peginterferon + Ribavirin + Boceprevir (n = 726)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&lt;1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Hemoglobin &lt; 10 g/dl</c:v>
                </c:pt>
                <c:pt idx="1">
                  <c:v>Hemoglobin &lt; 8.5 g/dl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50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301217616"/>
        <c:axId val="301218176"/>
      </c:barChart>
      <c:catAx>
        <c:axId val="301217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effectLst/>
                  </a:rPr>
                  <a:t>Hemoglobin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7058232292320401"/>
              <c:y val="0.89898526679297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012181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2181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aseline="0" dirty="0" smtClean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9.8549929193102806E-3"/>
              <c:y val="0.2729637318062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12176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95853943820208"/>
          <c:y val="4.4826357327726198E-2"/>
          <c:w val="0.584080455886549"/>
          <c:h val="0.173210094218056"/>
        </c:manualLayout>
      </c:layout>
      <c:overlay val="1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PR48</c:v>
                </c:pt>
                <c:pt idx="1">
                  <c:v>PR4/PRB24</c:v>
                </c:pt>
                <c:pt idx="2">
                  <c:v>PR4/PRB44</c:v>
                </c:pt>
                <c:pt idx="3">
                  <c:v>PRB28</c:v>
                </c:pt>
                <c:pt idx="4">
                  <c:v>PRB48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38</c:v>
                </c:pt>
                <c:pt idx="1">
                  <c:v>56</c:v>
                </c:pt>
                <c:pt idx="2">
                  <c:v>75</c:v>
                </c:pt>
                <c:pt idx="3">
                  <c:v>54</c:v>
                </c:pt>
                <c:pt idx="4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01220416"/>
        <c:axId val="301220976"/>
      </c:barChart>
      <c:catAx>
        <c:axId val="30122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012209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2209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3894651894941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12204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5491268418180399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D074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PRB48_x000d_(weight-based Ribavirin)</c:v>
                </c:pt>
                <c:pt idx="1">
                  <c:v>PRB48_x000d_(low-dose Ribavirin)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50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1223216"/>
        <c:axId val="301223776"/>
      </c:barChart>
      <c:catAx>
        <c:axId val="30122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012237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2237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2.13716341012929E-3"/>
              <c:y val="0.16788179642961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12232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PR48</c:v>
                </c:pt>
                <c:pt idx="1">
                  <c:v>B24/PR28-48</c:v>
                </c:pt>
                <c:pt idx="2">
                  <c:v>B44/PR48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38</c:v>
                </c:pt>
                <c:pt idx="1">
                  <c:v>63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01226016"/>
        <c:axId val="304348672"/>
      </c:barChart>
      <c:catAx>
        <c:axId val="30122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04348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4348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3894651894941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12260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436192097609398E-2"/>
          <c:y val="2.77778663809897E-2"/>
          <c:w val="0.89288134591284196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v>PR48</c:v>
          </c:tx>
          <c:spPr>
            <a:solidFill>
              <a:srgbClr val="718E25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rgbClr val="000000"/>
                </a:solidFill>
              </a:ln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Black</c:v>
                </c:pt>
                <c:pt idx="2">
                  <c:v>Nonblack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38</c:v>
                </c:pt>
                <c:pt idx="1">
                  <c:v>23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v>B24/PR28-48</c:v>
          </c:tx>
          <c:spPr>
            <a:solidFill>
              <a:srgbClr val="B59452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Black</c:v>
                </c:pt>
                <c:pt idx="2">
                  <c:v>Nonblack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63</c:v>
                </c:pt>
                <c:pt idx="1">
                  <c:v>42</c:v>
                </c:pt>
                <c:pt idx="2">
                  <c:v>67</c:v>
                </c:pt>
              </c:numCache>
            </c:numRef>
          </c:val>
        </c:ser>
        <c:ser>
          <c:idx val="2"/>
          <c:order val="2"/>
          <c:tx>
            <c:v>B44/PR48</c:v>
          </c:tx>
          <c:spPr>
            <a:solidFill>
              <a:srgbClr val="326496"/>
            </a:solidFill>
            <a:ln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Black</c:v>
                </c:pt>
                <c:pt idx="2">
                  <c:v>Nonblack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66</c:v>
                </c:pt>
                <c:pt idx="1">
                  <c:v>53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304352032"/>
        <c:axId val="304352592"/>
      </c:barChart>
      <c:catAx>
        <c:axId val="30435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043525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43525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2.13716341012929E-3"/>
              <c:y val="0.16788179642961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43520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5881996169397701"/>
          <c:y val="5.1941557118921199E-2"/>
          <c:w val="0.59129678234665095"/>
          <c:h val="0.1003965272198940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0.35127</cdr:x>
      <cdr:y>0.32787</cdr:y>
    </cdr:from>
    <cdr:to>
      <cdr:x>0.96238</cdr:x>
      <cdr:y>0.45902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0837" y="1524005"/>
          <a:ext cx="5029200" cy="609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u="sng" dirty="0" smtClean="0"/>
            <a:t>Boceprevir Response-Guided Therapy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Duration of therapy based on response at weeks 8 and 2</a:t>
          </a:r>
          <a:r>
            <a:rPr lang="en-US" sz="1400" dirty="0"/>
            <a:t>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0.35127</cdr:x>
      <cdr:y>0.32787</cdr:y>
    </cdr:from>
    <cdr:to>
      <cdr:x>0.96238</cdr:x>
      <cdr:y>0.45902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0837" y="1524005"/>
          <a:ext cx="5029200" cy="609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u="sng" dirty="0" smtClean="0"/>
            <a:t>Boceprevir Response-Guided Therapy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Duration of therapy based on response at weeks 8 and 2</a:t>
          </a:r>
          <a:r>
            <a:rPr lang="en-US" sz="1400" dirty="0"/>
            <a:t>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9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0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0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82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5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2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0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3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make</a:t>
            </a:r>
            <a:r>
              <a:rPr lang="en-US" baseline="0" dirty="0" smtClean="0"/>
              <a:t> a graphical representation of data in this Table – can split this into 2 slides if too crowded.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6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6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3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6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7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34678450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23804425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209802"/>
            <a:ext cx="4092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20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20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20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071535"/>
            <a:ext cx="8314944" cy="609600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4382495" y="2269310"/>
            <a:ext cx="360685" cy="359955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4583340" y="2209802"/>
            <a:ext cx="4092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spcAft>
                <a:spcPts val="300"/>
              </a:spcAft>
            </a:pPr>
            <a:r>
              <a:rPr lang="en-US" sz="20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17180766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96725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4559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9212729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65919485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92" r:id="rId3"/>
    <p:sldLayoutId id="2147483686" r:id="rId4"/>
    <p:sldLayoutId id="2147483693" r:id="rId5"/>
    <p:sldLayoutId id="2147483694" r:id="rId6"/>
    <p:sldLayoutId id="2147483695" r:id="rId7"/>
    <p:sldLayoutId id="2147483665" r:id="rId8"/>
    <p:sldLayoutId id="2147483689" r:id="rId9"/>
    <p:sldLayoutId id="2147483666" r:id="rId10"/>
    <p:sldLayoutId id="2147483688" r:id="rId11"/>
    <p:sldLayoutId id="2147483668" r:id="rId12"/>
    <p:sldLayoutId id="2147483687" r:id="rId13"/>
    <p:sldLayoutId id="2147483690" r:id="rId14"/>
    <p:sldLayoutId id="2147483696" r:id="rId15"/>
    <p:sldLayoutId id="2147483697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patitisc.uw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depts.washington.edu/hepstudy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Boceprevir (</a:t>
            </a:r>
            <a:r>
              <a:rPr lang="en-US" sz="3600" i="1" dirty="0"/>
              <a:t>Victrelis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David Spach, MD &amp; H. Nina Kim, MD</a:t>
            </a:r>
            <a:br>
              <a:rPr lang="en-US" dirty="0"/>
            </a:br>
            <a:r>
              <a:rPr lang="en-US" dirty="0">
                <a:cs typeface="Arial"/>
              </a:rPr>
              <a:t>Last Updated: </a:t>
            </a:r>
            <a:r>
              <a:rPr lang="en-US" smtClean="0">
                <a:cs typeface="Arial"/>
              </a:rPr>
              <a:t>March 6, </a:t>
            </a:r>
            <a:r>
              <a:rPr lang="en-US" dirty="0" smtClean="0">
                <a:cs typeface="Arial"/>
              </a:rPr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Boceprevir (</a:t>
            </a:r>
            <a:r>
              <a:rPr lang="en-US" i="1" dirty="0"/>
              <a:t>Victrelis</a:t>
            </a:r>
            <a:r>
              <a:rPr lang="en-US" dirty="0"/>
              <a:t>) Prescribing Information. Merck &amp; </a:t>
            </a:r>
            <a:r>
              <a:rPr lang="en-US" dirty="0" smtClean="0"/>
              <a:t>Co.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(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Victrelis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Treatment Futility Rules for All Patients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600" y="5791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*In </a:t>
            </a:r>
            <a:r>
              <a:rPr lang="en-US" sz="1400" dirty="0">
                <a:latin typeface="Arial"/>
                <a:cs typeface="Arial"/>
              </a:rPr>
              <a:t>clinical trials, HCV-RNA in plasma was measured using a </a:t>
            </a:r>
            <a:r>
              <a:rPr lang="en-US" sz="1400" dirty="0" smtClean="0">
                <a:latin typeface="Arial"/>
                <a:cs typeface="Arial"/>
              </a:rPr>
              <a:t>Roche COBAS</a:t>
            </a:r>
            <a:r>
              <a:rPr lang="en-US" sz="1400" dirty="0">
                <a:latin typeface="Arial"/>
                <a:cs typeface="Arial"/>
              </a:rPr>
              <a:t>® TaqMan® assay with a lower limit of quantification of 25 IU/mL and a limit of detection of </a:t>
            </a:r>
            <a:r>
              <a:rPr lang="en-US" sz="1400" dirty="0" smtClean="0">
                <a:latin typeface="Arial"/>
                <a:cs typeface="Arial"/>
              </a:rPr>
              <a:t>9.3 IU</a:t>
            </a:r>
            <a:r>
              <a:rPr lang="en-US" sz="1400" dirty="0">
                <a:latin typeface="Arial"/>
                <a:cs typeface="Arial"/>
              </a:rPr>
              <a:t>/mL. </a:t>
            </a:r>
          </a:p>
        </p:txBody>
      </p:sp>
      <p:graphicFrame>
        <p:nvGraphicFramePr>
          <p:cNvPr id="5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544818"/>
              </p:ext>
            </p:extLst>
          </p:nvPr>
        </p:nvGraphicFramePr>
        <p:xfrm>
          <a:off x="381000" y="1524000"/>
          <a:ext cx="8382000" cy="4169664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2270118"/>
                <a:gridCol w="378153"/>
                <a:gridCol w="1210090"/>
                <a:gridCol w="1375415"/>
                <a:gridCol w="2013765"/>
                <a:gridCol w="1134459"/>
              </a:tblGrid>
              <a:tr h="390469">
                <a:tc grid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26" charset="0"/>
                        </a:rPr>
                        <a:t>Futility Rules for Treatment with Boceprevir plus Peginterferon plus Ribavirin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</a:tr>
              <a:tr h="4474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26" charset="0"/>
                        </a:rPr>
                        <a:t>HCV RNA Results*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Regimen and Duration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26" charset="0"/>
                        </a:rPr>
                        <a:t>Total</a:t>
                      </a:r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</a:tr>
              <a:tr h="447411">
                <a:tc gridSpan="6"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Treatment Week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02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Week 12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HCV RNA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&gt;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 100 IU/mL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Boceprevir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12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0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PEG + RBV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20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Week 24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HCV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RNA Detectable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(Confirmed)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</a:b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Boceprevir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24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1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PEG + RBV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2946061" y="2670307"/>
            <a:ext cx="176776" cy="914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156793" y="2669282"/>
            <a:ext cx="176776" cy="914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5519927" y="2670307"/>
            <a:ext cx="176776" cy="914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7545164" y="2670307"/>
            <a:ext cx="176776" cy="914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0" y="2387904"/>
            <a:ext cx="3596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3979332" y="2387904"/>
            <a:ext cx="54852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999" y="2387904"/>
            <a:ext cx="54253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0235" y="2387904"/>
            <a:ext cx="54253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2569292" y="2670307"/>
            <a:ext cx="176776" cy="914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5330" y="2387904"/>
            <a:ext cx="3596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 0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Octagon 20"/>
          <p:cNvSpPr>
            <a:spLocks noChangeAspect="1"/>
          </p:cNvSpPr>
          <p:nvPr/>
        </p:nvSpPr>
        <p:spPr>
          <a:xfrm>
            <a:off x="4252455" y="3306120"/>
            <a:ext cx="508934" cy="484632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en-US" sz="1000" b="1" dirty="0" smtClean="0"/>
              <a:t>STOP</a:t>
            </a:r>
            <a:endParaRPr lang="en-US" sz="1000" b="1" dirty="0"/>
          </a:p>
        </p:txBody>
      </p:sp>
      <p:sp>
        <p:nvSpPr>
          <p:cNvPr id="22" name="Octagon 21"/>
          <p:cNvSpPr>
            <a:spLocks noChangeAspect="1"/>
          </p:cNvSpPr>
          <p:nvPr/>
        </p:nvSpPr>
        <p:spPr>
          <a:xfrm>
            <a:off x="5626275" y="4759474"/>
            <a:ext cx="508934" cy="484632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en-US" sz="1000" b="1" dirty="0" smtClean="0"/>
              <a:t>STOP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562486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Effects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Boceprevir (</a:t>
            </a:r>
            <a:r>
              <a:rPr lang="en-US" i="1" dirty="0"/>
              <a:t>Victrelis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3339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Boceprevir (</a:t>
            </a:r>
            <a:r>
              <a:rPr lang="en-US" i="1" dirty="0"/>
              <a:t>Victrelis</a:t>
            </a:r>
            <a:r>
              <a:rPr lang="en-US" dirty="0"/>
              <a:t>) Prescribing Information. Merck &amp; Co.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Boceprevir-Related Hematologic Adverse Effects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Previously Untreated (SPRINT-1 &amp; SPRINT-2)</a:t>
            </a:r>
            <a:endParaRPr lang="en-US" sz="2800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940112"/>
              </p:ext>
            </p:extLst>
          </p:nvPr>
        </p:nvGraphicFramePr>
        <p:xfrm>
          <a:off x="459582" y="1476995"/>
          <a:ext cx="8228012" cy="43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6129868"/>
            <a:ext cx="9143999" cy="2289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ANC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absolute neutrophil count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381454" y="5490440"/>
            <a:ext cx="2476688" cy="338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Hemoglobin (g/dL)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3590878" y="5490440"/>
            <a:ext cx="2836100" cy="338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Neutrophils (x 10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 pitchFamily="22" charset="0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/L)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6234031" y="5490440"/>
            <a:ext cx="2386423" cy="338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Platelets (x 10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 pitchFamily="22" charset="0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/L)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53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Boceprevir (</a:t>
            </a:r>
            <a:r>
              <a:rPr lang="en-US" i="1" dirty="0"/>
              <a:t>Victrelis</a:t>
            </a:r>
            <a:r>
              <a:rPr lang="en-US" dirty="0"/>
              <a:t>) Prescribing Information. Merck &amp; Co.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Boceprevir-Related Hematologic Adverse Effects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Previously Treatment Failures (RESPOND-2)</a:t>
            </a:r>
            <a:endParaRPr lang="en-US" sz="2400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92707"/>
              </p:ext>
            </p:extLst>
          </p:nvPr>
        </p:nvGraphicFramePr>
        <p:xfrm>
          <a:off x="459582" y="1476995"/>
          <a:ext cx="8228012" cy="43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6146462"/>
            <a:ext cx="9153143" cy="2289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ANC = absolute neutrophil count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381454" y="5490440"/>
            <a:ext cx="2476688" cy="338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Hemoglobin (g/dL)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3590878" y="5490440"/>
            <a:ext cx="2836100" cy="338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Neutrophils (x 10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 pitchFamily="22" charset="0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/L)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6234031" y="5490440"/>
            <a:ext cx="2386423" cy="338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486" tIns="45431" rIns="92486" bIns="45431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Platelets (x 10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 pitchFamily="22" charset="0"/>
              </a:rPr>
              <a:t>6</a:t>
            </a: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/L)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39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Sulkowski</a:t>
            </a:r>
            <a:r>
              <a:rPr lang="en-US" dirty="0" smtClean="0"/>
              <a:t> MS, et al.  Hepatology. 2012:Oct 18 [</a:t>
            </a:r>
            <a:r>
              <a:rPr lang="en-US" dirty="0" err="1" smtClean="0"/>
              <a:t>Epub</a:t>
            </a:r>
            <a:r>
              <a:rPr lang="en-US" dirty="0" smtClean="0"/>
              <a:t> ahead of print].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Boceprevir-Related Hematologic Adverse Effects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Previously Untreated (SPRINT-2)</a:t>
            </a:r>
            <a:endParaRPr lang="en-US" sz="2800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37953"/>
              </p:ext>
            </p:extLst>
          </p:nvPr>
        </p:nvGraphicFramePr>
        <p:xfrm>
          <a:off x="459582" y="1476995"/>
          <a:ext cx="8228012" cy="43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6129868"/>
            <a:ext cx="9143999" cy="2289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ANC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absolute neutrophil count</a:t>
            </a:r>
          </a:p>
        </p:txBody>
      </p:sp>
    </p:spTree>
    <p:extLst>
      <p:ext uri="{BB962C8B-B14F-4D97-AF65-F5344CB8AC3E}">
        <p14:creationId xmlns:p14="http://schemas.microsoft.com/office/powerpoint/2010/main" val="49315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Adverse Effects in SPRINT Trial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600"/>
              </a:spcBef>
            </a:pPr>
            <a:r>
              <a:rPr lang="en-US" b="1" dirty="0" smtClean="0"/>
              <a:t>Anemia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Nadir </a:t>
            </a:r>
            <a:r>
              <a:rPr lang="en-US" dirty="0"/>
              <a:t>Hgb 8.5-10 g/</a:t>
            </a:r>
            <a:r>
              <a:rPr lang="en-US" dirty="0" smtClean="0"/>
              <a:t>dL</a:t>
            </a:r>
            <a:br>
              <a:rPr lang="en-US" dirty="0" smtClean="0"/>
            </a:br>
            <a:r>
              <a:rPr lang="en-US" dirty="0" smtClean="0"/>
              <a:t>- 52</a:t>
            </a:r>
            <a:r>
              <a:rPr lang="en-US" dirty="0"/>
              <a:t>-63% in Boceprevir </a:t>
            </a:r>
            <a:r>
              <a:rPr lang="en-US" dirty="0" smtClean="0"/>
              <a:t>arms</a:t>
            </a:r>
            <a:br>
              <a:rPr lang="en-US" dirty="0" smtClean="0"/>
            </a:br>
            <a:r>
              <a:rPr lang="en-US" dirty="0" smtClean="0"/>
              <a:t>- 34</a:t>
            </a:r>
            <a:r>
              <a:rPr lang="en-US" dirty="0"/>
              <a:t>% in </a:t>
            </a:r>
            <a:r>
              <a:rPr lang="en-US" dirty="0" smtClean="0"/>
              <a:t>Peginterferon/Ribavirin Control</a:t>
            </a:r>
            <a:br>
              <a:rPr lang="en-US" dirty="0" smtClean="0"/>
            </a:br>
            <a:r>
              <a:rPr lang="en-US" dirty="0" smtClean="0"/>
              <a:t>- 40</a:t>
            </a:r>
            <a:r>
              <a:rPr lang="en-US" dirty="0"/>
              <a:t>% of patients used Epoetin </a:t>
            </a:r>
            <a:r>
              <a:rPr lang="en-US" dirty="0" smtClean="0"/>
              <a:t>alfa</a:t>
            </a:r>
            <a:br>
              <a:rPr lang="en-US" dirty="0" smtClean="0"/>
            </a:br>
            <a:r>
              <a:rPr lang="en-US" dirty="0" smtClean="0"/>
              <a:t>- Use </a:t>
            </a:r>
            <a:r>
              <a:rPr lang="en-US" dirty="0"/>
              <a:t>of </a:t>
            </a:r>
            <a:r>
              <a:rPr lang="en-US" dirty="0" smtClean="0"/>
              <a:t>erythropoietin </a:t>
            </a:r>
            <a:r>
              <a:rPr lang="en-US" dirty="0"/>
              <a:t>associated with treatment </a:t>
            </a:r>
            <a:r>
              <a:rPr lang="en-US" dirty="0" smtClean="0"/>
              <a:t>completion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/>
              <a:t>A</a:t>
            </a:r>
            <a:r>
              <a:rPr lang="en-US" dirty="0" smtClean="0"/>
              <a:t>verage attributable decrease </a:t>
            </a:r>
            <a:r>
              <a:rPr lang="en-US" dirty="0"/>
              <a:t>in Hgb </a:t>
            </a:r>
            <a:r>
              <a:rPr lang="en-US" dirty="0" smtClean="0"/>
              <a:t>of 1 </a:t>
            </a:r>
            <a:r>
              <a:rPr lang="en-US" dirty="0"/>
              <a:t>g</a:t>
            </a:r>
            <a:r>
              <a:rPr lang="en-US" dirty="0" smtClean="0"/>
              <a:t>/dL</a:t>
            </a:r>
            <a:endParaRPr lang="en-US" dirty="0">
              <a:solidFill>
                <a:srgbClr val="632523"/>
              </a:solidFill>
            </a:endParaRPr>
          </a:p>
          <a:p>
            <a:pPr>
              <a:lnSpc>
                <a:spcPts val="3000"/>
              </a:lnSpc>
              <a:spcBef>
                <a:spcPts val="2600"/>
              </a:spcBef>
            </a:pPr>
            <a:r>
              <a:rPr lang="en-US" b="1" dirty="0" smtClean="0"/>
              <a:t>Dysgeusia</a:t>
            </a:r>
            <a:br>
              <a:rPr lang="en-US" b="1" dirty="0" smtClean="0"/>
            </a:br>
            <a:r>
              <a:rPr lang="en-US" dirty="0"/>
              <a:t>-</a:t>
            </a:r>
            <a:r>
              <a:rPr lang="en-US" b="1" dirty="0" smtClean="0">
                <a:solidFill>
                  <a:srgbClr val="632523"/>
                </a:solidFill>
              </a:rPr>
              <a:t> </a:t>
            </a:r>
            <a:r>
              <a:rPr lang="en-US" dirty="0" smtClean="0"/>
              <a:t>21</a:t>
            </a:r>
            <a:r>
              <a:rPr lang="en-US" dirty="0"/>
              <a:t>-44% in all Boceprevir </a:t>
            </a:r>
            <a:r>
              <a:rPr lang="en-US" dirty="0" smtClean="0"/>
              <a:t>arms</a:t>
            </a:r>
            <a:br>
              <a:rPr lang="en-US" dirty="0" smtClean="0"/>
            </a:br>
            <a:r>
              <a:rPr lang="en-US" dirty="0" smtClean="0"/>
              <a:t>- 9</a:t>
            </a:r>
            <a:r>
              <a:rPr lang="en-US" dirty="0"/>
              <a:t>% in Peginterferon/Ribavirin c</a:t>
            </a:r>
            <a:r>
              <a:rPr lang="en-US" dirty="0" smtClean="0"/>
              <a:t>ontrol arm</a:t>
            </a:r>
            <a:endParaRPr lang="en-US" dirty="0"/>
          </a:p>
          <a:p>
            <a:pPr>
              <a:lnSpc>
                <a:spcPts val="3000"/>
              </a:lnSpc>
              <a:spcBef>
                <a:spcPts val="2600"/>
              </a:spcBef>
            </a:pP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Kwo PY, et al.  Lancet.  2010;376:705-16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91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Interactions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Boceprevir (</a:t>
            </a:r>
            <a:r>
              <a:rPr lang="en-US" i="1" dirty="0"/>
              <a:t>Victrelis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4434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Drug Interactions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6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Potential for Boceprevir to Affect Other Medications 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- Boceprevir is strong inhibitor of CYP3A4/5 enzyme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- Boceprevir is potential inhibitor of p-glycoprotein (P-gp) </a:t>
            </a:r>
            <a:endParaRPr lang="en-US" sz="2000" dirty="0">
              <a:solidFill>
                <a:srgbClr val="632523"/>
              </a:solidFill>
              <a:latin typeface="Arial"/>
              <a:cs typeface="Arial"/>
            </a:endParaRPr>
          </a:p>
          <a:p>
            <a:pPr>
              <a:lnSpc>
                <a:spcPts val="3000"/>
              </a:lnSpc>
              <a:spcBef>
                <a:spcPts val="2600"/>
              </a:spcBef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Potential for Other Medications </a:t>
            </a: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to Affect Boceprevir</a:t>
            </a:r>
            <a:r>
              <a:rPr lang="en-US" sz="2000" b="1" dirty="0" smtClean="0">
                <a:solidFill>
                  <a:srgbClr val="632523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632523"/>
                </a:solidFill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-</a:t>
            </a:r>
            <a:r>
              <a:rPr lang="en-US" sz="2000" b="1" dirty="0" smtClean="0">
                <a:solidFill>
                  <a:srgbClr val="632523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Boceprevir primarily metabolized by aldo-ketoreductase (AKR)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- Boceprevir may be co-administered with </a:t>
            </a:r>
            <a:r>
              <a:rPr lang="en-US" sz="2000" dirty="0">
                <a:latin typeface="Arial"/>
                <a:cs typeface="Arial"/>
              </a:rPr>
              <a:t>aldo-</a:t>
            </a:r>
            <a:r>
              <a:rPr lang="en-US" sz="2000" dirty="0" smtClean="0">
                <a:latin typeface="Arial"/>
                <a:cs typeface="Arial"/>
              </a:rPr>
              <a:t>ketoreductase inhibitors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- Partially metabolized by </a:t>
            </a:r>
            <a:r>
              <a:rPr lang="en-US" sz="2000" dirty="0">
                <a:latin typeface="Arial"/>
                <a:cs typeface="Arial"/>
              </a:rPr>
              <a:t>CYP3A4/</a:t>
            </a:r>
            <a:r>
              <a:rPr lang="en-US" sz="2000" dirty="0" smtClean="0">
                <a:latin typeface="Arial"/>
                <a:cs typeface="Arial"/>
              </a:rPr>
              <a:t>5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- Potential for interactions with drugs that inhibit or reduce CYP3A4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smtClean="0">
                <a:latin typeface="Arial"/>
                <a:cs typeface="Arial"/>
              </a:rPr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Boceprevir (</a:t>
            </a:r>
            <a:r>
              <a:rPr lang="en-US" i="1" dirty="0"/>
              <a:t>Victrelis</a:t>
            </a:r>
            <a:r>
              <a:rPr lang="en-US" dirty="0"/>
              <a:t>) Prescribing Information. Merck &amp; Co. </a:t>
            </a:r>
          </a:p>
        </p:txBody>
      </p:sp>
    </p:spTree>
    <p:extLst>
      <p:ext uri="{BB962C8B-B14F-4D97-AF65-F5344CB8AC3E}">
        <p14:creationId xmlns:p14="http://schemas.microsoft.com/office/powerpoint/2010/main" val="356798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Dosage Adjustment in Special Populations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Hepatic Impairment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No dosage adjustment of Boceprevir with hepatic impairment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Renal Impairment/Dialysis</a:t>
            </a:r>
            <a:r>
              <a:rPr lang="en-US" sz="2000" b="1" dirty="0" smtClean="0">
                <a:solidFill>
                  <a:srgbClr val="632523"/>
                </a:solidFill>
              </a:rPr>
              <a:t/>
            </a:r>
            <a:br>
              <a:rPr lang="en-US" sz="2000" b="1" dirty="0" smtClean="0">
                <a:solidFill>
                  <a:srgbClr val="632523"/>
                </a:solidFill>
              </a:rPr>
            </a:br>
            <a:r>
              <a:rPr lang="en-US" sz="2000" dirty="0"/>
              <a:t>-</a:t>
            </a:r>
            <a:r>
              <a:rPr lang="en-US" sz="2000" b="1" dirty="0" smtClean="0">
                <a:solidFill>
                  <a:srgbClr val="632523"/>
                </a:solidFill>
              </a:rPr>
              <a:t> </a:t>
            </a:r>
            <a:r>
              <a:rPr lang="en-US" sz="2000" dirty="0"/>
              <a:t>No </a:t>
            </a:r>
            <a:r>
              <a:rPr lang="en-US" sz="2000" dirty="0" smtClean="0"/>
              <a:t>dose adjustment </a:t>
            </a:r>
            <a:r>
              <a:rPr lang="en-US" sz="2000" dirty="0"/>
              <a:t>of Boceprevir with </a:t>
            </a:r>
            <a:r>
              <a:rPr lang="en-US" sz="2000" dirty="0" smtClean="0"/>
              <a:t>any degree of renal impairment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2000" b="1" dirty="0" smtClean="0"/>
              <a:t>Gender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- No dosage adjustment of Boceprevir </a:t>
            </a:r>
            <a:r>
              <a:rPr lang="en-US" sz="2000" dirty="0" smtClean="0"/>
              <a:t>based on gender 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2000" b="1" dirty="0" smtClean="0"/>
              <a:t>Race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/>
              <a:t>No </a:t>
            </a:r>
            <a:r>
              <a:rPr lang="en-US" sz="2000" dirty="0" smtClean="0"/>
              <a:t>dose </a:t>
            </a:r>
            <a:r>
              <a:rPr lang="en-US" sz="2000" dirty="0"/>
              <a:t>adjustment </a:t>
            </a:r>
            <a:r>
              <a:rPr lang="en-US" sz="2000" dirty="0" smtClean="0"/>
              <a:t>of </a:t>
            </a:r>
            <a:r>
              <a:rPr lang="en-US" sz="2000" dirty="0"/>
              <a:t>Boceprevir </a:t>
            </a:r>
            <a:r>
              <a:rPr lang="en-US" sz="2000" dirty="0" smtClean="0"/>
              <a:t>based on race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2000" b="1" dirty="0" smtClean="0"/>
              <a:t>Age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- </a:t>
            </a:r>
            <a:r>
              <a:rPr lang="en-US" sz="2000" dirty="0"/>
              <a:t>No dosage </a:t>
            </a:r>
            <a:r>
              <a:rPr lang="en-US" sz="2000" dirty="0" smtClean="0"/>
              <a:t>adjustments </a:t>
            </a:r>
            <a:r>
              <a:rPr lang="en-US" sz="2000" dirty="0"/>
              <a:t>of Boceprevir </a:t>
            </a:r>
            <a:r>
              <a:rPr lang="en-US" sz="2000" dirty="0" smtClean="0"/>
              <a:t>in subjects aged 19-65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Boceprevir (</a:t>
            </a:r>
            <a:r>
              <a:rPr lang="en-US" i="1" dirty="0"/>
              <a:t>Victrelis</a:t>
            </a:r>
            <a:r>
              <a:rPr lang="en-US" dirty="0"/>
              <a:t>) Prescribing Information. Merck &amp; Co. </a:t>
            </a:r>
          </a:p>
        </p:txBody>
      </p:sp>
    </p:spTree>
    <p:extLst>
      <p:ext uri="{BB962C8B-B14F-4D97-AF65-F5344CB8AC3E}">
        <p14:creationId xmlns:p14="http://schemas.microsoft.com/office/powerpoint/2010/main" val="292337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Boceprevir (</a:t>
            </a:r>
            <a:r>
              <a:rPr lang="en-US" i="1" dirty="0"/>
              <a:t>Victrelis</a:t>
            </a:r>
            <a:r>
              <a:rPr lang="en-US" dirty="0"/>
              <a:t>) Prescribing Information. Merck &amp; Co.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Drug-Drug Interactions: Contraindicated Medications</a:t>
            </a:r>
            <a:endParaRPr lang="en-US" sz="2400" dirty="0"/>
          </a:p>
        </p:txBody>
      </p:sp>
      <p:graphicFrame>
        <p:nvGraphicFramePr>
          <p:cNvPr id="5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98650"/>
              </p:ext>
            </p:extLst>
          </p:nvPr>
        </p:nvGraphicFramePr>
        <p:xfrm>
          <a:off x="339725" y="1447800"/>
          <a:ext cx="8458200" cy="4864614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3200400"/>
                <a:gridCol w="3241675"/>
                <a:gridCol w="2016125"/>
              </a:tblGrid>
              <a:tr h="3913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Medications Contraindicated for use with Boceprevir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47241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  <a:t>Last Revised 1/20/2014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47241" marB="47241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Drug Class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Medication and Interaction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Alpha-1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Adrenoreceptor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Antagonist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doxazosin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silodosin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tamsulosin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Anticonvulsants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Carbamazepine, phenobarbital, phenytoin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Antimycobacterials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Rifampin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Ergot Derivatives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Dihydroergotamine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ergonovine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, ergotamine,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methylergonovine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Gastrointestinal Motility Agent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Cisapride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Herbal Products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St John’s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wort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(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Hypericum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perforatum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)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HMG CoA-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Reductase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Inhibitors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Lovastatin, simvastatin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  <a:t>Neuroleptic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  <a:t>Pimozide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  <a:t>Oral Contraceptives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  <a:t>Drospirenone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PDE5 Inhibitor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Sildenafil 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Tadalafil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(dose levels for treatment of pulmonary hypertension)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7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Sedatives/hypnotics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Triazolam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; orally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administered midazolam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618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Boceprevir (</a:t>
            </a:r>
            <a:r>
              <a:rPr lang="en-US" i="1" dirty="0"/>
              <a:t>Victrelis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4179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Modified from Boceprevir </a:t>
            </a:r>
            <a:r>
              <a:rPr lang="en-US" dirty="0"/>
              <a:t>(</a:t>
            </a:r>
            <a:r>
              <a:rPr lang="en-US" i="1" dirty="0"/>
              <a:t>Victrelis</a:t>
            </a:r>
            <a:r>
              <a:rPr lang="en-US" dirty="0"/>
              <a:t>) Prescribing Information. Merck &amp; Co.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Victrelis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Interactions with Antiretroviral Medications</a:t>
            </a:r>
            <a:endParaRPr lang="en-US" sz="2800" dirty="0"/>
          </a:p>
        </p:txBody>
      </p:sp>
      <p:graphicFrame>
        <p:nvGraphicFramePr>
          <p:cNvPr id="5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65325"/>
              </p:ext>
            </p:extLst>
          </p:nvPr>
        </p:nvGraphicFramePr>
        <p:xfrm>
          <a:off x="228600" y="1346942"/>
          <a:ext cx="8705675" cy="4983721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1524000"/>
                <a:gridCol w="1600200"/>
                <a:gridCol w="5581475"/>
              </a:tblGrid>
              <a:tr h="3431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Boceprevir and Interactions with HIV Antiretroviral Medications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73152" marB="7315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Medication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73152" marB="7315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Effect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73152" marB="73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Recommendation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73152" marB="731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5151">
                <a:tc grid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NNRTIs</a:t>
                      </a:r>
                    </a:p>
                  </a:txBody>
                  <a:tcPr marR="90849" marT="64008" marB="6400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73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Efavirenz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   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↓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Boceprevir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Avoid combination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21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Etravirine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↓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Etravirine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 clinical significance of the reductions in etravirine pharmacokinetic parameters has not been directly assessed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29073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Rilpivirine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15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↑</a:t>
                      </a:r>
                      <a:r>
                        <a:rPr lang="en-US" sz="1600" b="0" i="0" u="none" strike="noStrike" kern="1200" baseline="20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Rilpivirine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 dose adjustment of boceprevir or rilpivirine is recommended. 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51">
                <a:tc grid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Integrase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Inhibitors</a:t>
                      </a:r>
                    </a:p>
                  </a:txBody>
                  <a:tcPr marR="90849" marT="64008" marB="6400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73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Raltegravir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↔ Raltegravir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 dose adjustment required for boceprevir or raltegravir. 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51">
                <a:tc grid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Protease Inhibitors</a:t>
                      </a:r>
                    </a:p>
                  </a:txBody>
                  <a:tcPr marR="90849" marT="64008" marB="6400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Atazanavir +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Ritonavir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↓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Atazanavir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Ritonavir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Coadministration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of atazanavir/ritonavir and boceprevir is not recommended 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8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Darunavir +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Ritonavir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↓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Daru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navir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↓</a:t>
                      </a:r>
                      <a:r>
                        <a:rPr lang="en-US" sz="1400" b="0" i="0" u="none" strike="noStrike" kern="1200" baseline="11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Ritonavir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↓</a:t>
                      </a:r>
                      <a:r>
                        <a:rPr lang="en-US" sz="1400" b="0" i="0" u="none" strike="noStrike" kern="1200" baseline="11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Boceprevir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Coadministration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of darunavir/ritonavir and boceprevir is not recommended. 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689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Lopinavir +</a:t>
                      </a:r>
                      <a:b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Ritonavir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↓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  <a:t>Lopinavir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12" charset="0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  <a:t>Ritonavir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</a:br>
                      <a:r>
                        <a:rPr lang="en-US" sz="1600" b="0" i="0" u="none" strike="noStrike" kern="1200" baseline="1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↓</a:t>
                      </a:r>
                      <a:r>
                        <a:rPr lang="en-US" sz="1400" b="0" i="0" u="none" strike="noStrike" kern="1200" baseline="11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Boceprevir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Coadministration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of lopinavir/ritonavir and boceprevir is not recommended. 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727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Boceprevir (</a:t>
            </a:r>
            <a:r>
              <a:rPr lang="en-US" i="1" dirty="0"/>
              <a:t>Victrelis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6300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Boceprevir (</a:t>
            </a:r>
            <a:r>
              <a:rPr lang="en-US" i="1" dirty="0"/>
              <a:t>Victrelis</a:t>
            </a:r>
            <a:r>
              <a:rPr lang="en-US" dirty="0"/>
              <a:t>) Prescribing Information. Merck &amp; Co.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Treatment Emergent NS3 Protease Domain Mutations in Boceprevir-Treated Patients who Did Not Achieve SVR</a:t>
            </a:r>
            <a:endParaRPr lang="en-US" sz="2400" dirty="0"/>
          </a:p>
        </p:txBody>
      </p:sp>
      <p:graphicFrame>
        <p:nvGraphicFramePr>
          <p:cNvPr id="7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34746"/>
              </p:ext>
            </p:extLst>
          </p:nvPr>
        </p:nvGraphicFramePr>
        <p:xfrm>
          <a:off x="452785" y="1676400"/>
          <a:ext cx="8229600" cy="4206240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3203096"/>
                <a:gridCol w="2437092"/>
                <a:gridCol w="2589412"/>
              </a:tblGrid>
              <a:tr h="71273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Frequency of Resistance-Associated Variants (RAVs) Detected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Based on HCV Genotype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T="47241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</a:tr>
              <a:tr h="609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Subjects with HCV Genotype 1a</a:t>
                      </a:r>
                    </a:p>
                  </a:txBody>
                  <a:tcPr marL="0" marR="0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  <a:t>Subjects with HCV Genotype 1b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0" marR="0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91372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&gt;10% of Boceprevir-Treated Subjects who did not Achieve SVR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V36M, T54S, R155K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T54A, T54S, V55A, A156S, I/V170A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4184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&lt; 1-10% of Boceprevir-Treated Subjects who did not Achieve SVR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-112" charset="0"/>
                          <a:cs typeface="Arial"/>
                        </a:rPr>
                        <a:t>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V36A, T54A, V55A, V55I, V107I, R155T,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A156S, A156T, V158I, D168N, I/V170T,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I/V170F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V36A, V36M, T54C, T54G, V107I, R155K, A156T, A156V, V158I,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I/V170T, M175L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5158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Data taken from SPRINT-2 and RESPOND-2 Trials</a:t>
                      </a:r>
                    </a:p>
                  </a:txBody>
                  <a:tcPr marL="182880"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44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Boceprevir for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Chronic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Infection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Resistance Among those who did not achieve SVR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lIns="91440">
            <a:noAutofit/>
          </a:bodyPr>
          <a:lstStyle/>
          <a:p>
            <a:pPr marL="182880" indent="-182880">
              <a:lnSpc>
                <a:spcPts val="24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Arial"/>
              </a:rPr>
              <a:t>Treatment-emergent resistance-associated variants (RAVs) occurred in 53% (295) of 343 evaluable subjects from SPRINT-2 and RESPOND-2 trials who did not achieve SVR, occurring more often among black patients and poor interferon responders.</a:t>
            </a:r>
            <a:endParaRPr lang="en-US" sz="18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Boceprevir (</a:t>
            </a:r>
            <a:r>
              <a:rPr lang="en-US" i="1" dirty="0"/>
              <a:t>Victrelis</a:t>
            </a:r>
            <a:r>
              <a:rPr lang="en-US" dirty="0"/>
              <a:t>) Prescribing Information. Merck &amp; Co. </a:t>
            </a:r>
          </a:p>
        </p:txBody>
      </p:sp>
      <p:graphicFrame>
        <p:nvGraphicFramePr>
          <p:cNvPr id="7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00089"/>
              </p:ext>
            </p:extLst>
          </p:nvPr>
        </p:nvGraphicFramePr>
        <p:xfrm>
          <a:off x="452785" y="2895600"/>
          <a:ext cx="8244780" cy="3329573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3052415"/>
                <a:gridCol w="2514600"/>
                <a:gridCol w="2677765"/>
              </a:tblGrid>
              <a:tr h="6605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Frequency of Resistance-Associated Variants (RAVs) Detected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Based on Interferon Response or Race Categories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T="47241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</a:tr>
              <a:tr h="558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Subjects with samples sequenced, n</a:t>
                      </a:r>
                    </a:p>
                  </a:txBody>
                  <a:tcPr marL="0" marR="0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Subjects with detectable RAVs, n/N (%)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0" marR="0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82423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Poor Interferon Responders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169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115/169 (68%)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5903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Interferon Responders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128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40/128 (31%)</a:t>
                      </a: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82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Black Patients</a:t>
                      </a:r>
                    </a:p>
                  </a:txBody>
                  <a:tcPr marL="182880" marR="90849" marB="4724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47</a:t>
                      </a: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30/47 (64%)</a:t>
                      </a: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Non-Black Patients</a:t>
                      </a:r>
                    </a:p>
                  </a:txBody>
                  <a:tcPr marL="182880" marR="90849" marB="4724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154</a:t>
                      </a: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81/154 (53%)</a:t>
                      </a: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61720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Subjects with &lt; 1-log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decrease in HCV-RNA at treatment week 4 from baseline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Subjects with 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&gt;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1-log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decrease in HCV-RNA at treatment week 4 from baseline</a:t>
                      </a:r>
                    </a:p>
                  </a:txBody>
                  <a:tcPr marL="182880"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4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90849" marB="472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735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Sarrazin C, Zeuzem S. Gastroenterology. 2010;138:447-62.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and Telaprevir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Genotypic Resistance</a:t>
            </a:r>
            <a:endParaRPr lang="en-US" sz="2400" dirty="0"/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90991"/>
              </p:ext>
            </p:extLst>
          </p:nvPr>
        </p:nvGraphicFramePr>
        <p:xfrm>
          <a:off x="358648" y="1524001"/>
          <a:ext cx="8251950" cy="457200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50650"/>
                <a:gridCol w="2750650"/>
                <a:gridCol w="2750650"/>
              </a:tblGrid>
              <a:tr h="516036">
                <a:tc>
                  <a:txBody>
                    <a:bodyPr/>
                    <a:lstStyle/>
                    <a:p>
                      <a:pPr marL="1143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Mutation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Telaprevir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Boceprevir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V36A/M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T54S/A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V55A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 vitro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Q80R/K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R155K/T/Q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A156S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A156T/V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 vitro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661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D168A/V/T/H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V170A/T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 vitro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66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94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Boceprevir (</a:t>
            </a:r>
            <a:r>
              <a:rPr lang="en-US" i="1" dirty="0"/>
              <a:t>Victrelis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9633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97099" y="1587500"/>
            <a:ext cx="8386396" cy="44323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3200"/>
              </a:lnSpc>
              <a:spcBef>
                <a:spcPts val="2400"/>
              </a:spcBef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Genotype-1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SPRINT</a:t>
            </a: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1: Phase 2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SPRINT</a:t>
            </a:r>
            <a:r>
              <a:rPr lang="en-US" sz="2400" dirty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2: Phase 3</a:t>
            </a:r>
          </a:p>
          <a:p>
            <a:pPr marL="256032" indent="-256032">
              <a:lnSpc>
                <a:spcPts val="3200"/>
              </a:lnSpc>
              <a:spcBef>
                <a:spcPts val="2400"/>
              </a:spcBef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Previously Treated Genotype-1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RESPOND-2: Phase 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PROVIDE: Phase 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Boceprevir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083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Boceprevir </a:t>
            </a:r>
            <a:r>
              <a:rPr lang="en-US" sz="2800" dirty="0" smtClean="0"/>
              <a:t>with PEG + RBV in Genotype 1</a:t>
            </a:r>
            <a:br>
              <a:rPr lang="en-US" sz="2800" dirty="0" smtClean="0"/>
            </a:br>
            <a:r>
              <a:rPr lang="en-US" dirty="0" smtClean="0"/>
              <a:t>SPRINT</a:t>
            </a:r>
            <a:r>
              <a:rPr lang="en-US" dirty="0"/>
              <a:t>-1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22" charset="0"/>
              </a:rPr>
              <a:t>Kwo</a:t>
            </a:r>
            <a:r>
              <a:rPr lang="en-US" sz="1400" dirty="0">
                <a:latin typeface="Arial" pitchFamily="22" charset="0"/>
              </a:rPr>
              <a:t> PY, et al.  Lancet.  2010;376:705-16.</a:t>
            </a:r>
          </a:p>
        </p:txBody>
      </p:sp>
    </p:spTree>
    <p:extLst>
      <p:ext uri="{BB962C8B-B14F-4D97-AF65-F5344CB8AC3E}">
        <p14:creationId xmlns:p14="http://schemas.microsoft.com/office/powerpoint/2010/main" val="1663414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Kwo PY, et al.  Lancet.  2010;376:705-16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SPRINT</a:t>
            </a:r>
            <a:r>
              <a:rPr lang="en-US" sz="2400" dirty="0" smtClean="0"/>
              <a:t>-1 Trial: Part 1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05190"/>
              </p:ext>
            </p:extLst>
          </p:nvPr>
        </p:nvGraphicFramePr>
        <p:xfrm>
          <a:off x="609600" y="1456827"/>
          <a:ext cx="7924800" cy="3191373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924800"/>
              </a:tblGrid>
              <a:tr h="37197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SPRINT-1: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819400">
                <a:tc>
                  <a:txBody>
                    <a:bodyPr/>
                    <a:lstStyle/>
                    <a:p>
                      <a:pPr marL="285750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520 HCV-monoinfected patients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open label, phase 2 trial, with Part 1 and Part 2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chronic HCV genotype 1and treatment naïve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Eligible if 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6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0 years of age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67 sites (US, Canada, and Europe)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90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% with HCV RNA </a:t>
                      </a:r>
                      <a:r>
                        <a:rPr lang="en-US" sz="1800" u="sng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600,000 IU/ml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Part 1 (n = 520): 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five arms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Part 2 (n =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75):  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two arms based on ribavirin dose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09601" y="4751284"/>
            <a:ext cx="7924799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50000"/>
              </a:srgbClr>
            </a:outerShdw>
          </a:effectLst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200"/>
              </a:lnSpc>
              <a:spcBef>
                <a:spcPct val="50000"/>
              </a:spcBef>
            </a:pPr>
            <a:r>
              <a:rPr lang="en-US" sz="1800" b="1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Boceprevir = 800 mg </a:t>
            </a:r>
            <a:r>
              <a:rPr lang="en-US" sz="1800" dirty="0">
                <a:solidFill>
                  <a:srgbClr val="000000"/>
                </a:solidFill>
                <a:latin typeface="Arial" pitchFamily="22" charset="0"/>
              </a:rPr>
              <a:t>three times daily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alfa-2b = 1.5 µg/kg </a:t>
            </a:r>
            <a:r>
              <a:rPr lang="en-US" sz="1800" dirty="0">
                <a:solidFill>
                  <a:srgbClr val="000000"/>
                </a:solidFill>
                <a:latin typeface="Arial" pitchFamily="22" charset="0"/>
              </a:rPr>
              <a:t>once weekly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800-1400 mg/day (based on weight)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400-1000 mg/day (low dose)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13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1555497" y="3733800"/>
            <a:ext cx="457199" cy="3657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24000" y="1421384"/>
            <a:ext cx="7347706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2022068" y="2844799"/>
            <a:ext cx="3780484" cy="365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Kwo PY, et al.  Lancet.  2010;376:705-16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SPRINT</a:t>
            </a:r>
            <a:r>
              <a:rPr lang="en-US" sz="2400" dirty="0" smtClean="0"/>
              <a:t>-1 Trial, Part 1: Design</a:t>
            </a:r>
            <a:endParaRPr lang="en-US" sz="24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542628" y="3210562"/>
            <a:ext cx="4261104" cy="365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Ribavirin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(weight-based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 bwMode="ltGray">
          <a:xfrm>
            <a:off x="793327" y="2844799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2400"/>
              </a:lnSpc>
            </a:pPr>
            <a:r>
              <a:rPr lang="en-US" sz="1600" dirty="0" smtClean="0"/>
              <a:t>PR4</a:t>
            </a:r>
            <a:br>
              <a:rPr lang="en-US" sz="1600" dirty="0" smtClean="0"/>
            </a:br>
            <a:r>
              <a:rPr lang="en-US" sz="1600" dirty="0" smtClean="0"/>
              <a:t>PRB24</a:t>
            </a:r>
            <a:br>
              <a:rPr lang="en-US" sz="1600" dirty="0" smtClean="0"/>
            </a:br>
            <a:r>
              <a:rPr lang="en-US" sz="1600" dirty="0" smtClean="0"/>
              <a:t>PR28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544220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400"/>
              </a:lnSpc>
            </a:pPr>
            <a:r>
              <a:rPr lang="en-US" sz="1600" dirty="0" smtClean="0"/>
              <a:t>PRB48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3081868" y="1422400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8476" y="1422400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46008" y="1422400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324" y="2840566"/>
            <a:ext cx="847340" cy="7315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N=103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324" y="5448300"/>
            <a:ext cx="847340" cy="7315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N=103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40408" y="1422400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1542628" y="4099563"/>
            <a:ext cx="7315200" cy="365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Ribavirin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(weight-based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 bwMode="ltGray">
          <a:xfrm>
            <a:off x="793327" y="373380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2400"/>
              </a:lnSpc>
            </a:pPr>
            <a:r>
              <a:rPr lang="en-US" sz="1600" dirty="0"/>
              <a:t>PR4</a:t>
            </a:r>
            <a:br>
              <a:rPr lang="en-US" sz="1600" dirty="0"/>
            </a:br>
            <a:r>
              <a:rPr lang="en-US" sz="1600" dirty="0" smtClean="0"/>
              <a:t>PRB44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42324" y="3729567"/>
            <a:ext cx="847340" cy="7315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N=103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ltGray">
          <a:xfrm>
            <a:off x="1542629" y="4597400"/>
            <a:ext cx="4261104" cy="3657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ltGray">
          <a:xfrm>
            <a:off x="1542628" y="4963163"/>
            <a:ext cx="4261104" cy="3657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Ribavirin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(weight-based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 bwMode="ltGray">
          <a:xfrm>
            <a:off x="793327" y="459740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400"/>
              </a:lnSpc>
            </a:pPr>
            <a:r>
              <a:rPr lang="en-US" sz="1600" dirty="0" smtClean="0"/>
              <a:t>PRB28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42324" y="4593167"/>
            <a:ext cx="847340" cy="7315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N=107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86400" y="1422400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ltGray">
          <a:xfrm>
            <a:off x="1542628" y="2346960"/>
            <a:ext cx="7315200" cy="365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(weight-based)</a:t>
            </a:r>
          </a:p>
        </p:txBody>
      </p:sp>
      <p:sp>
        <p:nvSpPr>
          <p:cNvPr id="75" name="Rectangle 74"/>
          <p:cNvSpPr/>
          <p:nvPr/>
        </p:nvSpPr>
        <p:spPr bwMode="ltGray">
          <a:xfrm>
            <a:off x="793327" y="1976967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400"/>
              </a:lnSpc>
            </a:pPr>
            <a:r>
              <a:rPr lang="en-US" sz="1600" dirty="0" smtClean="0"/>
              <a:t>PR48</a:t>
            </a:r>
            <a:endParaRPr lang="en-US" sz="1600" dirty="0"/>
          </a:p>
        </p:txBody>
      </p:sp>
      <p:sp>
        <p:nvSpPr>
          <p:cNvPr id="76" name="Rectangle 75"/>
          <p:cNvSpPr/>
          <p:nvPr/>
        </p:nvSpPr>
        <p:spPr>
          <a:xfrm>
            <a:off x="42324" y="1983067"/>
            <a:ext cx="847340" cy="7315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N=104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ltGray">
          <a:xfrm>
            <a:off x="2009739" y="3733800"/>
            <a:ext cx="6838606" cy="365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ltGray">
          <a:xfrm>
            <a:off x="1542628" y="5446433"/>
            <a:ext cx="731520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invGray">
          <a:xfrm>
            <a:off x="791635" y="1981200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42628" y="5812193"/>
            <a:ext cx="7315200" cy="365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Ribavirin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(weight-based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791641" y="3733800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ltGray">
          <a:xfrm>
            <a:off x="791640" y="4597400"/>
            <a:ext cx="5010912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35" y="5446433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1555497" y="2844799"/>
            <a:ext cx="456181" cy="3657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791640" y="2844799"/>
            <a:ext cx="5010912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1600" y="1422400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0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8500" y="1435100"/>
            <a:ext cx="838200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85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0EADC"/>
                </a:solidFill>
              </a:rPr>
              <a:t>Boceprevir (</a:t>
            </a:r>
            <a:r>
              <a:rPr lang="en-US" i="1" dirty="0">
                <a:solidFill>
                  <a:srgbClr val="F0EADC"/>
                </a:solidFill>
              </a:rPr>
              <a:t>Victrelis</a:t>
            </a:r>
            <a:r>
              <a:rPr lang="en-US" dirty="0" smtClean="0">
                <a:solidFill>
                  <a:srgbClr val="F0EADC"/>
                </a:solidFill>
              </a:rPr>
              <a:t>)</a:t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24000"/>
            <a:ext cx="8515350" cy="4800600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Bef>
                <a:spcPts val="1400"/>
              </a:spcBef>
            </a:pPr>
            <a:r>
              <a:rPr lang="en-US" sz="1800" b="1" dirty="0" smtClean="0"/>
              <a:t>Approval</a:t>
            </a:r>
            <a:r>
              <a:rPr lang="en-US" sz="1800" dirty="0" smtClean="0"/>
              <a:t>: FDA Approved May 13, 2011</a:t>
            </a:r>
          </a:p>
          <a:p>
            <a:pPr>
              <a:lnSpc>
                <a:spcPts val="2300"/>
              </a:lnSpc>
              <a:spcBef>
                <a:spcPts val="1400"/>
              </a:spcBef>
            </a:pPr>
            <a:r>
              <a:rPr lang="en-US" sz="1800" b="1" dirty="0" smtClean="0"/>
              <a:t>Indications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Genotype 1 chronic HCV in </a:t>
            </a:r>
            <a:r>
              <a:rPr lang="en-US" sz="1800" dirty="0"/>
              <a:t>combination with </a:t>
            </a:r>
            <a:r>
              <a:rPr lang="en-US" sz="1800" dirty="0" smtClean="0"/>
              <a:t>peginterferon</a:t>
            </a:r>
            <a:r>
              <a:rPr lang="en-US" sz="1800" dirty="0"/>
              <a:t>-alfa and </a:t>
            </a:r>
            <a:r>
              <a:rPr lang="en-US" sz="1800" dirty="0" smtClean="0"/>
              <a:t>ribavirin</a:t>
            </a:r>
            <a:br>
              <a:rPr lang="en-US" sz="1800" dirty="0" smtClean="0"/>
            </a:br>
            <a:r>
              <a:rPr lang="en-US" sz="1800" dirty="0" smtClean="0"/>
              <a:t>- Adults (</a:t>
            </a:r>
            <a:r>
              <a:rPr lang="en-US" sz="1800" u="sng" dirty="0" smtClean="0"/>
              <a:t>&gt;</a:t>
            </a:r>
            <a:r>
              <a:rPr lang="en-US" sz="1800" dirty="0" smtClean="0"/>
              <a:t> 18 years of age) with </a:t>
            </a:r>
            <a:r>
              <a:rPr lang="en-US" sz="1800" dirty="0"/>
              <a:t>c</a:t>
            </a:r>
            <a:r>
              <a:rPr lang="en-US" sz="1800" dirty="0" smtClean="0"/>
              <a:t>ompensated liver disease, including cirrhosis</a:t>
            </a:r>
            <a:br>
              <a:rPr lang="en-US" sz="1800" dirty="0" smtClean="0"/>
            </a:br>
            <a:r>
              <a:rPr lang="en-US" sz="1800" dirty="0" smtClean="0"/>
              <a:t>- Treatment-naïve or failed prior interferon and ribavirin therapy</a:t>
            </a:r>
          </a:p>
          <a:p>
            <a:pPr>
              <a:lnSpc>
                <a:spcPts val="2300"/>
              </a:lnSpc>
              <a:spcBef>
                <a:spcPts val="1400"/>
              </a:spcBef>
            </a:pPr>
            <a:r>
              <a:rPr lang="en-US" sz="1800" b="1" dirty="0" smtClean="0"/>
              <a:t>Dosing</a:t>
            </a:r>
            <a:br>
              <a:rPr lang="en-US" sz="1800" b="1" dirty="0" smtClean="0"/>
            </a:br>
            <a:r>
              <a:rPr lang="en-US" sz="1800" dirty="0" smtClean="0"/>
              <a:t>- Available in 200 mg capsules</a:t>
            </a:r>
            <a:br>
              <a:rPr lang="en-US" sz="1800" dirty="0" smtClean="0"/>
            </a:br>
            <a:r>
              <a:rPr lang="en-US" sz="1800" dirty="0" smtClean="0"/>
              <a:t>- 800 mg three times daily (every 7 to 9 hours) with food (meal or light snack)</a:t>
            </a:r>
            <a:br>
              <a:rPr lang="en-US" sz="1800" dirty="0" smtClean="0"/>
            </a:br>
            <a:r>
              <a:rPr lang="en-US" sz="1800" dirty="0" smtClean="0"/>
              <a:t>- Boceprevir given for 24-44</a:t>
            </a:r>
            <a:r>
              <a:rPr lang="en-US" sz="1800" dirty="0"/>
              <a:t> </a:t>
            </a:r>
            <a:r>
              <a:rPr lang="en-US" sz="1800" dirty="0" smtClean="0"/>
              <a:t>weeks</a:t>
            </a:r>
            <a:br>
              <a:rPr lang="en-US" sz="1800" dirty="0" smtClean="0"/>
            </a:br>
            <a:r>
              <a:rPr lang="en-US" sz="1800" dirty="0" smtClean="0"/>
              <a:t>- Treat with PR for 28-48 weeks based on HCV RNA results </a:t>
            </a:r>
            <a:r>
              <a:rPr lang="en-US" sz="1800" dirty="0"/>
              <a:t>(week 8 &amp; </a:t>
            </a:r>
            <a:r>
              <a:rPr lang="en-US" sz="1800" dirty="0" smtClean="0"/>
              <a:t>24)</a:t>
            </a:r>
          </a:p>
          <a:p>
            <a:pPr>
              <a:lnSpc>
                <a:spcPts val="2300"/>
              </a:lnSpc>
              <a:spcBef>
                <a:spcPts val="1400"/>
              </a:spcBef>
            </a:pPr>
            <a:r>
              <a:rPr lang="en-US" sz="1800" b="1" dirty="0" smtClean="0"/>
              <a:t>Adverse Effects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/>
              <a:t>A</a:t>
            </a:r>
            <a:r>
              <a:rPr lang="en-US" sz="1800" dirty="0" smtClean="0"/>
              <a:t>nemia, nausea, and dysgeusia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Boceprevir (</a:t>
            </a:r>
            <a:r>
              <a:rPr lang="en-US" i="1" dirty="0" smtClean="0"/>
              <a:t>Victrelis</a:t>
            </a:r>
            <a:r>
              <a:rPr lang="en-US" dirty="0" smtClean="0"/>
              <a:t>) Prescribing Information. Merck &amp; Co.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81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Treatment-Naïve HCV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SPRINT</a:t>
            </a:r>
            <a:r>
              <a:rPr lang="en-US" sz="2400" dirty="0" smtClean="0"/>
              <a:t>-1 Trial, Part 1: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SPRINT-1, Part 1: SVR 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Kwo PY, et al.  Lancet.  2010;376:705-16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12050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4540" y="6019800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 = Boceprevir;  PR = Peginterferon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6680" y="496743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58/107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9930" y="496743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69/103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6660" y="496743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77/103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1190" y="496743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58/103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3280" y="4967432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39/104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9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524000" y="1830997"/>
            <a:ext cx="7347706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Kwo PY, et al.  Lancet.  2010;376:705-16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and Peginterferon plus Ribavirin for Chronic HCV </a:t>
            </a:r>
            <a:r>
              <a:rPr lang="en-US" sz="2400" dirty="0" smtClean="0"/>
              <a:t>SPRINT-1 Trial, Part 2: Design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2719993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400"/>
              </a:lnSpc>
            </a:pPr>
            <a:r>
              <a:rPr lang="en-US" sz="1600" dirty="0" smtClean="0"/>
              <a:t>PRB48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3081868" y="1832013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12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8476" y="1832013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24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46008" y="1832013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48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324" y="2726093"/>
            <a:ext cx="847340" cy="7315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ltGray">
          <a:xfrm>
            <a:off x="1542628" y="2724226"/>
            <a:ext cx="7315200" cy="365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42628" y="3089986"/>
            <a:ext cx="7315200" cy="365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(weight based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35" y="2724226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1600" y="1832013"/>
            <a:ext cx="545592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0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8500" y="1844713"/>
            <a:ext cx="838200" cy="42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ltGray">
          <a:xfrm>
            <a:off x="793327" y="413918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400"/>
              </a:lnSpc>
            </a:pPr>
            <a:r>
              <a:rPr lang="en-US" sz="1200" dirty="0" smtClean="0"/>
              <a:t>Low-Dose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PRB48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42324" y="4145280"/>
            <a:ext cx="847340" cy="7315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N=59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ltGray">
          <a:xfrm>
            <a:off x="1542628" y="4143413"/>
            <a:ext cx="7315200" cy="365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ltGray">
          <a:xfrm>
            <a:off x="1542628" y="4509173"/>
            <a:ext cx="7315200" cy="365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Low-Dose Ribavirin </a:t>
            </a:r>
            <a:r>
              <a:rPr lang="en-US" sz="1600" dirty="0" smtClean="0">
                <a:latin typeface="Arial"/>
                <a:cs typeface="Arial"/>
              </a:rPr>
              <a:t>(low dose)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invGray">
          <a:xfrm>
            <a:off x="791635" y="4143413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591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and Peginterferon plus Ribavirin for Chronic HCV </a:t>
            </a:r>
            <a:r>
              <a:rPr lang="en-US" sz="2400" dirty="0" smtClean="0"/>
              <a:t>SPRINT-1 Trial, Part 2,: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SPRINT-1: SVR 24 by Ribavirin Dosing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Kwo PY, et al.  Lancet.  2010;376:705-16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891440"/>
              </p:ext>
            </p:extLst>
          </p:nvPr>
        </p:nvGraphicFramePr>
        <p:xfrm>
          <a:off x="990600" y="1828800"/>
          <a:ext cx="71628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0" y="6113673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 = Peginterferon;  R = Ribavirin; B = Boceprevir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7070" y="4955103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8</a:t>
            </a:r>
            <a:r>
              <a:rPr lang="en-US" sz="1400" dirty="0" smtClean="0">
                <a:solidFill>
                  <a:schemeClr val="bg1"/>
                </a:solidFill>
              </a:rPr>
              <a:t>/16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955103"/>
            <a:ext cx="10602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21/59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98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smtClean="0">
                <a:latin typeface="Arial" pitchFamily="22" charset="0"/>
              </a:rPr>
              <a:t>Kwo </a:t>
            </a:r>
            <a:r>
              <a:rPr lang="en-US" dirty="0">
                <a:latin typeface="Arial" pitchFamily="22" charset="0"/>
              </a:rPr>
              <a:t>PY, et al.  Lancet.  2010;376:705-16.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and Peginterferon plus Ribavirin for Chronic HCV </a:t>
            </a:r>
            <a:r>
              <a:rPr lang="en-US" sz="2400" dirty="0"/>
              <a:t>SPRINT-1 </a:t>
            </a:r>
            <a:r>
              <a:rPr lang="en-US" sz="2400" dirty="0" smtClean="0"/>
              <a:t>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92195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patients with untreated genotype 1 chronic hepatitis C infection, the addition of the direct-acting antiviral agent boceprevir to standard treatment with peginterferon and ribavirin after a 4-week lead-in seems to have the potential to double the sustained response rate compared with that recorded with standard treatment alone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7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Boceprevir in Treatment Naive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SPRINT-2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22" charset="0"/>
              </a:rPr>
              <a:t>Poordad</a:t>
            </a:r>
            <a:r>
              <a:rPr lang="en-US" sz="1400" dirty="0">
                <a:latin typeface="Arial" pitchFamily="22" charset="0"/>
              </a:rPr>
              <a:t> F, et al.  N </a:t>
            </a:r>
            <a:r>
              <a:rPr lang="en-US" sz="1400" dirty="0" err="1">
                <a:latin typeface="Arial" pitchFamily="22" charset="0"/>
              </a:rPr>
              <a:t>Engl</a:t>
            </a:r>
            <a:r>
              <a:rPr lang="en-US" sz="1400" dirty="0">
                <a:latin typeface="Arial" pitchFamily="22" charset="0"/>
              </a:rPr>
              <a:t> J Med.  2011;364:1195-206.</a:t>
            </a:r>
          </a:p>
        </p:txBody>
      </p:sp>
    </p:spTree>
    <p:extLst>
      <p:ext uri="{BB962C8B-B14F-4D97-AF65-F5344CB8AC3E}">
        <p14:creationId xmlns:p14="http://schemas.microsoft.com/office/powerpoint/2010/main" val="1737323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>
                <a:latin typeface="Arial" pitchFamily="22" charset="0"/>
              </a:rPr>
              <a:t>Poordad F,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N Engl J Med.  2011;364:1195-206.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SPRINT</a:t>
            </a:r>
            <a:r>
              <a:rPr lang="en-US" sz="2400" dirty="0" smtClean="0"/>
              <a:t>-2 Trial: Study Design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10487"/>
              </p:ext>
            </p:extLst>
          </p:nvPr>
        </p:nvGraphicFramePr>
        <p:xfrm>
          <a:off x="1116120" y="1584569"/>
          <a:ext cx="6900863" cy="310284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6900863"/>
              </a:tblGrid>
              <a:tr h="422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SPRINT-2: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680044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1097 HCV-monoinfected patients (159 black)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double-blind, placebo-controlled, phase 3 study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chronic HCV and genotype 1 and treatment naïve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multiple sites in United States and Europe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HCV RNA </a:t>
                      </a:r>
                      <a:r>
                        <a:rPr lang="en-US" sz="1800" u="sng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0,000 IU/ml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Mean age 50; 14.5% black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3 arms (1:1:1)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121" y="4876800"/>
            <a:ext cx="6900863" cy="132588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50000"/>
              </a:srgbClr>
            </a:outerShdw>
          </a:effectLst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b="1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Boceprevir = 800 mg three times daily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alfa-2b = 1.5 µg/kg once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600-1400 mg/day (based on weight)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4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940301" y="2243665"/>
            <a:ext cx="38100" cy="3332481"/>
          </a:xfrm>
          <a:prstGeom prst="line">
            <a:avLst/>
          </a:prstGeom>
          <a:ln w="12700" cmpd="sng">
            <a:solidFill>
              <a:srgbClr val="595959"/>
            </a:solidFill>
            <a:prstDash val="sysDash"/>
            <a:head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295400" y="1528064"/>
            <a:ext cx="7347706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6460173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Poordad F, et al.  N Engl J Med.  2011;364:1195-206.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SPRINT-2 Trial: </a:t>
            </a:r>
            <a:r>
              <a:rPr lang="en-US" sz="2400" dirty="0" smtClean="0"/>
              <a:t>Treatment Regimens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2853268" y="1465580"/>
            <a:ext cx="545592" cy="451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69876" y="1465580"/>
            <a:ext cx="545592" cy="451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17408" y="1465580"/>
            <a:ext cx="545592" cy="451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42535" y="1465580"/>
            <a:ext cx="545592" cy="451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57800" y="1465580"/>
            <a:ext cx="545592" cy="451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8108" y="1465580"/>
            <a:ext cx="545592" cy="451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" y="1516380"/>
            <a:ext cx="838200" cy="451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Week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326896" y="5450101"/>
            <a:ext cx="576072" cy="3657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ltGray">
          <a:xfrm>
            <a:off x="1916352" y="3977643"/>
            <a:ext cx="3657600" cy="3657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ltGray">
          <a:xfrm>
            <a:off x="1314028" y="4358643"/>
            <a:ext cx="4261104" cy="3657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564727" y="3982728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2400"/>
              </a:lnSpc>
            </a:pPr>
            <a:r>
              <a:rPr lang="en-US" sz="1400" dirty="0"/>
              <a:t>B24</a:t>
            </a:r>
          </a:p>
          <a:p>
            <a:pPr algn="ctr">
              <a:lnSpc>
                <a:spcPts val="2400"/>
              </a:lnSpc>
            </a:pPr>
            <a:r>
              <a:rPr lang="en-US" sz="1400" dirty="0" smtClean="0"/>
              <a:t>PR28</a:t>
            </a:r>
            <a:r>
              <a:rPr lang="en-US" sz="1400" dirty="0"/>
              <a:t>-</a:t>
            </a:r>
            <a:r>
              <a:rPr lang="en-US" sz="1400" dirty="0" smtClean="0"/>
              <a:t>48</a:t>
            </a:r>
            <a:endParaRPr lang="en-US" sz="1400" dirty="0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ltGray">
          <a:xfrm>
            <a:off x="1314028" y="5818772"/>
            <a:ext cx="7315200" cy="365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564727" y="544068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2400"/>
              </a:lnSpc>
            </a:pPr>
            <a:r>
              <a:rPr lang="en-US" sz="1400" dirty="0" smtClean="0"/>
              <a:t>B44</a:t>
            </a:r>
            <a:br>
              <a:rPr lang="en-US" sz="1400" dirty="0" smtClean="0"/>
            </a:br>
            <a:r>
              <a:rPr lang="en-US" sz="1400" dirty="0" smtClean="0"/>
              <a:t>PR48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62" name="Rectangle 61"/>
          <p:cNvSpPr/>
          <p:nvPr/>
        </p:nvSpPr>
        <p:spPr bwMode="ltGray">
          <a:xfrm>
            <a:off x="564727" y="246888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/>
              <a:t>PR48</a:t>
            </a:r>
            <a:endParaRPr lang="en-US" sz="1400" dirty="0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1326358" y="2817174"/>
            <a:ext cx="7315200" cy="365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ltGray">
          <a:xfrm>
            <a:off x="1916353" y="5450101"/>
            <a:ext cx="6703391" cy="365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ltGray">
          <a:xfrm>
            <a:off x="1326896" y="3977643"/>
            <a:ext cx="576072" cy="3657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ltGray">
          <a:xfrm>
            <a:off x="563040" y="3982728"/>
            <a:ext cx="5010912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ltGray">
          <a:xfrm>
            <a:off x="5575300" y="4739645"/>
            <a:ext cx="3060700" cy="3657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8000" y="3326536"/>
            <a:ext cx="3051556" cy="642034"/>
            <a:chOff x="5588000" y="3326536"/>
            <a:chExt cx="3051556" cy="642034"/>
          </a:xfrm>
        </p:grpSpPr>
        <p:sp>
          <p:nvSpPr>
            <p:cNvPr id="67" name="TextBox 66"/>
            <p:cNvSpPr txBox="1"/>
            <p:nvPr/>
          </p:nvSpPr>
          <p:spPr>
            <a:xfrm>
              <a:off x="5588000" y="3326536"/>
              <a:ext cx="302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/>
                  <a:cs typeface="Arial"/>
                </a:rPr>
                <a:t>Undetectable HCV RNA at week 8-24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ltGray">
            <a:xfrm>
              <a:off x="5588000" y="3602817"/>
              <a:ext cx="3051556" cy="3657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30" tIns="45714" rIns="91430" bIns="45714" anchor="ctr">
              <a:prstTxWarp prst="textNoShape">
                <a:avLst/>
              </a:prstTxWarp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Stop Therapy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0" name="Rectangle 7"/>
          <p:cNvSpPr>
            <a:spLocks noChangeArrowheads="1"/>
          </p:cNvSpPr>
          <p:nvPr/>
        </p:nvSpPr>
        <p:spPr bwMode="invGray">
          <a:xfrm>
            <a:off x="5575300" y="3609322"/>
            <a:ext cx="3065442" cy="360269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75300" y="4449215"/>
            <a:ext cx="3065442" cy="646445"/>
            <a:chOff x="5575300" y="4449215"/>
            <a:chExt cx="3065442" cy="646445"/>
          </a:xfrm>
        </p:grpSpPr>
        <p:sp>
          <p:nvSpPr>
            <p:cNvPr id="68" name="TextBox 67"/>
            <p:cNvSpPr txBox="1"/>
            <p:nvPr/>
          </p:nvSpPr>
          <p:spPr>
            <a:xfrm>
              <a:off x="5588000" y="4449215"/>
              <a:ext cx="302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D</a:t>
              </a:r>
              <a:r>
                <a:rPr lang="en-US" sz="1200" dirty="0" smtClean="0">
                  <a:latin typeface="Arial"/>
                  <a:cs typeface="Arial"/>
                </a:rPr>
                <a:t>etectable HCV RNA at week 8-24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71" name="Rectangle 7"/>
            <p:cNvSpPr>
              <a:spLocks noChangeArrowheads="1"/>
            </p:cNvSpPr>
            <p:nvPr/>
          </p:nvSpPr>
          <p:spPr bwMode="invGray">
            <a:xfrm>
              <a:off x="5575300" y="4729901"/>
              <a:ext cx="3065442" cy="365759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30" tIns="45714" rIns="91430" bIns="45714" anchor="t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cs typeface="Arial"/>
                </a:rPr>
                <a:t/>
              </a:r>
              <a:br>
                <a:rPr lang="en-US" sz="1600" b="1" dirty="0" smtClean="0">
                  <a:solidFill>
                    <a:srgbClr val="000000"/>
                  </a:solidFill>
                  <a:cs typeface="Arial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  <a:t/>
              </a:r>
              <a:br>
                <a:rPr lang="en-US" sz="1600" b="1" dirty="0" smtClean="0">
                  <a:solidFill>
                    <a:srgbClr val="000000"/>
                  </a:solidFill>
                  <a:latin typeface="Arial"/>
                  <a:cs typeface="Arial"/>
                </a:rPr>
              </a:br>
              <a:endParaRPr lang="en-US" sz="16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6" name="Rectangle 7"/>
          <p:cNvSpPr>
            <a:spLocks noChangeArrowheads="1"/>
          </p:cNvSpPr>
          <p:nvPr/>
        </p:nvSpPr>
        <p:spPr bwMode="ltGray">
          <a:xfrm>
            <a:off x="1326896" y="2477613"/>
            <a:ext cx="7289800" cy="3657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ltGray">
          <a:xfrm>
            <a:off x="563041" y="5440680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95400" y="1955799"/>
            <a:ext cx="657012" cy="359663"/>
          </a:xfrm>
          <a:prstGeom prst="rect">
            <a:avLst/>
          </a:prstGeom>
          <a:solidFill>
            <a:srgbClr val="3B494F"/>
          </a:solidFill>
          <a:ln>
            <a:solidFill>
              <a:srgbClr val="4E5F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pc="-40" dirty="0" smtClean="0">
                <a:solidFill>
                  <a:schemeClr val="bg1"/>
                </a:solidFill>
              </a:rPr>
              <a:t>Lead In</a:t>
            </a:r>
            <a:endParaRPr lang="en-US" sz="1200" spc="-4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77267" y="1955799"/>
            <a:ext cx="11176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pc="-4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200" spc="-40" dirty="0" smtClean="0">
                <a:solidFill>
                  <a:srgbClr val="000000"/>
                </a:solidFill>
              </a:rPr>
              <a:t>HCV RNA</a:t>
            </a:r>
            <a:endParaRPr lang="en-US" sz="1200" spc="-40" dirty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579534" y="3615271"/>
            <a:ext cx="0" cy="1475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7"/>
          <p:cNvSpPr>
            <a:spLocks noChangeArrowheads="1"/>
          </p:cNvSpPr>
          <p:nvPr/>
        </p:nvSpPr>
        <p:spPr bwMode="ltGray">
          <a:xfrm>
            <a:off x="1916353" y="2475387"/>
            <a:ext cx="6703391" cy="3657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invGray">
          <a:xfrm>
            <a:off x="563035" y="2473113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806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SPRINT-2 Trial: Treatment Regimens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SPRINT-2: SVR 24 by Regimen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Poordad</a:t>
            </a:r>
            <a:r>
              <a:rPr lang="en-US" dirty="0">
                <a:latin typeface="Arial" pitchFamily="22" charset="0"/>
              </a:rPr>
              <a:t> F,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2011;364:1195-206.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084834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7790" y="6019800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 = Boceprevir;  PR = Peginterferon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077" y="4967432"/>
            <a:ext cx="9139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137/163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8147" y="4967432"/>
            <a:ext cx="9139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233/368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5628" y="4967432"/>
            <a:ext cx="9139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242/366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17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SPRINT-2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SPRINT-2: SVR 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Poordad F, et al.  N Engl J Med.  2011;364:1195-206.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875712"/>
              </p:ext>
            </p:extLst>
          </p:nvPr>
        </p:nvGraphicFramePr>
        <p:xfrm>
          <a:off x="457200" y="1828804"/>
          <a:ext cx="84582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1" y="6146799"/>
            <a:ext cx="9162288" cy="22860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  SVR = Sustained Virologic Response; B = Boceprevir;  PR = 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8540" y="4967432"/>
            <a:ext cx="7310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125/311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4340" y="4967432"/>
            <a:ext cx="7310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211/316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0140" y="4967432"/>
            <a:ext cx="7310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213/311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3940" y="4967432"/>
            <a:ext cx="7310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12/52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2070" y="4967432"/>
            <a:ext cx="7310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22/52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7870" y="4967432"/>
            <a:ext cx="7310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29/55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0240" y="4967432"/>
            <a:ext cx="7310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137/163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6040" y="4967432"/>
            <a:ext cx="7310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233/368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1840" y="4967432"/>
            <a:ext cx="73108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242/366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26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SPRINT</a:t>
            </a:r>
            <a:r>
              <a:rPr lang="en-US" sz="2800" dirty="0"/>
              <a:t>-2 Trial: SVR by Liver </a:t>
            </a:r>
            <a:r>
              <a:rPr lang="en-US" sz="2800" dirty="0" smtClean="0"/>
              <a:t>Histology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SPRINT-2: SVR 24 by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Degree of Fibrosis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Poordad</a:t>
            </a:r>
            <a:r>
              <a:rPr lang="en-US" dirty="0">
                <a:latin typeface="Arial" pitchFamily="22" charset="0"/>
              </a:rPr>
              <a:t> F,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2011;364:1195-206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891874"/>
              </p:ext>
            </p:extLst>
          </p:nvPr>
        </p:nvGraphicFramePr>
        <p:xfrm>
          <a:off x="455972" y="1905001"/>
          <a:ext cx="823082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17800"/>
            <a:ext cx="9144000" cy="406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     PR48 = </a:t>
            </a:r>
            <a:r>
              <a:rPr lang="en-US" sz="1200" dirty="0" err="1" smtClean="0">
                <a:latin typeface="Arial"/>
                <a:cs typeface="Arial"/>
              </a:rPr>
              <a:t>Peginteron</a:t>
            </a:r>
            <a:r>
              <a:rPr lang="en-US" sz="1200" dirty="0" smtClean="0">
                <a:latin typeface="Arial"/>
                <a:cs typeface="Arial"/>
              </a:rPr>
              <a:t>/Ribavirin x 48 weeks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      PR/T12 = </a:t>
            </a:r>
            <a:r>
              <a:rPr lang="en-US" sz="1200" dirty="0" err="1">
                <a:latin typeface="Arial"/>
                <a:cs typeface="Arial"/>
              </a:rPr>
              <a:t>Peginteron</a:t>
            </a:r>
            <a:r>
              <a:rPr lang="en-US" sz="1200" dirty="0">
                <a:latin typeface="Arial"/>
                <a:cs typeface="Arial"/>
              </a:rPr>
              <a:t>/Ribavirin </a:t>
            </a:r>
            <a:r>
              <a:rPr lang="en-US" sz="1200" dirty="0" smtClean="0">
                <a:latin typeface="Arial"/>
                <a:cs typeface="Arial"/>
              </a:rPr>
              <a:t>+ </a:t>
            </a:r>
            <a:r>
              <a:rPr lang="en-US" sz="1200" dirty="0" err="1" smtClean="0">
                <a:latin typeface="Arial"/>
                <a:cs typeface="Arial"/>
              </a:rPr>
              <a:t>Telaprevir</a:t>
            </a:r>
            <a:r>
              <a:rPr lang="en-US" sz="1200" dirty="0" smtClean="0">
                <a:latin typeface="Arial"/>
                <a:cs typeface="Arial"/>
              </a:rPr>
              <a:t> x 12 weeks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1" y="6146799"/>
            <a:ext cx="9162288" cy="22860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  SVR = Sustained Virologic Response; B = Boceprevir;  PR = 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670" y="4884677"/>
            <a:ext cx="82251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123/138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3990" y="4884677"/>
            <a:ext cx="82251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213/319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9860" y="4884677"/>
            <a:ext cx="82251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211/313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7150" y="4884677"/>
            <a:ext cx="82251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9</a:t>
            </a:r>
            <a:r>
              <a:rPr lang="en-US" sz="1400" dirty="0" smtClean="0">
                <a:solidFill>
                  <a:schemeClr val="bg1"/>
                </a:solidFill>
              </a:rPr>
              <a:t>/24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8470" y="4884677"/>
            <a:ext cx="82251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14/34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4340" y="4884677"/>
            <a:ext cx="82251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22/42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598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Protein Processing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Role of </a:t>
            </a:r>
            <a:r>
              <a:rPr lang="en-US" dirty="0">
                <a:cs typeface="Arial"/>
              </a:rPr>
              <a:t>Role of NS3/4A Serine Protease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19600" y="3962400"/>
            <a:ext cx="304800" cy="912980"/>
          </a:xfrm>
          <a:prstGeom prst="downArrow">
            <a:avLst/>
          </a:prstGeom>
          <a:gradFill flip="none" rotWithShape="1">
            <a:gsLst>
              <a:gs pos="0">
                <a:srgbClr val="000000">
                  <a:alpha val="91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3752" y="4187620"/>
            <a:ext cx="1950381" cy="271201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Protein Processing</a:t>
            </a:r>
            <a:endParaRPr lang="en-U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102" y="3553979"/>
            <a:ext cx="728471" cy="457191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4644" y="3553979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3013" y="3553979"/>
            <a:ext cx="838199" cy="457191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244" y="3553979"/>
            <a:ext cx="1167384" cy="457191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352" y="3553979"/>
            <a:ext cx="728471" cy="457191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1218" y="3553979"/>
            <a:ext cx="441896" cy="457191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6283" y="3553979"/>
            <a:ext cx="883917" cy="457191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1076" y="3560329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828" y="362167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7584" y="3553979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04329" y="3553979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0716" y="3556069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2506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3936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95084" y="2895600"/>
            <a:ext cx="2267712" cy="307777"/>
          </a:xfrm>
          <a:prstGeom prst="rect">
            <a:avLst/>
          </a:prstGeom>
          <a:gradFill flip="none" rotWithShape="1">
            <a:gsLst>
              <a:gs pos="50000">
                <a:schemeClr val="accent2">
                  <a:alpha val="80000"/>
                </a:schemeClr>
              </a:gs>
              <a:gs pos="95000">
                <a:srgbClr val="B0719B">
                  <a:alpha val="7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NS3/4A Serine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6570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494302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306260" y="3200400"/>
            <a:ext cx="2246376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7798" y="4879850"/>
            <a:ext cx="701039" cy="454150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1118" y="4879850"/>
            <a:ext cx="719327" cy="454150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NS4B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09856" y="4879850"/>
            <a:ext cx="1103376" cy="454150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NS5A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1134" y="4879850"/>
            <a:ext cx="819911" cy="454150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10456" y="4879850"/>
            <a:ext cx="1176528" cy="454150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8248" y="4879850"/>
            <a:ext cx="701039" cy="454150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36395" y="4879850"/>
            <a:ext cx="655312" cy="454150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NS4A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48602" y="4879850"/>
            <a:ext cx="445115" cy="454150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78698" y="4879850"/>
            <a:ext cx="920493" cy="454150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62642" y="4879850"/>
            <a:ext cx="1103376" cy="454150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NS5B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4495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Proteins</a:t>
            </a: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46" name="Picture 45" descr="NS3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0"/>
            <a:ext cx="681197" cy="77419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2400" y="2413742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Polyprotein</a:t>
            </a:r>
            <a:r>
              <a:rPr lang="en-US" sz="1600" b="1" dirty="0" smtClean="0">
                <a:latin typeface="Arial"/>
                <a:cs typeface="Arial"/>
              </a:rPr>
              <a:t> Precursor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1930401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2811584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3259666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1204058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238250" y="2904696"/>
            <a:ext cx="216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Signal Peptidase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073766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61264" y="2904696"/>
            <a:ext cx="154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NS2/3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257300" y="3209496"/>
            <a:ext cx="2054352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04764" y="3209496"/>
            <a:ext cx="228599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20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Poordad F, et al.  N Engl J Med.  2011;364:1195-206.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SPRINT-2 </a:t>
            </a:r>
            <a:r>
              <a:rPr lang="en-US" sz="2400" dirty="0" smtClean="0"/>
              <a:t>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30475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addition of boceprevir to standard therapy with peginterferon–ribavirin, as compared with standard therapy alone, significantly increased the rates of sustained virologic response in</a:t>
                      </a:r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previously untreated adults with chronic HCV genotype 1 infection. </a:t>
                      </a:r>
                      <a:b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rates were similar with 24 weeks and 44 weeks of boceprevir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Boceprevir in Treatment Experienced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RESPOND-2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Experienced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 pitchFamily="22" charset="0"/>
              </a:rPr>
              <a:t>Bacon BR, et al.  N </a:t>
            </a:r>
            <a:r>
              <a:rPr lang="en-US" sz="1400" dirty="0" err="1">
                <a:latin typeface="Arial" pitchFamily="22" charset="0"/>
              </a:rPr>
              <a:t>Engl</a:t>
            </a:r>
            <a:r>
              <a:rPr lang="en-US" sz="1400" dirty="0">
                <a:latin typeface="Arial" pitchFamily="22" charset="0"/>
              </a:rPr>
              <a:t> J Med.  2011;364:1207-17.</a:t>
            </a:r>
          </a:p>
        </p:txBody>
      </p:sp>
    </p:spTree>
    <p:extLst>
      <p:ext uri="{BB962C8B-B14F-4D97-AF65-F5344CB8AC3E}">
        <p14:creationId xmlns:p14="http://schemas.microsoft.com/office/powerpoint/2010/main" val="387323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Bacon BR, et al.  N Engl J Med.  2011;364:1207-17.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Retreatment of HCV Genotype 1 Infection </a:t>
            </a:r>
            <a:r>
              <a:rPr lang="en-US" sz="2400" dirty="0"/>
              <a:t>RESPOND-2 Trial: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65277"/>
              </p:ext>
            </p:extLst>
          </p:nvPr>
        </p:nvGraphicFramePr>
        <p:xfrm>
          <a:off x="1063349" y="1533193"/>
          <a:ext cx="7010952" cy="3038807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010952"/>
              </a:tblGrid>
              <a:tr h="35910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RESPOND-2: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679699">
                <a:tc>
                  <a:txBody>
                    <a:bodyPr/>
                    <a:lstStyle/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403 HCV-monoinfected, treatment-experienced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double-blind, placebo-controlled, phase 3 study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chronic HCV and genotype 1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Previously responded to treatment but did not obtain SVR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i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Previous null responders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excluded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Mean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= 53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88% with HCV RNA &gt; 800,000 IU/mL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3 arms (1:2:2)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063349" y="4724400"/>
            <a:ext cx="7010952" cy="13472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50000"/>
              </a:srgbClr>
            </a:outerShdw>
          </a:effectLst>
        </p:spPr>
        <p:txBody>
          <a:bodyPr lIns="92486" tIns="45720" rIns="92486" bIns="45431" anchor="t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ts val="0"/>
              </a:spcBef>
            </a:pPr>
            <a:r>
              <a:rPr lang="en-US" sz="1800" b="1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Boceprevir = 800 mg three times daily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alfa-2b = 1.5 µg/kg once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600-1400 mg/day (based on weight)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54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3153834" y="2243665"/>
            <a:ext cx="38100" cy="3332481"/>
          </a:xfrm>
          <a:prstGeom prst="line">
            <a:avLst/>
          </a:prstGeom>
          <a:ln w="12700" cmpd="sng">
            <a:solidFill>
              <a:srgbClr val="595959"/>
            </a:solidFill>
            <a:prstDash val="sysDash"/>
            <a:head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38400" y="2243665"/>
            <a:ext cx="38100" cy="3332481"/>
          </a:xfrm>
          <a:prstGeom prst="line">
            <a:avLst/>
          </a:prstGeom>
          <a:ln w="12700" cmpd="sng">
            <a:solidFill>
              <a:srgbClr val="595959"/>
            </a:solidFill>
            <a:prstDash val="sysDash"/>
            <a:head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7"/>
          <p:cNvSpPr>
            <a:spLocks noChangeArrowheads="1"/>
          </p:cNvSpPr>
          <p:nvPr/>
        </p:nvSpPr>
        <p:spPr bwMode="ltGray">
          <a:xfrm>
            <a:off x="1326896" y="2376755"/>
            <a:ext cx="7289800" cy="3657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1916353" y="2367340"/>
            <a:ext cx="6703391" cy="3657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1326896" y="5425443"/>
            <a:ext cx="594360" cy="3657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12336" y="1528064"/>
            <a:ext cx="7311127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916352" y="4016856"/>
            <a:ext cx="4560648" cy="3657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Bacon BR, et al.  N Engl J Med.  2011;364:1207-17.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Retreatment of HCV Genotype 1 Infection </a:t>
            </a:r>
            <a:r>
              <a:rPr lang="en-US" sz="2400" dirty="0"/>
              <a:t>RESPOND-2 Trial</a:t>
            </a:r>
            <a:r>
              <a:rPr lang="en-US" sz="2400" dirty="0" smtClean="0"/>
              <a:t>: Treatment Regimens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2853268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95800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92007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25601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1314028" y="5794114"/>
            <a:ext cx="7315200" cy="365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 bwMode="ltGray">
          <a:xfrm>
            <a:off x="564727" y="544068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2400"/>
              </a:lnSpc>
            </a:pPr>
            <a:r>
              <a:rPr lang="en-US" sz="1400" dirty="0" smtClean="0"/>
              <a:t>B44</a:t>
            </a:r>
            <a:br>
              <a:rPr lang="en-US" sz="1400" dirty="0" smtClean="0"/>
            </a:br>
            <a:r>
              <a:rPr lang="en-US" sz="1400" dirty="0" smtClean="0"/>
              <a:t>PR48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6172200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36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ltGray">
          <a:xfrm>
            <a:off x="1314028" y="2730871"/>
            <a:ext cx="7315200" cy="365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</a:p>
        </p:txBody>
      </p:sp>
      <p:sp>
        <p:nvSpPr>
          <p:cNvPr id="75" name="Rectangle 74"/>
          <p:cNvSpPr/>
          <p:nvPr/>
        </p:nvSpPr>
        <p:spPr bwMode="ltGray">
          <a:xfrm>
            <a:off x="564727" y="236728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700"/>
              </a:lnSpc>
            </a:pPr>
            <a:r>
              <a:rPr lang="en-US" sz="1400" dirty="0" smtClean="0"/>
              <a:t>PR48</a:t>
            </a:r>
            <a:endParaRPr lang="en-US" sz="1400" dirty="0"/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ltGray">
          <a:xfrm>
            <a:off x="1916353" y="5425443"/>
            <a:ext cx="6703391" cy="365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1326896" y="4016855"/>
            <a:ext cx="594360" cy="36575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ltGray">
          <a:xfrm>
            <a:off x="6477000" y="4844629"/>
            <a:ext cx="2141390" cy="3108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8108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3200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Undetectable HCV RNA 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at week 8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&amp;12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77000" y="440477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D</a:t>
            </a:r>
            <a:r>
              <a:rPr lang="en-US" sz="1200" dirty="0" smtClean="0">
                <a:latin typeface="Arial"/>
                <a:cs typeface="Arial"/>
              </a:rPr>
              <a:t>etectable HCV RNA at week 8, but Undetectable at week 12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ltGray">
          <a:xfrm>
            <a:off x="6476999" y="3676503"/>
            <a:ext cx="2156969" cy="3108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Stop Therapy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invGray">
          <a:xfrm>
            <a:off x="6476999" y="3666072"/>
            <a:ext cx="2149687" cy="33148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invGray">
          <a:xfrm>
            <a:off x="6477000" y="4826004"/>
            <a:ext cx="2151888" cy="33866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" y="1529080"/>
            <a:ext cx="838200" cy="451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Week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invGray">
          <a:xfrm>
            <a:off x="563035" y="2371513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563041" y="5440680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20797" y="1955799"/>
            <a:ext cx="657012" cy="323088"/>
          </a:xfrm>
          <a:prstGeom prst="rect">
            <a:avLst/>
          </a:prstGeom>
          <a:solidFill>
            <a:srgbClr val="3B4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spc="-40" dirty="0" smtClean="0">
                <a:solidFill>
                  <a:srgbClr val="FFFFFF"/>
                </a:solidFill>
              </a:rPr>
              <a:t>Lead In</a:t>
            </a:r>
            <a:endParaRPr lang="en-US" sz="1200" spc="-4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77000" y="3661662"/>
            <a:ext cx="0" cy="1511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290233" y="1905000"/>
            <a:ext cx="386074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-4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endParaRPr lang="en-US" sz="1200" spc="-4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09800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26746" y="1972734"/>
            <a:ext cx="11176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pc="-40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 </a:t>
            </a:r>
            <a:r>
              <a:rPr lang="en-US" sz="1100" spc="-40" dirty="0" smtClean="0">
                <a:solidFill>
                  <a:srgbClr val="000000"/>
                </a:solidFill>
                <a:latin typeface="Arial"/>
                <a:cs typeface="Arial"/>
              </a:rPr>
              <a:t>HCV RNA</a:t>
            </a:r>
            <a:endParaRPr lang="en-US" sz="1100" spc="-4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04823" y="1905000"/>
            <a:ext cx="386074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-4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endParaRPr lang="en-US" sz="1200" spc="-40" dirty="0">
              <a:solidFill>
                <a:srgbClr val="000000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314028" y="4370972"/>
            <a:ext cx="5162972" cy="3657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63040" y="4009405"/>
            <a:ext cx="5913960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 bwMode="ltGray">
          <a:xfrm>
            <a:off x="564727" y="4009405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2400"/>
              </a:lnSpc>
            </a:pPr>
            <a:r>
              <a:rPr lang="en-US" sz="1400" dirty="0"/>
              <a:t>B32</a:t>
            </a:r>
          </a:p>
          <a:p>
            <a:pPr algn="ctr">
              <a:lnSpc>
                <a:spcPts val="2400"/>
              </a:lnSpc>
            </a:pPr>
            <a:r>
              <a:rPr lang="en-US" sz="1400" dirty="0" smtClean="0"/>
              <a:t>PR36-48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9533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Retreatment of HCV Genotype 1 Infection </a:t>
            </a:r>
            <a:r>
              <a:rPr lang="en-US" sz="2400" dirty="0" smtClean="0"/>
              <a:t>RESPOND</a:t>
            </a:r>
            <a:r>
              <a:rPr lang="en-US" sz="2400" dirty="0"/>
              <a:t>-2 </a:t>
            </a:r>
            <a:r>
              <a:rPr lang="en-US" sz="2400" dirty="0" smtClean="0"/>
              <a:t>Trial: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RESPOND-2: SVR 24 by Prior Response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Bacon BR, et al.  N Engl J Med.  2011;364:1207-17.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67835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1" y="6132987"/>
            <a:ext cx="9162288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  SVR = Sustained Virologic Response; B = Boceprevir;  PR = 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1" y="5884337"/>
            <a:ext cx="9162288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   *Prior Nonresponse = </a:t>
            </a:r>
            <a:r>
              <a:rPr lang="en-US" sz="1200" dirty="0" smtClean="0">
                <a:latin typeface="Arial"/>
                <a:cs typeface="Arial"/>
              </a:rPr>
              <a:t>decrease in HCV </a:t>
            </a:r>
            <a:r>
              <a:rPr lang="en-US" sz="1200" dirty="0">
                <a:latin typeface="Arial"/>
                <a:cs typeface="Arial"/>
              </a:rPr>
              <a:t>RNA of at least 2 </a:t>
            </a:r>
            <a:r>
              <a:rPr lang="en-US" sz="1200" dirty="0" smtClean="0">
                <a:latin typeface="Arial"/>
                <a:cs typeface="Arial"/>
              </a:rPr>
              <a:t>logs by week 12,  </a:t>
            </a:r>
            <a:r>
              <a:rPr lang="en-US" sz="1200" dirty="0">
                <a:latin typeface="Arial"/>
                <a:cs typeface="Arial"/>
              </a:rPr>
              <a:t>but </a:t>
            </a:r>
            <a:r>
              <a:rPr lang="en-US" sz="1200" dirty="0" smtClean="0">
                <a:latin typeface="Arial"/>
                <a:cs typeface="Arial"/>
              </a:rPr>
              <a:t>detectable </a:t>
            </a:r>
            <a:r>
              <a:rPr lang="en-US" sz="1200" dirty="0">
                <a:latin typeface="Arial"/>
                <a:cs typeface="Arial"/>
              </a:rPr>
              <a:t>HCV RNA level during </a:t>
            </a:r>
            <a:r>
              <a:rPr lang="en-US" sz="1200" dirty="0" smtClean="0">
                <a:latin typeface="Arial"/>
                <a:cs typeface="Arial"/>
              </a:rPr>
              <a:t>therapy </a:t>
            </a:r>
            <a:r>
              <a:rPr lang="en-US" sz="1200" dirty="0">
                <a:latin typeface="Arial"/>
                <a:cs typeface="Arial"/>
              </a:rPr>
              <a:t>period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1610" y="5014645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30/58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6380" y="5014645"/>
            <a:ext cx="7310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23/57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3020" y="5039303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2/29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7229" y="5014645"/>
            <a:ext cx="76765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77/103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8990" y="5014645"/>
            <a:ext cx="7310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7</a:t>
            </a:r>
            <a:r>
              <a:rPr lang="en-US" sz="1400" dirty="0" smtClean="0">
                <a:solidFill>
                  <a:schemeClr val="bg1"/>
                </a:solidFill>
              </a:rPr>
              <a:t>2/105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4950" y="5014645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15/51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8718" y="5014645"/>
            <a:ext cx="8408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107/161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22130" y="5014645"/>
            <a:ext cx="7310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95/162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5760" y="5014645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17/80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37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Retreatment of HCV Genotype 1 Infection </a:t>
            </a:r>
            <a:r>
              <a:rPr lang="en-US" sz="2400" dirty="0" smtClean="0"/>
              <a:t>RESPOND</a:t>
            </a:r>
            <a:r>
              <a:rPr lang="en-US" sz="2400" dirty="0"/>
              <a:t>-2 </a:t>
            </a:r>
            <a:r>
              <a:rPr lang="en-US" sz="2400" dirty="0" smtClean="0"/>
              <a:t>Trial: Results Based on Initial Week 4 Response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RESPOND-2: SVR 24, by Initial Response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Bacon BR, et al.  N Engl J Med.  2011;364:1207-17.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96089"/>
              </p:ext>
            </p:extLst>
          </p:nvPr>
        </p:nvGraphicFramePr>
        <p:xfrm>
          <a:off x="457200" y="1828800"/>
          <a:ext cx="8229600" cy="429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1" y="6121400"/>
            <a:ext cx="9153144" cy="2468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 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SVR = Sustained Virologic Response; B = Boceprevir;  PR = Peginterferon +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1" y="5713483"/>
            <a:ext cx="9162288" cy="438905"/>
          </a:xfrm>
          <a:prstGeom prst="rect">
            <a:avLst/>
          </a:prstGeom>
          <a:solidFill>
            <a:srgbClr val="E8E8E6"/>
          </a:solidFill>
          <a:ln w="12700">
            <a:noFill/>
            <a:miter lim="800000"/>
            <a:headEnd/>
            <a:tailEnd/>
          </a:ln>
        </p:spPr>
        <p:txBody>
          <a:bodyPr lIns="18288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 *Poor Initial Response to PR = </a:t>
            </a:r>
            <a:r>
              <a:rPr lang="en-US" sz="1200" dirty="0" smtClean="0">
                <a:latin typeface="Arial"/>
                <a:cs typeface="Arial"/>
              </a:rPr>
              <a:t>decrease in HCV RNA level &lt; 1 log</a:t>
            </a:r>
            <a:r>
              <a:rPr lang="en-US" sz="1200" baseline="-25000" dirty="0" smtClean="0">
                <a:latin typeface="Arial"/>
                <a:cs typeface="Arial"/>
              </a:rPr>
              <a:t>10</a:t>
            </a:r>
            <a:r>
              <a:rPr lang="en-US" sz="1200" dirty="0" smtClean="0">
                <a:latin typeface="Arial"/>
                <a:cs typeface="Arial"/>
              </a:rPr>
              <a:t> IU/ml after 4 week lead in</a:t>
            </a:r>
            <a:r>
              <a:rPr lang="en-US" sz="1200" dirty="0">
                <a:latin typeface="Arial"/>
                <a:cs typeface="Arial"/>
              </a:rPr>
              <a:t/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 ^Good Initial Response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PR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200" dirty="0">
                <a:latin typeface="Arial"/>
                <a:cs typeface="Arial"/>
              </a:rPr>
              <a:t>decrease in HCV RNA level </a:t>
            </a:r>
            <a:r>
              <a:rPr lang="en-US" sz="1200" u="sng" dirty="0" smtClean="0">
                <a:latin typeface="Arial"/>
                <a:cs typeface="Arial"/>
              </a:rPr>
              <a:t>&gt;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1 log</a:t>
            </a:r>
            <a:r>
              <a:rPr lang="en-US" sz="1200" baseline="-25000" dirty="0">
                <a:latin typeface="Arial"/>
                <a:cs typeface="Arial"/>
              </a:rPr>
              <a:t>10</a:t>
            </a:r>
            <a:r>
              <a:rPr lang="en-US" sz="1200" dirty="0">
                <a:latin typeface="Arial"/>
                <a:cs typeface="Arial"/>
              </a:rPr>
              <a:t> IU/ml after 4 week lead </a:t>
            </a:r>
            <a:r>
              <a:rPr lang="en-US" sz="1200" dirty="0" smtClean="0">
                <a:latin typeface="Arial"/>
                <a:cs typeface="Arial"/>
              </a:rPr>
              <a:t>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9860" y="4876800"/>
            <a:ext cx="8408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90/114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0935" y="4876800"/>
            <a:ext cx="7310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80/110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2441" y="4876800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17/67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1784" y="4876800"/>
            <a:ext cx="8408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15/44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8199" y="4876800"/>
            <a:ext cx="7310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15/46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9025" y="4495800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0</a:t>
            </a:r>
            <a:r>
              <a:rPr lang="en-US" sz="1400" dirty="0" smtClean="0">
                <a:solidFill>
                  <a:srgbClr val="000000"/>
                </a:solidFill>
              </a:rPr>
              <a:t>/12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10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>
                <a:latin typeface="Arial" pitchFamily="22" charset="0"/>
              </a:rPr>
              <a:t>Bacon BR, </a:t>
            </a:r>
            <a:r>
              <a:rPr lang="en-US" dirty="0">
                <a:latin typeface="Arial" pitchFamily="22" charset="0"/>
              </a:rPr>
              <a:t>et al.  N Engl J Med.  2011;364:</a:t>
            </a:r>
            <a:r>
              <a:rPr lang="en-US" dirty="0" smtClean="0">
                <a:latin typeface="Arial" pitchFamily="22" charset="0"/>
              </a:rPr>
              <a:t>1207-17.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Retreatment of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1 Infection </a:t>
            </a:r>
            <a:r>
              <a:rPr lang="en-US" sz="2400" dirty="0" smtClean="0"/>
              <a:t>RESPOND-</a:t>
            </a:r>
            <a:r>
              <a:rPr lang="en-US" sz="2400" dirty="0"/>
              <a:t>2 </a:t>
            </a:r>
            <a:r>
              <a:rPr lang="en-US" sz="2400" dirty="0" smtClean="0"/>
              <a:t>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80760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The addition of boceprevir to peginterferon–ribavirin resulted in significantly higher rates of sustained virologic response in previously treated patients with chronic HCV genotype 1 infection, as compared with peginterferon–ribavirin alone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Boceprevir </a:t>
            </a:r>
            <a:r>
              <a:rPr lang="en-US" sz="2400" dirty="0" smtClean="0"/>
              <a:t>for Patients with Prior Failure to PEG + RIB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PROVIDE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Experienced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22" charset="0"/>
              </a:rPr>
              <a:t>Vierling</a:t>
            </a:r>
            <a:r>
              <a:rPr lang="en-US" sz="1400" dirty="0" smtClean="0">
                <a:latin typeface="Arial" pitchFamily="22" charset="0"/>
              </a:rPr>
              <a:t> JM, </a:t>
            </a:r>
            <a:r>
              <a:rPr lang="en-US" sz="1400" dirty="0">
                <a:latin typeface="Arial" pitchFamily="22" charset="0"/>
              </a:rPr>
              <a:t>et al.  </a:t>
            </a:r>
            <a:r>
              <a:rPr lang="en-US" sz="1400" dirty="0" smtClean="0">
                <a:latin typeface="Arial" pitchFamily="22" charset="0"/>
              </a:rPr>
              <a:t>J </a:t>
            </a:r>
            <a:r>
              <a:rPr lang="en-US" sz="1400" dirty="0" err="1" smtClean="0">
                <a:latin typeface="Arial" pitchFamily="22" charset="0"/>
              </a:rPr>
              <a:t>Hepatol</a:t>
            </a:r>
            <a:r>
              <a:rPr lang="en-US" sz="1400" dirty="0" smtClean="0">
                <a:latin typeface="Arial" pitchFamily="22" charset="0"/>
              </a:rPr>
              <a:t>.  2013;Dec 19 [</a:t>
            </a:r>
            <a:r>
              <a:rPr lang="en-US" sz="1400" dirty="0" err="1" smtClean="0">
                <a:latin typeface="Arial" pitchFamily="22" charset="0"/>
              </a:rPr>
              <a:t>Epub</a:t>
            </a:r>
            <a:r>
              <a:rPr lang="en-US" sz="1400" dirty="0" smtClean="0">
                <a:latin typeface="Arial" pitchFamily="22" charset="0"/>
              </a:rPr>
              <a:t> ahead of print].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48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pitchFamily="22" charset="0"/>
              </a:rPr>
              <a:t>Source: </a:t>
            </a:r>
            <a:r>
              <a:rPr lang="en-US" dirty="0" err="1" smtClean="0">
                <a:latin typeface="Arial" pitchFamily="22" charset="0"/>
              </a:rPr>
              <a:t>Vierling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JM, et al.  J </a:t>
            </a:r>
            <a:r>
              <a:rPr lang="en-US" dirty="0" err="1">
                <a:latin typeface="Arial" pitchFamily="22" charset="0"/>
              </a:rPr>
              <a:t>Hepatol</a:t>
            </a:r>
            <a:r>
              <a:rPr lang="en-US" dirty="0">
                <a:latin typeface="Arial" pitchFamily="22" charset="0"/>
              </a:rPr>
              <a:t>.  2013;Dec 19 [</a:t>
            </a:r>
            <a:r>
              <a:rPr lang="en-US" dirty="0" err="1">
                <a:latin typeface="Arial" pitchFamily="22" charset="0"/>
              </a:rPr>
              <a:t>Epub</a:t>
            </a:r>
            <a:r>
              <a:rPr lang="en-US" dirty="0">
                <a:latin typeface="Arial" pitchFamily="22" charset="0"/>
              </a:rPr>
              <a:t> ahead of print].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Patients with Prior Failure to PEG + RIB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PROVIDE Study: </a:t>
            </a:r>
            <a:r>
              <a:rPr lang="en-US" sz="2400" dirty="0" smtClean="0"/>
              <a:t>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2661"/>
              </p:ext>
            </p:extLst>
          </p:nvPr>
        </p:nvGraphicFramePr>
        <p:xfrm>
          <a:off x="1063349" y="1405793"/>
          <a:ext cx="7010952" cy="3607767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010952"/>
              </a:tblGrid>
              <a:tr h="35910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PROVIDE: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679699">
                <a:tc>
                  <a:txBody>
                    <a:bodyPr/>
                    <a:lstStyle/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168 HCV-monoinfected, treatment-experienced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Prior treatment failure to peginterferon + ribavirin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Single arm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3, multicenter, rollover study at 80 sites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chronic HCV and genotype 1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Mean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= 53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Genotype: GT1a = 68%; GT1b = 38% 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Race: 84% white; 13% black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Fibrosis: 16% with </a:t>
                      </a:r>
                      <a:r>
                        <a:rPr lang="en-US" sz="1800" u="none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F3 or F4</a:t>
                      </a: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Prior Response: Null 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(31%), Partial (51%), Relapse (17%)</a:t>
                      </a:r>
                      <a:endParaRPr lang="en-US" sz="1800" u="none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5750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retreated with Boceprevir + Peginterferon alfa-2b + Ribavirin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063349" y="5006920"/>
            <a:ext cx="7010952" cy="13472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50000"/>
              </a:srgbClr>
            </a:outerShdw>
          </a:effectLst>
        </p:spPr>
        <p:txBody>
          <a:bodyPr lIns="92486" tIns="45720" rIns="92486" bIns="45431" anchor="t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ts val="0"/>
              </a:spcBef>
            </a:pPr>
            <a:r>
              <a:rPr lang="en-US" sz="1800" b="1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Boceprevir = 800 mg three times daily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alfa-2b = 1.5 µg/kg once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600-1400 mg/day (based on weight)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48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320797" y="5367552"/>
            <a:ext cx="611292" cy="323088"/>
          </a:xfrm>
          <a:prstGeom prst="rect">
            <a:avLst/>
          </a:prstGeom>
          <a:solidFill>
            <a:srgbClr val="3B4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spc="-40" dirty="0" smtClean="0">
                <a:solidFill>
                  <a:srgbClr val="FFFFFF"/>
                </a:solidFill>
              </a:rPr>
              <a:t>Lead In</a:t>
            </a:r>
            <a:endParaRPr lang="en-US" sz="1000" spc="-40" dirty="0">
              <a:solidFill>
                <a:srgbClr val="FFFFFF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1326896" y="4664923"/>
            <a:ext cx="594360" cy="36575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3401" y="1528064"/>
            <a:ext cx="8172357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306946" y="2857331"/>
            <a:ext cx="6770254" cy="3657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pitchFamily="22" charset="0"/>
              </a:rPr>
              <a:t>Source</a:t>
            </a:r>
            <a:r>
              <a:rPr lang="en-US" dirty="0">
                <a:latin typeface="Arial" pitchFamily="22" charset="0"/>
              </a:rPr>
              <a:t>: </a:t>
            </a:r>
            <a:r>
              <a:rPr lang="en-US" dirty="0" err="1">
                <a:latin typeface="Arial" pitchFamily="22" charset="0"/>
              </a:rPr>
              <a:t>Vierling</a:t>
            </a:r>
            <a:r>
              <a:rPr lang="en-US" dirty="0">
                <a:latin typeface="Arial" pitchFamily="22" charset="0"/>
              </a:rPr>
              <a:t> JM, et al.  J </a:t>
            </a:r>
            <a:r>
              <a:rPr lang="en-US" dirty="0" err="1">
                <a:latin typeface="Arial" pitchFamily="22" charset="0"/>
              </a:rPr>
              <a:t>Hepatol</a:t>
            </a:r>
            <a:r>
              <a:rPr lang="en-US" dirty="0">
                <a:latin typeface="Arial" pitchFamily="22" charset="0"/>
              </a:rPr>
              <a:t>.  2013;Dec 19 [</a:t>
            </a:r>
            <a:r>
              <a:rPr lang="en-US" dirty="0" err="1">
                <a:latin typeface="Arial" pitchFamily="22" charset="0"/>
              </a:rPr>
              <a:t>Epub</a:t>
            </a:r>
            <a:r>
              <a:rPr lang="en-US" dirty="0">
                <a:latin typeface="Arial" pitchFamily="22" charset="0"/>
              </a:rPr>
              <a:t> ahead of print].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Patients with Prior Failure to PEG + RIB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PROVIDE Study: </a:t>
            </a:r>
            <a:r>
              <a:rPr lang="en-US" sz="2400" dirty="0" smtClean="0"/>
              <a:t>Treatment Regimens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2853268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95800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92007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25601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1325169" y="5033594"/>
            <a:ext cx="7315200" cy="365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 bwMode="ltGray">
          <a:xfrm>
            <a:off x="564727" y="466902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2400"/>
              </a:lnSpc>
            </a:pPr>
            <a:r>
              <a:rPr lang="en-US" sz="1400" dirty="0" smtClean="0"/>
              <a:t>B44</a:t>
            </a:r>
            <a:br>
              <a:rPr lang="en-US" sz="1400" dirty="0" smtClean="0"/>
            </a:br>
            <a:r>
              <a:rPr lang="en-US" sz="1400" dirty="0" smtClean="0"/>
              <a:t>PR48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6172200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36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ltGray">
          <a:xfrm>
            <a:off x="1916353" y="4664923"/>
            <a:ext cx="6703391" cy="365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Boceprevir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8108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0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" y="1529080"/>
            <a:ext cx="838200" cy="451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Week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09800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314028" y="3211447"/>
            <a:ext cx="6760980" cy="3657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Peginterferon  + Ribavirin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63040" y="2849880"/>
            <a:ext cx="7514160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 bwMode="ltGray">
          <a:xfrm>
            <a:off x="564727" y="2849880"/>
            <a:ext cx="762000" cy="73152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2400"/>
              </a:lnSpc>
            </a:pPr>
            <a:r>
              <a:rPr lang="en-US" sz="1400" dirty="0" smtClean="0"/>
              <a:t>B44</a:t>
            </a:r>
            <a:endParaRPr lang="en-US" sz="1400" dirty="0"/>
          </a:p>
          <a:p>
            <a:pPr algn="ctr">
              <a:lnSpc>
                <a:spcPts val="2400"/>
              </a:lnSpc>
            </a:pPr>
            <a:r>
              <a:rPr lang="en-US" sz="1400" dirty="0" smtClean="0"/>
              <a:t>PR44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7620000" y="152908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5704" y="2441960"/>
            <a:ext cx="7525468" cy="3962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Patients who enrolled within 2 weeks after ending/completing </a:t>
            </a:r>
            <a:r>
              <a:rPr lang="en-US" sz="1400" dirty="0" smtClean="0">
                <a:solidFill>
                  <a:srgbClr val="000000"/>
                </a:solidFill>
              </a:rPr>
              <a:t>previous treatment </a:t>
            </a:r>
            <a:r>
              <a:rPr lang="en-US" sz="1400" dirty="0">
                <a:solidFill>
                  <a:srgbClr val="000000"/>
                </a:solidFill>
              </a:rPr>
              <a:t>with PR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5685" y="4267200"/>
            <a:ext cx="8074146" cy="39623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Patients who enrolled </a:t>
            </a:r>
            <a:r>
              <a:rPr lang="en-US" sz="1400" dirty="0" smtClean="0">
                <a:solidFill>
                  <a:srgbClr val="000000"/>
                </a:solidFill>
              </a:rPr>
              <a:t>≥ </a:t>
            </a:r>
            <a:r>
              <a:rPr lang="en-US" sz="1400" dirty="0">
                <a:solidFill>
                  <a:srgbClr val="000000"/>
                </a:solidFill>
              </a:rPr>
              <a:t>2 weeks after ending/completing their </a:t>
            </a:r>
            <a:r>
              <a:rPr lang="en-US" sz="1400" dirty="0" smtClean="0">
                <a:solidFill>
                  <a:srgbClr val="000000"/>
                </a:solidFill>
              </a:rPr>
              <a:t>previous treatment </a:t>
            </a:r>
            <a:r>
              <a:rPr lang="en-US" sz="1400" dirty="0">
                <a:solidFill>
                  <a:srgbClr val="000000"/>
                </a:solidFill>
              </a:rPr>
              <a:t>with PR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563041" y="4669020"/>
            <a:ext cx="8065007" cy="73152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21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Protein Processing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cs typeface="Arial"/>
              </a:rPr>
              <a:t>NS3</a:t>
            </a:r>
            <a:r>
              <a:rPr lang="en-US" dirty="0">
                <a:cs typeface="Arial"/>
              </a:rPr>
              <a:t>/4A Serine </a:t>
            </a:r>
            <a:r>
              <a:rPr lang="en-US" dirty="0" smtClean="0">
                <a:cs typeface="Arial"/>
              </a:rPr>
              <a:t>Protease Inhibition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0102" y="3934979"/>
            <a:ext cx="728471" cy="457191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4644" y="3934979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3013" y="3934979"/>
            <a:ext cx="838199" cy="457191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244" y="3934979"/>
            <a:ext cx="1167384" cy="457191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352" y="3934979"/>
            <a:ext cx="728471" cy="457191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1218" y="3934979"/>
            <a:ext cx="441896" cy="457191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6283" y="3934979"/>
            <a:ext cx="883917" cy="457191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1076" y="3941329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5061" y="400267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7584" y="3934979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4329" y="3934979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8602" y="3937069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429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Polyprotein</a:t>
            </a:r>
            <a:r>
              <a:rPr lang="en-US" sz="1600" b="1" dirty="0" smtClean="0">
                <a:latin typeface="Arial"/>
                <a:cs typeface="Arial"/>
              </a:rPr>
              <a:t> Precursor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2506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3936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95084" y="3276600"/>
            <a:ext cx="2267712" cy="307777"/>
          </a:xfrm>
          <a:prstGeom prst="rect">
            <a:avLst/>
          </a:prstGeom>
          <a:gradFill flip="none" rotWithShape="1">
            <a:gsLst>
              <a:gs pos="50000">
                <a:schemeClr val="accent2">
                  <a:alpha val="80000"/>
                </a:schemeClr>
              </a:gs>
              <a:gs pos="95000">
                <a:srgbClr val="B0719B">
                  <a:alpha val="7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NS3/4A Serine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6570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494302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06260" y="3581400"/>
            <a:ext cx="2246376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175250" y="3733800"/>
            <a:ext cx="2545080" cy="39624"/>
          </a:xfrm>
          <a:prstGeom prst="rect">
            <a:avLst/>
          </a:prstGeom>
          <a:solidFill>
            <a:srgbClr val="9632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77000" y="152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Boceprevir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4" name="Curved Left Arrow 33"/>
          <p:cNvSpPr/>
          <p:nvPr/>
        </p:nvSpPr>
        <p:spPr>
          <a:xfrm rot="255716">
            <a:off x="7086600" y="2438400"/>
            <a:ext cx="632206" cy="666750"/>
          </a:xfrm>
          <a:prstGeom prst="curvedLeftArrow">
            <a:avLst/>
          </a:prstGeom>
          <a:gradFill flip="none" rotWithShape="1">
            <a:gsLst>
              <a:gs pos="10000">
                <a:schemeClr val="tx1">
                  <a:alpha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3211" y="5184650"/>
            <a:ext cx="701039" cy="454150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47289" y="5184650"/>
            <a:ext cx="819911" cy="454150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86706" y="5184650"/>
            <a:ext cx="1176528" cy="454150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0648" y="5184650"/>
            <a:ext cx="701039" cy="454150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7685" y="5184650"/>
            <a:ext cx="445115" cy="454150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98907" y="5184650"/>
            <a:ext cx="920493" cy="454150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" y="48006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Proteins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15328" y="5181600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11760" y="5187950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745" y="5249297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68268" y="5181600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65013" y="5181600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8437" y="5183690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8" name="Hexagon 47"/>
          <p:cNvSpPr>
            <a:spLocks noChangeAspect="1"/>
          </p:cNvSpPr>
          <p:nvPr/>
        </p:nvSpPr>
        <p:spPr>
          <a:xfrm>
            <a:off x="7391400" y="2286000"/>
            <a:ext cx="182876" cy="178667"/>
          </a:xfrm>
          <a:prstGeom prst="hexagon">
            <a:avLst/>
          </a:prstGeom>
          <a:gradFill flip="none" rotWithShape="1">
            <a:gsLst>
              <a:gs pos="40000">
                <a:srgbClr val="FFFF00"/>
              </a:gs>
              <a:gs pos="60000">
                <a:srgbClr val="BBBC01"/>
              </a:gs>
            </a:gsLst>
            <a:path path="circle">
              <a:fillToRect l="50000" t="50000" r="50000" b="50000"/>
            </a:path>
            <a:tileRect/>
          </a:gra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>
            <a:spLocks noChangeAspect="1"/>
          </p:cNvSpPr>
          <p:nvPr/>
        </p:nvSpPr>
        <p:spPr>
          <a:xfrm>
            <a:off x="6951131" y="2429936"/>
            <a:ext cx="182876" cy="178667"/>
          </a:xfrm>
          <a:prstGeom prst="hexagon">
            <a:avLst/>
          </a:prstGeom>
          <a:gradFill flip="none" rotWithShape="1">
            <a:gsLst>
              <a:gs pos="40000">
                <a:srgbClr val="FFFF00"/>
              </a:gs>
              <a:gs pos="60000">
                <a:srgbClr val="BBBC01"/>
              </a:gs>
            </a:gsLst>
            <a:path path="circle">
              <a:fillToRect l="50000" t="50000" r="50000" b="50000"/>
            </a:path>
            <a:tileRect/>
          </a:gra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>
            <a:spLocks noChangeAspect="1"/>
          </p:cNvSpPr>
          <p:nvPr/>
        </p:nvSpPr>
        <p:spPr>
          <a:xfrm>
            <a:off x="7132324" y="2242799"/>
            <a:ext cx="182876" cy="178667"/>
          </a:xfrm>
          <a:prstGeom prst="hexagon">
            <a:avLst/>
          </a:prstGeom>
          <a:gradFill flip="none" rotWithShape="1">
            <a:gsLst>
              <a:gs pos="40000">
                <a:srgbClr val="FFFF00"/>
              </a:gs>
              <a:gs pos="60000">
                <a:srgbClr val="BBBC01"/>
              </a:gs>
            </a:gsLst>
            <a:path path="circle">
              <a:fillToRect l="50000" t="50000" r="50000" b="50000"/>
            </a:path>
            <a:tileRect/>
          </a:gra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>
            <a:spLocks noChangeAspect="1"/>
          </p:cNvSpPr>
          <p:nvPr/>
        </p:nvSpPr>
        <p:spPr>
          <a:xfrm>
            <a:off x="6705600" y="2819400"/>
            <a:ext cx="182876" cy="178667"/>
          </a:xfrm>
          <a:prstGeom prst="hexagon">
            <a:avLst/>
          </a:prstGeom>
          <a:gradFill flip="none" rotWithShape="1">
            <a:gsLst>
              <a:gs pos="40000">
                <a:srgbClr val="FFFF00"/>
              </a:gs>
              <a:gs pos="60000">
                <a:srgbClr val="BBBC01"/>
              </a:gs>
            </a:gsLst>
            <a:path path="circle">
              <a:fillToRect l="50000" t="50000" r="50000" b="50000"/>
            </a:path>
            <a:tileRect/>
          </a:gra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Hexagon 51"/>
          <p:cNvSpPr>
            <a:spLocks noChangeAspect="1"/>
          </p:cNvSpPr>
          <p:nvPr/>
        </p:nvSpPr>
        <p:spPr>
          <a:xfrm>
            <a:off x="7239000" y="2531534"/>
            <a:ext cx="182876" cy="178667"/>
          </a:xfrm>
          <a:prstGeom prst="hexagon">
            <a:avLst/>
          </a:prstGeom>
          <a:gradFill flip="none" rotWithShape="1">
            <a:gsLst>
              <a:gs pos="40000">
                <a:srgbClr val="FFFF00"/>
              </a:gs>
              <a:gs pos="60000">
                <a:srgbClr val="BBBC01"/>
              </a:gs>
            </a:gsLst>
            <a:path path="circle">
              <a:fillToRect l="50000" t="50000" r="50000" b="50000"/>
            </a:path>
            <a:tileRect/>
          </a:gra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 descr="NS3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81200"/>
            <a:ext cx="1066800" cy="1212436"/>
          </a:xfrm>
          <a:prstGeom prst="rect">
            <a:avLst/>
          </a:prstGeom>
        </p:spPr>
      </p:pic>
      <p:sp>
        <p:nvSpPr>
          <p:cNvPr id="55" name="Hexagon 54"/>
          <p:cNvSpPr>
            <a:spLocks noChangeAspect="1"/>
          </p:cNvSpPr>
          <p:nvPr/>
        </p:nvSpPr>
        <p:spPr>
          <a:xfrm>
            <a:off x="8207160" y="1651742"/>
            <a:ext cx="182876" cy="178667"/>
          </a:xfrm>
          <a:prstGeom prst="hexagon">
            <a:avLst/>
          </a:prstGeom>
          <a:gradFill flip="none" rotWithShape="1">
            <a:gsLst>
              <a:gs pos="40000">
                <a:srgbClr val="FFFF00"/>
              </a:gs>
              <a:gs pos="60000">
                <a:srgbClr val="BBBC01"/>
              </a:gs>
            </a:gsLst>
            <a:path path="circle">
              <a:fillToRect l="50000" t="50000" r="50000" b="50000"/>
            </a:path>
            <a:tileRect/>
          </a:gra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xagon 55"/>
          <p:cNvSpPr>
            <a:spLocks noChangeAspect="1"/>
          </p:cNvSpPr>
          <p:nvPr/>
        </p:nvSpPr>
        <p:spPr>
          <a:xfrm>
            <a:off x="6172200" y="2743200"/>
            <a:ext cx="182876" cy="178667"/>
          </a:xfrm>
          <a:prstGeom prst="hexagon">
            <a:avLst/>
          </a:prstGeom>
          <a:solidFill>
            <a:srgbClr val="FFFF00"/>
          </a:solidFill>
          <a:ln w="19050" cmpd="sng">
            <a:solidFill>
              <a:schemeClr val="tx1"/>
            </a:solidFill>
          </a:ln>
          <a:effectLst>
            <a:glow rad="101600">
              <a:srgbClr val="F0FBD4">
                <a:alpha val="75000"/>
              </a:srgbClr>
            </a:glow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16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Patients with Prior Failure to PEG + RIB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PROVIDE </a:t>
            </a:r>
            <a:r>
              <a:rPr lang="en-US" sz="2400" dirty="0" smtClean="0"/>
              <a:t>Study: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PROVIDE: SVR 24 by Prior Response (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mITT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22" charset="0"/>
              </a:rPr>
              <a:t>Source: </a:t>
            </a:r>
            <a:r>
              <a:rPr lang="en-US" dirty="0" err="1">
                <a:latin typeface="Arial" pitchFamily="22" charset="0"/>
              </a:rPr>
              <a:t>Vierling</a:t>
            </a:r>
            <a:r>
              <a:rPr lang="en-US" dirty="0">
                <a:latin typeface="Arial" pitchFamily="22" charset="0"/>
              </a:rPr>
              <a:t> JM, et al.  J </a:t>
            </a:r>
            <a:r>
              <a:rPr lang="en-US" dirty="0" err="1">
                <a:latin typeface="Arial" pitchFamily="22" charset="0"/>
              </a:rPr>
              <a:t>Hepatol</a:t>
            </a:r>
            <a:r>
              <a:rPr lang="en-US" dirty="0">
                <a:latin typeface="Arial" pitchFamily="22" charset="0"/>
              </a:rPr>
              <a:t>.  2013;Dec 19 [</a:t>
            </a:r>
            <a:r>
              <a:rPr lang="en-US" dirty="0" err="1">
                <a:latin typeface="Arial" pitchFamily="22" charset="0"/>
              </a:rPr>
              <a:t>Epub</a:t>
            </a:r>
            <a:r>
              <a:rPr lang="en-US" dirty="0">
                <a:latin typeface="Arial" pitchFamily="22" charset="0"/>
              </a:rPr>
              <a:t> ahead of print].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1" y="6019799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  SVR = Sustained Virologic Response;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mITT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modfied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intent to treat analysis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013957"/>
              </p:ext>
            </p:extLst>
          </p:nvPr>
        </p:nvGraphicFramePr>
        <p:xfrm>
          <a:off x="342900" y="1828800"/>
          <a:ext cx="8458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/>
          <p:cNvSpPr/>
          <p:nvPr/>
        </p:nvSpPr>
        <p:spPr>
          <a:xfrm>
            <a:off x="1783525" y="4932500"/>
            <a:ext cx="8834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106/164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4757" y="4932500"/>
            <a:ext cx="8834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20/49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8682" y="4932500"/>
            <a:ext cx="8834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57/85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9118" y="4932500"/>
            <a:ext cx="8834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7/28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905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22" charset="0"/>
              </a:rPr>
              <a:t>Source: </a:t>
            </a:r>
            <a:r>
              <a:rPr lang="en-US" dirty="0" err="1">
                <a:latin typeface="Arial" pitchFamily="22" charset="0"/>
              </a:rPr>
              <a:t>Vierling</a:t>
            </a:r>
            <a:r>
              <a:rPr lang="en-US" dirty="0">
                <a:latin typeface="Arial" pitchFamily="22" charset="0"/>
              </a:rPr>
              <a:t> JM, et al.  J </a:t>
            </a:r>
            <a:r>
              <a:rPr lang="en-US" dirty="0" err="1">
                <a:latin typeface="Arial" pitchFamily="22" charset="0"/>
              </a:rPr>
              <a:t>Hepatol</a:t>
            </a:r>
            <a:r>
              <a:rPr lang="en-US" dirty="0">
                <a:latin typeface="Arial" pitchFamily="22" charset="0"/>
              </a:rPr>
              <a:t>.  2013;Dec 19 [</a:t>
            </a:r>
            <a:r>
              <a:rPr lang="en-US" dirty="0" err="1">
                <a:latin typeface="Arial" pitchFamily="22" charset="0"/>
              </a:rPr>
              <a:t>Epub</a:t>
            </a:r>
            <a:r>
              <a:rPr lang="en-US" dirty="0">
                <a:latin typeface="Arial" pitchFamily="22" charset="0"/>
              </a:rPr>
              <a:t> ahead of print].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Patients with Prior Failure to PEG + RIB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PROVIDE Study</a:t>
            </a:r>
            <a:r>
              <a:rPr lang="en-US" sz="2400"/>
              <a:t>: </a:t>
            </a:r>
            <a:r>
              <a:rPr lang="en-US" sz="240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38272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e-treatment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with boceprevir with peginterferon/ribavirin</a:t>
                      </a:r>
                      <a:r>
                        <a:rPr lang="en-US" sz="2400" b="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BOC/PR) improved SVR rates in all patient subgroups, including those with prior null response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Factors Predicting </a:t>
            </a:r>
            <a:r>
              <a:rPr lang="en-US" sz="2800" dirty="0" smtClean="0"/>
              <a:t>Response to Boceprevir in GT-1</a:t>
            </a:r>
            <a:br>
              <a:rPr lang="en-US" sz="2800" dirty="0" smtClean="0"/>
            </a:br>
            <a:r>
              <a:rPr lang="en-US" dirty="0" smtClean="0"/>
              <a:t>SPRINT-2 and RESPOND-2 Trials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</a:rPr>
              <a:t>Experienced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Poordad</a:t>
            </a:r>
            <a:r>
              <a:rPr lang="en-US" sz="1400" dirty="0"/>
              <a:t> F, et al. Gastroenterology. 2012:143:608-18.</a:t>
            </a:r>
          </a:p>
        </p:txBody>
      </p:sp>
    </p:spTree>
    <p:extLst>
      <p:ext uri="{BB962C8B-B14F-4D97-AF65-F5344CB8AC3E}">
        <p14:creationId xmlns:p14="http://schemas.microsoft.com/office/powerpoint/2010/main" val="1710345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>
                <a:latin typeface="Arial"/>
                <a:cs typeface="Arial"/>
              </a:rPr>
              <a:t>SPRINT-2: SVR Rates </a:t>
            </a:r>
            <a:r>
              <a:rPr lang="en-US" sz="2700" dirty="0">
                <a:latin typeface="Arial"/>
                <a:cs typeface="Arial"/>
              </a:rPr>
              <a:t>by </a:t>
            </a:r>
            <a:r>
              <a:rPr lang="en-US" sz="2700" i="1" dirty="0">
                <a:latin typeface="Arial"/>
                <a:cs typeface="Arial"/>
              </a:rPr>
              <a:t>IL28B rs12979860 </a:t>
            </a:r>
            <a:r>
              <a:rPr lang="en-US" sz="2700" dirty="0">
                <a:latin typeface="Arial"/>
                <a:cs typeface="Arial"/>
              </a:rPr>
              <a:t>Genotype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SPRINT-2: SVR 24 by </a:t>
            </a:r>
            <a:r>
              <a:rPr lang="en-US" i="1" dirty="0">
                <a:cs typeface="Arial"/>
              </a:rPr>
              <a:t>rs12979860 </a:t>
            </a:r>
            <a:r>
              <a:rPr lang="en-US" dirty="0">
                <a:cs typeface="Arial"/>
              </a:rPr>
              <a:t>Genotype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F, et al. Gastroenterology. 2012:143:608-18.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22094"/>
              </p:ext>
            </p:extLst>
          </p:nvPr>
        </p:nvGraphicFramePr>
        <p:xfrm>
          <a:off x="360362" y="1791813"/>
          <a:ext cx="84232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499340" y="4860019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0/37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2410" y="4860019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50/64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72350" y="4860019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63/77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62290" y="4860019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44/55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6499" y="4860019"/>
            <a:ext cx="7310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33/116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4330" y="4860019"/>
            <a:ext cx="7310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67/103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66380" y="4860019"/>
            <a:ext cx="73107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82/115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8497" y="4860019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23/42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01660" y="4860019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26/44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936498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457200" rtlCol="0" anchor="ctr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SVR = Sustained Virologic Response</a:t>
            </a:r>
            <a:r>
              <a:rPr lang="en-US" sz="1200" dirty="0">
                <a:latin typeface="Arial"/>
                <a:cs typeface="Arial"/>
              </a:rPr>
              <a:t>; RGT = Response Guided </a:t>
            </a:r>
            <a:r>
              <a:rPr lang="en-US" sz="1200" dirty="0" smtClean="0">
                <a:latin typeface="Arial"/>
                <a:cs typeface="Arial"/>
              </a:rPr>
              <a:t>Therapy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PR = Peginterferon + Ribavirin; PRB = </a:t>
            </a:r>
            <a:r>
              <a:rPr lang="en-US" sz="1200" dirty="0">
                <a:latin typeface="Arial"/>
                <a:cs typeface="Arial"/>
              </a:rPr>
              <a:t>Peginterferon + </a:t>
            </a:r>
            <a:r>
              <a:rPr lang="en-US" sz="1200" dirty="0" smtClean="0">
                <a:latin typeface="Arial"/>
                <a:cs typeface="Arial"/>
              </a:rPr>
              <a:t>Ribavirin + Boceprevir; 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888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for Retreatment of HCV Genotype 1 Infection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>
                <a:latin typeface="Arial"/>
                <a:cs typeface="Arial"/>
              </a:rPr>
              <a:t>RESPOND-2: S</a:t>
            </a:r>
            <a:r>
              <a:rPr lang="en-US" sz="2800" dirty="0" smtClean="0">
                <a:latin typeface="Arial"/>
                <a:cs typeface="Arial"/>
              </a:rPr>
              <a:t>VR Rates </a:t>
            </a:r>
            <a:r>
              <a:rPr lang="en-US" sz="2800" dirty="0">
                <a:latin typeface="Arial"/>
                <a:cs typeface="Arial"/>
              </a:rPr>
              <a:t>by </a:t>
            </a:r>
            <a:r>
              <a:rPr lang="en-US" sz="2800" i="1" dirty="0">
                <a:latin typeface="Arial"/>
                <a:cs typeface="Arial"/>
              </a:rPr>
              <a:t>IL28B rs12979860 </a:t>
            </a:r>
            <a:r>
              <a:rPr lang="en-US" sz="2800" dirty="0">
                <a:latin typeface="Arial"/>
                <a:cs typeface="Arial"/>
              </a:rPr>
              <a:t>Genotype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RESPOND-2: SVR12 by </a:t>
            </a:r>
            <a:r>
              <a:rPr lang="en-US" i="1" dirty="0">
                <a:cs typeface="Arial"/>
              </a:rPr>
              <a:t>rs12979860 </a:t>
            </a:r>
            <a:r>
              <a:rPr lang="en-US" dirty="0">
                <a:cs typeface="Arial"/>
              </a:rPr>
              <a:t>Genotype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Gastroenterology. 2012:143:608-18.</a:t>
            </a:r>
          </a:p>
        </p:txBody>
      </p:sp>
      <p:graphicFrame>
        <p:nvGraphicFramePr>
          <p:cNvPr id="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577476"/>
              </p:ext>
            </p:extLst>
          </p:nvPr>
        </p:nvGraphicFramePr>
        <p:xfrm>
          <a:off x="682625" y="1828800"/>
          <a:ext cx="8232775" cy="396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99511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457200" rtlCol="0" anchor="ctr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SVR = Sustained Virologic Response</a:t>
            </a:r>
            <a:r>
              <a:rPr lang="en-US" sz="1200" dirty="0">
                <a:latin typeface="Arial"/>
                <a:cs typeface="Arial"/>
              </a:rPr>
              <a:t>; RGT = Response Guided </a:t>
            </a:r>
            <a:r>
              <a:rPr lang="en-US" sz="1200" dirty="0" smtClean="0">
                <a:latin typeface="Arial"/>
                <a:cs typeface="Arial"/>
              </a:rPr>
              <a:t>Therapy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PR = Peginterferon + Ribavirin; PRB = </a:t>
            </a:r>
            <a:r>
              <a:rPr lang="en-US" sz="1200" dirty="0">
                <a:latin typeface="Arial"/>
                <a:cs typeface="Arial"/>
              </a:rPr>
              <a:t>Peginterferon + </a:t>
            </a:r>
            <a:r>
              <a:rPr lang="en-US" sz="1200" dirty="0" smtClean="0">
                <a:latin typeface="Arial"/>
                <a:cs typeface="Arial"/>
              </a:rPr>
              <a:t>Ribavirin + Boceprevir;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8270" y="4749058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8330" y="4749058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6/13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6620" y="4749058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22/88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7240" y="4749058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17/22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7079" y="4749058"/>
            <a:ext cx="67621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5/29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0930" y="4749058"/>
            <a:ext cx="67621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38/62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0650" y="4749058"/>
            <a:ext cx="63049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48/66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0437" y="4749058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  <a:r>
              <a:rPr lang="en-US" sz="1400" dirty="0" smtClean="0">
                <a:solidFill>
                  <a:schemeClr val="bg1"/>
                </a:solidFill>
              </a:rPr>
              <a:t>/11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4960" y="4749058"/>
            <a:ext cx="63049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13/18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0" y="-533400"/>
            <a:ext cx="1676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1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Gastroenterology. 2012:143:608-18.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SPRINT-2 </a:t>
            </a:r>
            <a:r>
              <a:rPr lang="en-US" sz="2400" dirty="0" smtClean="0"/>
              <a:t>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63551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 CC polymorphism at </a:t>
                      </a:r>
                      <a:r>
                        <a:rPr lang="en-US" sz="20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IL-28B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rs12979860 is associated with response to triple therapy and can identify candidates for shorter treatment durations. A ≥1 log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decrease in HCV RNA at week 4 of therapy is the strongest predictor of a SVR, regardless of polymorphisms in </a:t>
                      </a:r>
                      <a:r>
                        <a:rPr lang="en-US" sz="20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IL-28B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4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3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4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4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4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Treatment-Related HCV RNA Monitoring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b="1" dirty="0" smtClean="0"/>
              <a:t>Scheduled HCV RNA Monitoring</a:t>
            </a:r>
            <a:br>
              <a:rPr lang="en-US" sz="2000" b="1" dirty="0" smtClean="0"/>
            </a:br>
            <a:r>
              <a:rPr lang="en-US" sz="2000" dirty="0" smtClean="0"/>
              <a:t>- Pretreatment</a:t>
            </a:r>
            <a:br>
              <a:rPr lang="en-US" sz="2000" dirty="0" smtClean="0"/>
            </a:br>
            <a:r>
              <a:rPr lang="en-US" sz="2000" dirty="0" smtClean="0"/>
              <a:t>- Weeks 4, 8, 12, 24, at end of treatment, &amp; during treatment follow-up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b="1" dirty="0" smtClean="0"/>
              <a:t>Recommended HCV RNA Assay*</a:t>
            </a:r>
            <a:br>
              <a:rPr lang="en-US" sz="2000" b="1" dirty="0" smtClean="0"/>
            </a:br>
            <a:r>
              <a:rPr lang="en-US" sz="2000" dirty="0" smtClean="0"/>
              <a:t>- Use sensitive real-time reverse transcriptase PCR assay</a:t>
            </a:r>
            <a:br>
              <a:rPr lang="en-US" sz="2000" dirty="0" smtClean="0"/>
            </a:br>
            <a:r>
              <a:rPr lang="en-US" sz="2000" dirty="0" smtClean="0"/>
              <a:t>- Lower limit of HCV </a:t>
            </a:r>
            <a:r>
              <a:rPr lang="en-US" sz="2000" b="1" dirty="0" smtClean="0">
                <a:solidFill>
                  <a:schemeClr val="accent1"/>
                </a:solidFill>
              </a:rPr>
              <a:t>quantification</a:t>
            </a:r>
            <a:r>
              <a:rPr lang="en-US" sz="2000" dirty="0" smtClean="0"/>
              <a:t>: </a:t>
            </a:r>
            <a:r>
              <a:rPr lang="en-US" sz="2000" u="sng" dirty="0" smtClean="0"/>
              <a:t>&lt;</a:t>
            </a:r>
            <a:r>
              <a:rPr lang="en-US" sz="2000" dirty="0" smtClean="0"/>
              <a:t> 25 IU/ml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Lower limit of HCV </a:t>
            </a:r>
            <a:r>
              <a:rPr lang="en-US" sz="2000" b="1" dirty="0" smtClean="0">
                <a:solidFill>
                  <a:srgbClr val="326496"/>
                </a:solidFill>
              </a:rPr>
              <a:t>detection</a:t>
            </a:r>
            <a:r>
              <a:rPr lang="en-US" sz="2000" dirty="0" smtClean="0"/>
              <a:t>: approximately 9.3-15 </a:t>
            </a:r>
            <a:r>
              <a:rPr lang="en-US" sz="2000" dirty="0"/>
              <a:t>IU/ml 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Boceprevir (</a:t>
            </a:r>
            <a:r>
              <a:rPr lang="en-US" i="1" dirty="0"/>
              <a:t>Victrelis</a:t>
            </a:r>
            <a:r>
              <a:rPr lang="en-US" dirty="0"/>
              <a:t>) Prescribing Information. Merck &amp; </a:t>
            </a:r>
            <a:r>
              <a:rPr lang="en-US" dirty="0" smtClean="0"/>
              <a:t>Co.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878" y="468421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*For the purposes of assessing Response Guided Therapy milestones, </a:t>
            </a:r>
            <a:r>
              <a:rPr lang="en-US" sz="1600" dirty="0">
                <a:latin typeface="Arial"/>
                <a:cs typeface="Arial"/>
              </a:rPr>
              <a:t>a confirmed “detectable but below limit </a:t>
            </a:r>
            <a:r>
              <a:rPr lang="en-US" sz="1600" dirty="0" smtClean="0">
                <a:latin typeface="Arial"/>
                <a:cs typeface="Arial"/>
              </a:rPr>
              <a:t>of quantification</a:t>
            </a:r>
            <a:r>
              <a:rPr lang="en-US" sz="1600" dirty="0">
                <a:latin typeface="Arial"/>
                <a:cs typeface="Arial"/>
              </a:rPr>
              <a:t>” HCV-RNA result should </a:t>
            </a:r>
            <a:r>
              <a:rPr lang="en-US" sz="1600" u="sng" dirty="0">
                <a:latin typeface="Arial"/>
                <a:cs typeface="Arial"/>
              </a:rPr>
              <a:t>not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be considered </a:t>
            </a:r>
            <a:r>
              <a:rPr lang="en-US" sz="1600" dirty="0">
                <a:latin typeface="Arial"/>
                <a:cs typeface="Arial"/>
              </a:rPr>
              <a:t>equivalent to an “undetectable” HCV-</a:t>
            </a:r>
            <a:r>
              <a:rPr lang="en-US" sz="1600" dirty="0" smtClean="0">
                <a:latin typeface="Arial"/>
                <a:cs typeface="Arial"/>
              </a:rPr>
              <a:t>RNA result</a:t>
            </a:r>
            <a:r>
              <a:rPr lang="en-US" sz="1600" dirty="0">
                <a:latin typeface="Arial"/>
                <a:cs typeface="Arial"/>
              </a:rPr>
              <a:t>.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572000"/>
            <a:ext cx="9162288" cy="0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20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Boceprevir </a:t>
            </a:r>
            <a:r>
              <a:rPr lang="en-US" dirty="0"/>
              <a:t>(</a:t>
            </a:r>
            <a:r>
              <a:rPr lang="en-US" i="1" dirty="0"/>
              <a:t>Victrelis</a:t>
            </a:r>
            <a:r>
              <a:rPr lang="en-US" dirty="0"/>
              <a:t>) Prescribing Information. Merck &amp; Co.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Genotype 1 HCV</a:t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Duration of Therapy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4374" y="1371600"/>
            <a:ext cx="8232597" cy="4584530"/>
            <a:chOff x="454374" y="1524000"/>
            <a:chExt cx="8211633" cy="4584530"/>
          </a:xfrm>
        </p:grpSpPr>
        <p:graphicFrame>
          <p:nvGraphicFramePr>
            <p:cNvPr id="5" name="Group 19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9434266"/>
                </p:ext>
              </p:extLst>
            </p:nvPr>
          </p:nvGraphicFramePr>
          <p:xfrm>
            <a:off x="454374" y="1524000"/>
            <a:ext cx="8211632" cy="4584530"/>
          </p:xfrm>
          <a:graphic>
            <a:graphicData uri="http://schemas.openxmlformats.org/drawingml/2006/table">
              <a:tbl>
                <a:tblPr>
                  <a:effectLst>
                    <a:outerShdw blurRad="38100" dist="38100" dir="2700000" algn="tl" rotWithShape="0">
                      <a:srgbClr val="000000">
                        <a:alpha val="70000"/>
                      </a:srgbClr>
                    </a:outerShdw>
                  </a:effectLst>
                </a:tblPr>
                <a:tblGrid>
                  <a:gridCol w="1321284"/>
                  <a:gridCol w="1244462"/>
                  <a:gridCol w="1313600"/>
                  <a:gridCol w="283908"/>
                  <a:gridCol w="116840"/>
                  <a:gridCol w="1714614"/>
                  <a:gridCol w="298856"/>
                  <a:gridCol w="672949"/>
                  <a:gridCol w="115985"/>
                  <a:gridCol w="1150098"/>
                </a:tblGrid>
                <a:tr h="304800">
                  <a:tc rowSpan="4">
                    <a:txBody>
                      <a:bodyPr/>
                      <a:lstStyle/>
                      <a:p>
                        <a:pPr marL="342900" marR="0" lvl="0" indent="-34290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1D48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342900" marR="0" lvl="0" indent="-34290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/>
                            <a:cs typeface="Arial"/>
                          </a:rPr>
                          <a:t>HCV-RNA Results</a:t>
                        </a:r>
                        <a:endPara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7">
                    <a:txBody>
                      <a:bodyPr/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rgbClr val="FFFFFF"/>
                            </a:solidFill>
                            <a:latin typeface="Arial"/>
                            <a:cs typeface="Arial"/>
                          </a:rPr>
                          <a:t>Regimen and Duration</a:t>
                        </a:r>
                        <a:endParaRPr lang="en-US"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32650">
                  <a:tc v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R="90585" marT="45292" marB="45292" anchor="ctr" horzOverflow="overflow">
                      <a:lnL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rowSpan="3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/>
                            <a:cs typeface="Arial"/>
                          </a:rPr>
                          <a:t>At Treatment</a:t>
                        </a:r>
                        <a:b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/>
                            <a:cs typeface="Arial"/>
                          </a:rPr>
                        </a:b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/>
                            <a:cs typeface="Arial"/>
                          </a:rPr>
                          <a:t>Week 8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rowSpan="3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/>
                            <a:cs typeface="Arial"/>
                          </a:rPr>
                          <a:t>At Treatment Week 24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gridSpan="7">
                    <a:txBody>
                      <a:bodyPr/>
                      <a:lstStyle/>
                      <a:p>
                        <a:pPr algn="ctr"/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At</a:t>
                        </a:r>
                        <a:r>
                          <a:rPr lang="en-US" sz="1600" baseline="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 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Treatment</a:t>
                        </a:r>
                        <a:r>
                          <a:rPr lang="en-US" sz="1600" baseline="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 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Week</a:t>
                        </a:r>
                        <a:endPara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257706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algn="r"/>
                        <a:r>
                          <a:rPr lang="en-US" sz="140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0  4</a:t>
                        </a:r>
                        <a:endPara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0" marT="0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                               28</a:t>
                        </a:r>
                        <a:endPara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0" marT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r"/>
                        <a:endPara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0" marR="0" marT="0" marB="0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         36</a:t>
                        </a:r>
                        <a:endPara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0" marR="0" marT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0" marR="0" marT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                 </a:t>
                        </a:r>
                        <a:r>
                          <a:rPr lang="en-US" sz="1400" baseline="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 </a:t>
                        </a:r>
                        <a:r>
                          <a:rPr lang="en-US" sz="1400" dirty="0" smtClean="0">
                            <a:solidFill>
                              <a:schemeClr val="bg1"/>
                            </a:solidFill>
                            <a:latin typeface="Arial"/>
                            <a:cs typeface="Arial"/>
                          </a:rPr>
                          <a:t>48</a:t>
                        </a:r>
                        <a:endPara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0" marR="0" marT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</a:tr>
                <a:tr h="105941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7">
                    <a:txBody>
                      <a:bodyPr/>
                      <a:lstStyle/>
                      <a:p>
                        <a:pPr algn="r">
                          <a:lnSpc>
                            <a:spcPts val="0"/>
                          </a:lnSpc>
                        </a:pPr>
                        <a:r>
                          <a:rPr lang="en-US" sz="1400" dirty="0" smtClean="0">
                            <a:solidFill>
                              <a:srgbClr val="FFFFFF"/>
                            </a:solidFill>
                            <a:latin typeface="Arial"/>
                            <a:cs typeface="Arial"/>
                          </a:rPr>
                          <a:t>  </a:t>
                        </a:r>
                        <a:endPara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0" marR="0" marT="0" marB="0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algn="r"/>
                        <a:endPara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endParaRPr>
                      </a:p>
                    </a:txBody>
                    <a:tcPr marL="90585" marR="182880" marT="0" marB="18288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62969">
                  <a:tc rowSpan="4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Arial"/>
                          </a:rPr>
                          <a:t>Previously Untreated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R="90585" marT="45292" marB="45292" anchor="ctr" horzOverflow="overflow">
                      <a:lnL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ts val="22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itchFamily="26" charset="0"/>
                            <a:cs typeface="Arial"/>
                          </a:rPr>
                          <a:t>Not detected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endParaRPr>
                      </a:p>
                    </a:txBody>
                    <a:tcPr marL="90585" marR="90585" marT="137160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ts val="22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 pitchFamily="26" charset="0"/>
                            <a:cs typeface="Arial"/>
                          </a:rPr>
                          <a:t>Not detected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137160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cs typeface="Arial"/>
                          </a:rPr>
                          <a:t>Boceprevir-24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4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6296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3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cs typeface="Arial"/>
                          </a:rPr>
                          <a:t>PEG + Ribavirin-28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4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62969">
                  <a:tc v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ts val="22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cs typeface="Arial"/>
                          </a:rPr>
                          <a:t>Detected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137160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ts val="22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itchFamily="26" charset="0"/>
                            <a:cs typeface="Arial"/>
                          </a:rPr>
                          <a:t>Not detected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endParaRPr>
                      </a:p>
                    </a:txBody>
                    <a:tcPr marL="90585" marR="90585" marT="137160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1400" dirty="0"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cs typeface="Arial"/>
                          </a:rPr>
                          <a:t>Boceprevir-32</a:t>
                        </a:r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0233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7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cs typeface="Arial"/>
                          </a:rPr>
                          <a:t>PEG + Ribavirin-48</a:t>
                        </a: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71834">
                  <a:tc gridSpan="10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ts val="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0" marR="0" marT="0" marB="0" anchor="ctr" horzOverflow="overflow">
                      <a:lnL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tx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62969">
                  <a:tc rowSpan="4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Arial"/>
                          </a:rPr>
                          <a:t>Previous Partial Responders </a:t>
                        </a:r>
                        <a:b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Arial"/>
                          </a:rPr>
                        </a:b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Arial"/>
                          </a:rPr>
                          <a:t>or </a:t>
                        </a:r>
                        <a:b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Arial"/>
                          </a:rPr>
                        </a:br>
                        <a:r>
                          <a:rPr kumimoji="0" lang="en-US" sz="1400" b="0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cs typeface="Arial"/>
                          </a:rPr>
                          <a:t>Relapsers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R="90585" marT="45292" marB="45292" anchor="ctr" horzOverflow="overflow">
                      <a:lnL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ts val="22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itchFamily="26" charset="0"/>
                            <a:cs typeface="Arial"/>
                          </a:rPr>
                          <a:t>Not detected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endParaRPr>
                      </a:p>
                    </a:txBody>
                    <a:tcPr marL="90585" marR="90585" marT="137160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itchFamily="26" charset="0"/>
                            <a:cs typeface="Arial"/>
                          </a:rPr>
                          <a:t>Not detected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endParaRPr>
                      </a:p>
                    </a:txBody>
                    <a:tcPr marL="90585" marR="90585" marT="137160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cs typeface="Arial"/>
                          </a:rPr>
                          <a:t>Boceprevir-32</a:t>
                        </a:r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 marL="90585" marR="90585" marT="45292" marB="45292" anchor="ctr" horzOverflow="overflow"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rgbClr val="FFFFF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6296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5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cs typeface="Arial"/>
                          </a:rPr>
                          <a:t>PEG + Ribavirin-36</a:t>
                        </a: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 marL="90585" marR="90585" marT="45292" marB="45292" anchor="ctr" horzOverflow="overflow"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62969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ts val="22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/>
                          </a:rPr>
                          <a:t>Detected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137160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itchFamily="26" charset="0"/>
                            <a:cs typeface="Arial"/>
                          </a:rPr>
                          <a:t>Not detected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endParaRPr>
                      </a:p>
                    </a:txBody>
                    <a:tcPr marL="90585" marR="90585" marT="137160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/>
                          </a:rPr>
                          <a:t>Boceprevir-32</a:t>
                        </a:r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12266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7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cs typeface="Arial"/>
                          </a:rPr>
                          <a:t>PEG + Ribavirin-48</a:t>
                        </a: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65306">
                  <a:tc gridSpan="10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ts val="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0" marR="0" marT="0" marB="0" anchor="ctr" horzOverflow="overflow">
                      <a:lnL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tx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sz="1400" dirty="0"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02332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/>
                            <a:cs typeface="Arial"/>
                          </a:rPr>
                          <a:t>*Previous Null Responder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R="90585" marT="45292" marB="45292" anchor="ctr" horzOverflow="overflow">
                      <a:lnL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/>
                          </a:rPr>
                          <a:t>Detected or </a:t>
                        </a: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itchFamily="26" charset="0"/>
                            <a:cs typeface="Arial"/>
                          </a:rPr>
                          <a:t>Not detected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itchFamily="26" charset="0"/>
                            <a:cs typeface="Arial"/>
                          </a:rPr>
                          <a:t>Not detected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6">
                    <a:txBody>
                      <a:bodyPr/>
                      <a:lstStyle/>
                      <a:p>
                        <a:r>
                          <a:rPr lang="en-US" sz="1400" dirty="0" smtClean="0">
                            <a:latin typeface="Arial"/>
                            <a:cs typeface="Arial"/>
                          </a:rPr>
                          <a:t>Boceprevir-44</a:t>
                        </a:r>
                        <a:endParaRPr lang="en-US" sz="1400" dirty="0">
                          <a:latin typeface="Arial"/>
                          <a:cs typeface="Arial"/>
                        </a:endParaRPr>
                      </a:p>
                    </a:txBody>
                    <a:tcPr marL="90585" marR="90585" marT="45292" marB="45292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0233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7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cs typeface="Arial"/>
                          </a:rPr>
                          <a:t>PEG + Ribavirin-48</a:t>
                        </a:r>
                      </a:p>
                    </a:txBody>
                    <a:tcPr marL="90585" marR="90585" marT="45292" marB="45292" anchor="ctr" horzOverflow="overflow">
                      <a:lnL w="1905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8" name="Right Arrow 7"/>
            <p:cNvSpPr/>
            <p:nvPr/>
          </p:nvSpPr>
          <p:spPr>
            <a:xfrm rot="5400000">
              <a:off x="4545718" y="2452929"/>
              <a:ext cx="129552" cy="89704"/>
            </a:xfrm>
            <a:prstGeom prst="rightArrow">
              <a:avLst/>
            </a:prstGeom>
            <a:solidFill>
              <a:srgbClr val="B6D661"/>
            </a:solidFill>
            <a:ln>
              <a:noFill/>
            </a:ln>
            <a:effectLst>
              <a:outerShdw blurRad="38100" dist="38100" dir="2700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6380864" y="2451975"/>
              <a:ext cx="129552" cy="89704"/>
            </a:xfrm>
            <a:prstGeom prst="rightArrow">
              <a:avLst/>
            </a:prstGeom>
            <a:solidFill>
              <a:srgbClr val="B6D661"/>
            </a:solidFill>
            <a:ln>
              <a:noFill/>
            </a:ln>
            <a:effectLst>
              <a:outerShdw blurRad="38100" dist="38100" dir="2700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7330830" y="2452929"/>
              <a:ext cx="129552" cy="89704"/>
            </a:xfrm>
            <a:prstGeom prst="rightArrow">
              <a:avLst/>
            </a:prstGeom>
            <a:solidFill>
              <a:srgbClr val="B6D661"/>
            </a:solidFill>
            <a:ln>
              <a:noFill/>
            </a:ln>
            <a:effectLst>
              <a:outerShdw blurRad="38100" dist="38100" dir="2700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8556379" y="2452929"/>
              <a:ext cx="129552" cy="89704"/>
            </a:xfrm>
            <a:prstGeom prst="rightArrow">
              <a:avLst/>
            </a:prstGeom>
            <a:solidFill>
              <a:srgbClr val="B6D661"/>
            </a:solidFill>
            <a:ln>
              <a:noFill/>
            </a:ln>
            <a:effectLst>
              <a:outerShdw blurRad="38100" dist="38100" dir="2700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4315009" y="2451974"/>
              <a:ext cx="129552" cy="89704"/>
            </a:xfrm>
            <a:prstGeom prst="rightArrow">
              <a:avLst/>
            </a:prstGeom>
            <a:solidFill>
              <a:srgbClr val="B6D661"/>
            </a:solidFill>
            <a:ln>
              <a:noFill/>
            </a:ln>
            <a:effectLst>
              <a:outerShdw blurRad="38100" dist="38100" dir="2700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81134" y="2413008"/>
            <a:ext cx="2551176" cy="256030"/>
          </a:xfrm>
          <a:prstGeom prst="rect">
            <a:avLst/>
          </a:prstGeom>
          <a:solidFill>
            <a:srgbClr val="3B4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dirty="0" smtClean="0"/>
              <a:t>Early Responder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1781134" y="3141927"/>
            <a:ext cx="2551176" cy="256030"/>
          </a:xfrm>
          <a:prstGeom prst="rect">
            <a:avLst/>
          </a:prstGeom>
          <a:solidFill>
            <a:srgbClr val="4A5C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dirty="0" smtClean="0"/>
              <a:t>Late Responder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781134" y="3881447"/>
            <a:ext cx="2551176" cy="256030"/>
          </a:xfrm>
          <a:prstGeom prst="rect">
            <a:avLst/>
          </a:prstGeom>
          <a:solidFill>
            <a:srgbClr val="3B4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dirty="0" smtClean="0"/>
              <a:t>Early Responder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781134" y="4610366"/>
            <a:ext cx="2551176" cy="256030"/>
          </a:xfrm>
          <a:prstGeom prst="rect">
            <a:avLst/>
          </a:prstGeom>
          <a:solidFill>
            <a:srgbClr val="4A5C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dirty="0" smtClean="0"/>
              <a:t>Late Responder</a:t>
            </a:r>
            <a:endParaRPr lang="en-US" sz="1200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6044861"/>
            <a:ext cx="9153143" cy="3295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*Patients with compensated cirrhosis have same treatment schedule as Previous Null Responder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73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Boceprevir Response-Guided Therapy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/>
              <a:t>Previously Untreated Patients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18178"/>
            <a:ext cx="9153144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Boceprevir: Response Guided Therapy (RGT) for Previously Untreated Patients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016813"/>
              </p:ext>
            </p:extLst>
          </p:nvPr>
        </p:nvGraphicFramePr>
        <p:xfrm>
          <a:off x="461963" y="1905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828706" y="5452536"/>
            <a:ext cx="6644640" cy="40030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69540" y="5451845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3" y="1930398"/>
            <a:ext cx="6641587" cy="1127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  <a:effectLst>
            <a:outerShdw blurRad="38100" dist="38100" dir="27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7298" y="1958665"/>
            <a:ext cx="2835654" cy="225552"/>
          </a:xfrm>
          <a:prstGeom prst="rect">
            <a:avLst/>
          </a:prstGeom>
          <a:solidFill>
            <a:srgbClr val="4E5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Boceprevir-24 wks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768597" y="2212667"/>
            <a:ext cx="3325366" cy="225551"/>
          </a:xfrm>
          <a:prstGeom prst="rect">
            <a:avLst/>
          </a:prstGeom>
          <a:solidFill>
            <a:srgbClr val="4E5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Peginterferon + Ribavirin-28 wks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257298" y="2511303"/>
            <a:ext cx="3800852" cy="225552"/>
          </a:xfrm>
          <a:prstGeom prst="rect">
            <a:avLst/>
          </a:prstGeom>
          <a:solidFill>
            <a:srgbClr val="556B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Boceprevir</a:t>
            </a:r>
            <a:r>
              <a:rPr lang="en-US" sz="1200" dirty="0" smtClean="0"/>
              <a:t>-</a:t>
            </a:r>
            <a:r>
              <a:rPr lang="en-US" sz="1200" dirty="0"/>
              <a:t>3</a:t>
            </a:r>
            <a:r>
              <a:rPr lang="en-US" sz="1200" dirty="0" smtClean="0"/>
              <a:t>2 wks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768598" y="2777062"/>
            <a:ext cx="5696711" cy="225551"/>
          </a:xfrm>
          <a:prstGeom prst="rect">
            <a:avLst/>
          </a:prstGeom>
          <a:solidFill>
            <a:srgbClr val="556B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Peginterferon + Ribavirin-48 wks</a:t>
            </a:r>
            <a:endParaRPr lang="en-US" sz="12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647959" y="4904317"/>
            <a:ext cx="161531" cy="161531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647959" y="5526804"/>
            <a:ext cx="161531" cy="161531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546609" y="5483134"/>
            <a:ext cx="161531" cy="161531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546609" y="5654559"/>
            <a:ext cx="161531" cy="161531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35906" y="1934633"/>
            <a:ext cx="896112" cy="503766"/>
          </a:xfrm>
          <a:prstGeom prst="rect">
            <a:avLst/>
          </a:prstGeom>
          <a:solidFill>
            <a:srgbClr val="3B4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Early Responder</a:t>
            </a:r>
            <a:endParaRPr lang="en-US" sz="1100" dirty="0"/>
          </a:p>
        </p:txBody>
      </p:sp>
      <p:sp>
        <p:nvSpPr>
          <p:cNvPr id="27" name="Rectangle 26"/>
          <p:cNvSpPr/>
          <p:nvPr/>
        </p:nvSpPr>
        <p:spPr>
          <a:xfrm>
            <a:off x="1835906" y="2509192"/>
            <a:ext cx="896112" cy="503766"/>
          </a:xfrm>
          <a:prstGeom prst="rect">
            <a:avLst/>
          </a:prstGeom>
          <a:solidFill>
            <a:srgbClr val="3847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Late Responder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8141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Boceprevir Response-Guided Therapy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/>
              <a:t>Previous Partial Responders or Relapsers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14046"/>
            <a:ext cx="915314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Boceprevir: Response Guided Therapy (RGT) for Previous Partial Responders or Relapsers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457046"/>
              </p:ext>
            </p:extLst>
          </p:nvPr>
        </p:nvGraphicFramePr>
        <p:xfrm>
          <a:off x="461963" y="1905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828706" y="5452536"/>
            <a:ext cx="6644640" cy="40030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69540" y="5451845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3" y="1930398"/>
            <a:ext cx="6641587" cy="1127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  <a:effectLst>
            <a:outerShdw blurRad="38100" dist="38100" dir="27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7299" y="1953070"/>
            <a:ext cx="3795773" cy="225552"/>
          </a:xfrm>
          <a:prstGeom prst="rect">
            <a:avLst/>
          </a:prstGeom>
          <a:solidFill>
            <a:srgbClr val="4E5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Boceprevir-32 wks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768597" y="2212667"/>
            <a:ext cx="4285486" cy="225551"/>
          </a:xfrm>
          <a:prstGeom prst="rect">
            <a:avLst/>
          </a:prstGeom>
          <a:solidFill>
            <a:srgbClr val="4E5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Peginterferon + Ribavirin-36 wks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257298" y="2520950"/>
            <a:ext cx="3800852" cy="225552"/>
          </a:xfrm>
          <a:prstGeom prst="rect">
            <a:avLst/>
          </a:prstGeom>
          <a:solidFill>
            <a:srgbClr val="556B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Boceprevir</a:t>
            </a:r>
            <a:r>
              <a:rPr lang="en-US" sz="1200" dirty="0" smtClean="0"/>
              <a:t>-</a:t>
            </a:r>
            <a:r>
              <a:rPr lang="en-US" sz="1200" dirty="0"/>
              <a:t>3</a:t>
            </a:r>
            <a:r>
              <a:rPr lang="en-US" sz="1200" dirty="0" smtClean="0"/>
              <a:t>2 wks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768598" y="2777062"/>
            <a:ext cx="5696711" cy="243839"/>
          </a:xfrm>
          <a:prstGeom prst="rect">
            <a:avLst/>
          </a:prstGeom>
          <a:solidFill>
            <a:srgbClr val="556B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Peginterferon + Ribavirin-48 wks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835906" y="1934633"/>
            <a:ext cx="896112" cy="503766"/>
          </a:xfrm>
          <a:prstGeom prst="rect">
            <a:avLst/>
          </a:prstGeom>
          <a:solidFill>
            <a:srgbClr val="4E5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Early Responder</a:t>
            </a:r>
            <a:endParaRPr lang="en-US" sz="11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647959" y="4904317"/>
            <a:ext cx="161531" cy="161531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647959" y="5532967"/>
            <a:ext cx="161531" cy="161531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546609" y="5483134"/>
            <a:ext cx="161531" cy="161531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546609" y="5654559"/>
            <a:ext cx="161531" cy="161531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35906" y="2520950"/>
            <a:ext cx="896112" cy="503766"/>
          </a:xfrm>
          <a:prstGeom prst="rect">
            <a:avLst/>
          </a:prstGeom>
          <a:solidFill>
            <a:srgbClr val="495D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Late Responder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46882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44510</TotalTime>
  <Words>3048</Words>
  <Application>Microsoft Office PowerPoint</Application>
  <PresentationFormat>On-screen Show (4:3)</PresentationFormat>
  <Paragraphs>696</Paragraphs>
  <Slides>56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ＭＳ Ｐゴシック</vt:lpstr>
      <vt:lpstr>Arial</vt:lpstr>
      <vt:lpstr>Geneva</vt:lpstr>
      <vt:lpstr>Myriad Pro</vt:lpstr>
      <vt:lpstr>Times New Roman</vt:lpstr>
      <vt:lpstr>Wingdings</vt:lpstr>
      <vt:lpstr>Zapf Dingbats</vt:lpstr>
      <vt:lpstr>AETC_Master_Template_061510</vt:lpstr>
      <vt:lpstr>Boceprevir (Victrelis)</vt:lpstr>
      <vt:lpstr>Background and Dosing</vt:lpstr>
      <vt:lpstr>Boceprevir (Victrelis) Summary</vt:lpstr>
      <vt:lpstr>HCV Protein Processing Role of Role of NS3/4A Serine Protease</vt:lpstr>
      <vt:lpstr>HCV Protein Processing NS3/4A Serine Protease Inhibition</vt:lpstr>
      <vt:lpstr>Boceprevir Treatment-Related HCV RNA Monitoring</vt:lpstr>
      <vt:lpstr>Boceprevir for Genotype 1 HCV Duration of Therapy</vt:lpstr>
      <vt:lpstr>Boceprevir Response-Guided Therapy Previously Untreated Patients</vt:lpstr>
      <vt:lpstr>Boceprevir Response-Guided Therapy Previous Partial Responders or Relapsers</vt:lpstr>
      <vt:lpstr>Boceprevir (Victrelis) Treatment Futility Rules for All Patients</vt:lpstr>
      <vt:lpstr>Adverse Effects</vt:lpstr>
      <vt:lpstr>Boceprevir-Related Hematologic Adverse Effects  Previously Untreated (SPRINT-1 &amp; SPRINT-2)</vt:lpstr>
      <vt:lpstr>Boceprevir-Related Hematologic Adverse Effects  Previously Treatment Failures (RESPOND-2)</vt:lpstr>
      <vt:lpstr>Boceprevir-Related Hematologic Adverse Effects  Previously Untreated (SPRINT-2)</vt:lpstr>
      <vt:lpstr>Boceprevir Adverse Effects in SPRINT Trial</vt:lpstr>
      <vt:lpstr>Drug Interactions</vt:lpstr>
      <vt:lpstr>Boceprevir Drug Interactions</vt:lpstr>
      <vt:lpstr>Boceprevir Dosage Adjustment in Special Populations</vt:lpstr>
      <vt:lpstr>Boceprevir Drug-Drug Interactions: Contraindicated Medications</vt:lpstr>
      <vt:lpstr>Boceprevir (Victrelis) Interactions with Antiretroviral Medications</vt:lpstr>
      <vt:lpstr>Resistance</vt:lpstr>
      <vt:lpstr>Treatment Emergent NS3 Protease Domain Mutations in Boceprevir-Treated Patients who Did Not Achieve SVR</vt:lpstr>
      <vt:lpstr>Boceprevir for Chronic HCV Infection Resistance Among those who did not achieve SVR</vt:lpstr>
      <vt:lpstr>Boceprevir and Telaprevir Genotypic Resistance</vt:lpstr>
      <vt:lpstr>Treatment Data</vt:lpstr>
      <vt:lpstr>PowerPoint Presentation</vt:lpstr>
      <vt:lpstr>Boceprevir with PEG + RBV in Genotype 1 SPRINT-1</vt:lpstr>
      <vt:lpstr>Boceprevir for Treatment-Naïve HCV Genotype 1 SPRINT-1 Trial: Part 1</vt:lpstr>
      <vt:lpstr>Boceprevir for Treatment-Naïve HCV Genotype 1 SPRINT-1 Trial, Part 1: Design</vt:lpstr>
      <vt:lpstr>Boceprevir for Treatment-Naïve HCV Genotype 1 SPRINT-1 Trial, Part 1: Results</vt:lpstr>
      <vt:lpstr>Boceprevir and Peginterferon plus Ribavirin for Chronic HCV SPRINT-1 Trial, Part 2: Design</vt:lpstr>
      <vt:lpstr>Boceprevir and Peginterferon plus Ribavirin for Chronic HCV SPRINT-1 Trial, Part 2,: Results</vt:lpstr>
      <vt:lpstr>Boceprevir and Peginterferon plus Ribavirin for Chronic HCV SPRINT-1 Trial: Conclusions</vt:lpstr>
      <vt:lpstr>Boceprevir in Treatment Naive SPRINT-2</vt:lpstr>
      <vt:lpstr>Boceprevir for Treatment-Naïve HCV Genotype 1 SPRINT-2 Trial: Study Design</vt:lpstr>
      <vt:lpstr>Boceprevir for Treatment-Naïve HCV Genotype 1 SPRINT-2 Trial: Treatment Regimens</vt:lpstr>
      <vt:lpstr>Boceprevir for Treatment-Naïve HCV Genotype 1 SPRINT-2 Trial: Treatment Regimens</vt:lpstr>
      <vt:lpstr>Boceprevir for Treatment-Naïve HCV Genotype 1 SPRINT-2 Trial: Results</vt:lpstr>
      <vt:lpstr>Boceprevir for Treatment-Naïve HCV Genotype 1 SPRINT-2 Trial: SVR by Liver Histology</vt:lpstr>
      <vt:lpstr>Boceprevir for Treatment-Naïve HCV Genotype 1 SPRINT-2 Trial: Conclusions</vt:lpstr>
      <vt:lpstr>Boceprevir in Treatment Experienced RESPOND-2</vt:lpstr>
      <vt:lpstr>Boceprevir for Retreatment of HCV Genotype 1 Infection RESPOND-2 Trial: Study Design</vt:lpstr>
      <vt:lpstr>Boceprevir for Retreatment of HCV Genotype 1 Infection RESPOND-2 Trial: Treatment Regimens</vt:lpstr>
      <vt:lpstr>Boceprevir for Retreatment of HCV Genotype 1 Infection RESPOND-2 Trial: Results</vt:lpstr>
      <vt:lpstr>Boceprevir for Retreatment of HCV Genotype 1 Infection RESPOND-2 Trial: Results Based on Initial Week 4 Response</vt:lpstr>
      <vt:lpstr>Boceprevir for Retreatment of HCV Genotype 1 Infection RESPOND-2 Trial: Conclusions</vt:lpstr>
      <vt:lpstr>Boceprevir for Patients with Prior Failure to PEG + RIB PROVIDE</vt:lpstr>
      <vt:lpstr>Boceprevir for Patients with Prior Failure to PEG + RIB PROVIDE Study: Features</vt:lpstr>
      <vt:lpstr>Boceprevir for Patients with Prior Failure to PEG + RIB PROVIDE Study: Treatment Regimens</vt:lpstr>
      <vt:lpstr>Boceprevir for Patients with Prior Failure to PEG + RIB PROVIDE Study: Results</vt:lpstr>
      <vt:lpstr>Boceprevir for Patients with Prior Failure to PEG + RIB PROVIDE Study: Conclusions</vt:lpstr>
      <vt:lpstr>Factors Predicting Response to Boceprevir in GT-1 SPRINT-2 and RESPOND-2 Trials</vt:lpstr>
      <vt:lpstr>Boceprevir for Treatment-Naïve HCV Genotype 1 SPRINT-2: SVR Rates by IL28B rs12979860 Genotype</vt:lpstr>
      <vt:lpstr>Boceprevir for Retreatment of HCV Genotype 1 Infection  RESPOND-2: SVR Rates by IL28B rs12979860 Genotype</vt:lpstr>
      <vt:lpstr>Boceprevir for Treatment-Naïve HCV Genotype 1 SPRINT-2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1980</cp:revision>
  <cp:lastPrinted>2011-04-18T21:48:04Z</cp:lastPrinted>
  <dcterms:created xsi:type="dcterms:W3CDTF">2010-11-28T05:36:22Z</dcterms:created>
  <dcterms:modified xsi:type="dcterms:W3CDTF">2014-03-06T23:15:42Z</dcterms:modified>
</cp:coreProperties>
</file>