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notesSlides/notesSlide29.xml" ContentType="application/vnd.openxmlformats-officedocument.presentationml.notesSlide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notesSlides/notesSlide30.xml" ContentType="application/vnd.openxmlformats-officedocument.presentationml.notesSlide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notesSlides/notesSlide31.xml" ContentType="application/vnd.openxmlformats-officedocument.presentationml.notesSlide+xml"/>
  <Override PartName="/ppt/charts/chart31.xml" ContentType="application/vnd.openxmlformats-officedocument.drawingml.chart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9"/>
  </p:notesMasterIdLst>
  <p:handoutMasterIdLst>
    <p:handoutMasterId r:id="rId90"/>
  </p:handoutMasterIdLst>
  <p:sldIdLst>
    <p:sldId id="507" r:id="rId2"/>
    <p:sldId id="471" r:id="rId3"/>
    <p:sldId id="365" r:id="rId4"/>
    <p:sldId id="509" r:id="rId5"/>
    <p:sldId id="510" r:id="rId6"/>
    <p:sldId id="366" r:id="rId7"/>
    <p:sldId id="482" r:id="rId8"/>
    <p:sldId id="483" r:id="rId9"/>
    <p:sldId id="472" r:id="rId10"/>
    <p:sldId id="479" r:id="rId11"/>
    <p:sldId id="465" r:id="rId12"/>
    <p:sldId id="468" r:id="rId13"/>
    <p:sldId id="481" r:id="rId14"/>
    <p:sldId id="467" r:id="rId15"/>
    <p:sldId id="469" r:id="rId16"/>
    <p:sldId id="466" r:id="rId17"/>
    <p:sldId id="470" r:id="rId18"/>
    <p:sldId id="478" r:id="rId19"/>
    <p:sldId id="473" r:id="rId20"/>
    <p:sldId id="480" r:id="rId21"/>
    <p:sldId id="485" r:id="rId22"/>
    <p:sldId id="345" r:id="rId23"/>
    <p:sldId id="445" r:id="rId24"/>
    <p:sldId id="444" r:id="rId25"/>
    <p:sldId id="411" r:id="rId26"/>
    <p:sldId id="475" r:id="rId27"/>
    <p:sldId id="357" r:id="rId28"/>
    <p:sldId id="489" r:id="rId29"/>
    <p:sldId id="278" r:id="rId30"/>
    <p:sldId id="279" r:id="rId31"/>
    <p:sldId id="312" r:id="rId32"/>
    <p:sldId id="440" r:id="rId33"/>
    <p:sldId id="442" r:id="rId34"/>
    <p:sldId id="282" r:id="rId35"/>
    <p:sldId id="493" r:id="rId36"/>
    <p:sldId id="310" r:id="rId37"/>
    <p:sldId id="311" r:id="rId38"/>
    <p:sldId id="280" r:id="rId39"/>
    <p:sldId id="443" r:id="rId40"/>
    <p:sldId id="441" r:id="rId41"/>
    <p:sldId id="281" r:id="rId42"/>
    <p:sldId id="314" r:id="rId43"/>
    <p:sldId id="492" r:id="rId44"/>
    <p:sldId id="319" r:id="rId45"/>
    <p:sldId id="486" r:id="rId46"/>
    <p:sldId id="321" r:id="rId47"/>
    <p:sldId id="327" r:id="rId48"/>
    <p:sldId id="438" r:id="rId49"/>
    <p:sldId id="325" r:id="rId50"/>
    <p:sldId id="328" r:id="rId51"/>
    <p:sldId id="459" r:id="rId52"/>
    <p:sldId id="329" r:id="rId53"/>
    <p:sldId id="331" r:id="rId54"/>
    <p:sldId id="330" r:id="rId55"/>
    <p:sldId id="402" r:id="rId56"/>
    <p:sldId id="323" r:id="rId57"/>
    <p:sldId id="490" r:id="rId58"/>
    <p:sldId id="333" r:id="rId59"/>
    <p:sldId id="336" r:id="rId60"/>
    <p:sldId id="335" r:id="rId61"/>
    <p:sldId id="337" r:id="rId62"/>
    <p:sldId id="458" r:id="rId63"/>
    <p:sldId id="495" r:id="rId64"/>
    <p:sldId id="496" r:id="rId65"/>
    <p:sldId id="501" r:id="rId66"/>
    <p:sldId id="499" r:id="rId67"/>
    <p:sldId id="503" r:id="rId68"/>
    <p:sldId id="502" r:id="rId69"/>
    <p:sldId id="505" r:id="rId70"/>
    <p:sldId id="504" r:id="rId71"/>
    <p:sldId id="511" r:id="rId72"/>
    <p:sldId id="494" r:id="rId73"/>
    <p:sldId id="284" r:id="rId74"/>
    <p:sldId id="285" r:id="rId75"/>
    <p:sldId id="286" r:id="rId76"/>
    <p:sldId id="315" r:id="rId77"/>
    <p:sldId id="287" r:id="rId78"/>
    <p:sldId id="288" r:id="rId79"/>
    <p:sldId id="491" r:id="rId80"/>
    <p:sldId id="405" r:id="rId81"/>
    <p:sldId id="461" r:id="rId82"/>
    <p:sldId id="406" r:id="rId83"/>
    <p:sldId id="407" r:id="rId84"/>
    <p:sldId id="409" r:id="rId85"/>
    <p:sldId id="462" r:id="rId86"/>
    <p:sldId id="460" r:id="rId87"/>
    <p:sldId id="508" r:id="rId8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3">
          <p15:clr>
            <a:srgbClr val="A4A3A4"/>
          </p15:clr>
        </p15:guide>
        <p15:guide id="2" pos="2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38C"/>
    <a:srgbClr val="808B67"/>
    <a:srgbClr val="6698A2"/>
    <a:srgbClr val="74A29C"/>
    <a:srgbClr val="97A379"/>
    <a:srgbClr val="4E92A2"/>
    <a:srgbClr val="006787"/>
    <a:srgbClr val="000000"/>
    <a:srgbClr val="556B1C"/>
    <a:srgbClr val="556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0" autoAdjust="0"/>
    <p:restoredTop sz="72946" autoAdjust="0"/>
  </p:normalViewPr>
  <p:slideViewPr>
    <p:cSldViewPr showGuides="1">
      <p:cViewPr varScale="1">
        <p:scale>
          <a:sx n="100" d="100"/>
          <a:sy n="100" d="100"/>
        </p:scale>
        <p:origin x="1536" y="90"/>
      </p:cViewPr>
      <p:guideLst>
        <p:guide orient="horz" pos="3743"/>
        <p:guide pos="2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560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3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4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6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2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940604646599"/>
          <c:y val="0.248889651018179"/>
          <c:w val="0.80764277729172695"/>
          <c:h val="0.60003049003212205"/>
        </c:manualLayout>
      </c:layout>
      <c:lineChart>
        <c:grouping val="standard"/>
        <c:varyColors val="0"/>
        <c:ser>
          <c:idx val="0"/>
          <c:order val="0"/>
          <c:tx>
            <c:v>Undetectable</c:v>
          </c:tx>
          <c:spPr>
            <a:ln w="12700">
              <a:solidFill>
                <a:srgbClr val="963232"/>
              </a:solidFill>
              <a:prstDash val="sysDash"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Pt>
            <c:idx val="2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Sheet1!$B$2:$B$16</c:f>
              <c:numCache>
                <c:formatCode>0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 formatCode="General">
                  <c:v>10</c:v>
                </c:pt>
                <c:pt idx="6" formatCode="General">
                  <c:v>10</c:v>
                </c:pt>
                <c:pt idx="7" formatCode="General">
                  <c:v>10</c:v>
                </c:pt>
                <c:pt idx="8" formatCode="General">
                  <c:v>10</c:v>
                </c:pt>
                <c:pt idx="9" formatCode="General">
                  <c:v>10</c:v>
                </c:pt>
                <c:pt idx="10" formatCode="General">
                  <c:v>10</c:v>
                </c:pt>
                <c:pt idx="11" formatCode="General">
                  <c:v>10</c:v>
                </c:pt>
                <c:pt idx="12" formatCode="General">
                  <c:v>10</c:v>
                </c:pt>
                <c:pt idx="13" formatCode="General">
                  <c:v>10</c:v>
                </c:pt>
                <c:pt idx="14" formatCode="General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v>Response</c:v>
          </c:tx>
          <c:spPr>
            <a:ln w="25400">
              <a:solidFill>
                <a:srgbClr val="4E5F67"/>
              </a:solidFill>
            </a:ln>
          </c:spPr>
          <c:marker>
            <c:symbol val="square"/>
            <c:size val="6"/>
            <c:spPr>
              <a:solidFill>
                <a:srgbClr val="7F9CAA"/>
              </a:solidFill>
              <a:ln>
                <a:solidFill>
                  <a:srgbClr val="556973"/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260000</c:v>
                </c:pt>
                <c:pt idx="2" formatCode="0">
                  <c:v>260000</c:v>
                </c:pt>
                <c:pt idx="3">
                  <c:v>5</c:v>
                </c:pt>
                <c:pt idx="5" formatCode="0">
                  <c:v>2.5</c:v>
                </c:pt>
                <c:pt idx="8">
                  <c:v>2</c:v>
                </c:pt>
                <c:pt idx="14" formatCode="#,##0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v>Response 2</c:v>
          </c:tx>
          <c:spPr>
            <a:ln w="25400">
              <a:solidFill>
                <a:srgbClr val="556B1C"/>
              </a:solidFill>
            </a:ln>
          </c:spPr>
          <c:marker>
            <c:symbol val="diamond"/>
            <c:size val="8"/>
            <c:spPr>
              <a:solidFill>
                <a:srgbClr val="718E25">
                  <a:lumMod val="60000"/>
                  <a:lumOff val="40000"/>
                </a:srgbClr>
              </a:solidFill>
              <a:ln>
                <a:solidFill>
                  <a:srgbClr val="556B1C"/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1200000</c:v>
                </c:pt>
                <c:pt idx="2" formatCode="0">
                  <c:v>1200000</c:v>
                </c:pt>
                <c:pt idx="3">
                  <c:v>600</c:v>
                </c:pt>
                <c:pt idx="5">
                  <c:v>50</c:v>
                </c:pt>
                <c:pt idx="8">
                  <c:v>6</c:v>
                </c:pt>
                <c:pt idx="14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v>Response 3</c:v>
          </c:tx>
          <c:spPr>
            <a:ln w="25400">
              <a:solidFill>
                <a:srgbClr val="556B1C"/>
              </a:solidFill>
            </a:ln>
          </c:spPr>
          <c:marker>
            <c:symbol val="diamond"/>
            <c:size val="8"/>
            <c:spPr>
              <a:solidFill>
                <a:srgbClr val="718E25">
                  <a:lumMod val="60000"/>
                  <a:lumOff val="40000"/>
                </a:srgbClr>
              </a:solidFill>
              <a:ln w="9525">
                <a:solidFill>
                  <a:srgbClr val="556B1C"/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640000</c:v>
                </c:pt>
                <c:pt idx="2" formatCode="0">
                  <c:v>640000</c:v>
                </c:pt>
                <c:pt idx="3">
                  <c:v>80</c:v>
                </c:pt>
                <c:pt idx="5">
                  <c:v>6</c:v>
                </c:pt>
                <c:pt idx="8">
                  <c:v>4</c:v>
                </c:pt>
                <c:pt idx="14">
                  <c:v>3</c:v>
                </c:pt>
              </c:numCache>
            </c:numRef>
          </c:val>
          <c:smooth val="0"/>
        </c:ser>
        <c:ser>
          <c:idx val="4"/>
          <c:order val="4"/>
          <c:tx>
            <c:v>1000</c:v>
          </c:tx>
          <c:spPr>
            <a:ln w="12700">
              <a:solidFill>
                <a:srgbClr val="000000">
                  <a:lumMod val="65000"/>
                  <a:lumOff val="35000"/>
                </a:srgbClr>
              </a:solidFill>
              <a:prstDash val="sysDash"/>
            </a:ln>
          </c:spPr>
          <c:marker>
            <c:symbol val="none"/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 formatCode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 formatCode="_(* #,##0_);_(* \(#,##0\);_(* &quot;-&quot;??_);_(@_)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5774400"/>
        <c:axId val="305782240"/>
      </c:lineChart>
      <c:catAx>
        <c:axId val="305774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Treatment</a:t>
                </a:r>
                <a:r>
                  <a:rPr lang="en-US" sz="1600" baseline="0" dirty="0" smtClean="0"/>
                  <a:t> Week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398014484300601"/>
              <c:y val="0.9165548625914430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057822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5782240"/>
        <c:scaling>
          <c:logBase val="10"/>
          <c:orientation val="minMax"/>
          <c:max val="10000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HCV</a:t>
                </a:r>
                <a:r>
                  <a:rPr lang="en-US" sz="1800" baseline="0" dirty="0" smtClean="0">
                    <a:latin typeface="Arial"/>
                    <a:cs typeface="Arial"/>
                  </a:rPr>
                  <a:t> RNA IU/ml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1396422669388499E-2"/>
              <c:y val="0.3703902585947250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05774400"/>
        <c:crosses val="autoZero"/>
        <c:crossBetween val="midCat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T8/PR24 or 48</c:v>
                </c:pt>
                <c:pt idx="1">
                  <c:v>T12/PR24 or 48</c:v>
                </c:pt>
                <c:pt idx="2">
                  <c:v>PR 48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69</c:v>
                </c:pt>
                <c:pt idx="1">
                  <c:v>75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7091808"/>
        <c:axId val="387092368"/>
      </c:barChart>
      <c:catAx>
        <c:axId val="38709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70923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70923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70918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8961433148344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RVR (week 4)</c:v>
                </c:pt>
                <c:pt idx="1">
                  <c:v>eRVR (week 12)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66</c:v>
                </c:pt>
                <c:pt idx="1">
                  <c:v>57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RVR (week 4)</c:v>
                </c:pt>
                <c:pt idx="1">
                  <c:v>eRVR (week 12)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68</c:v>
                </c:pt>
                <c:pt idx="1">
                  <c:v>58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RVR (week 4)</c:v>
                </c:pt>
                <c:pt idx="1">
                  <c:v>eRVR (week 12)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7095728"/>
        <c:axId val="387096288"/>
      </c:barChart>
      <c:catAx>
        <c:axId val="38709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709628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70962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Patients 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9.8532127928453398E-3"/>
              <c:y val="0.26047468436624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70957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732774375425294"/>
          <c:y val="3.7473918378822503E-2"/>
          <c:w val="0.24870710605618701"/>
          <c:h val="0.22192469263672401"/>
        </c:manualLayout>
      </c:layout>
      <c:overlay val="0"/>
      <c:spPr>
        <a:solidFill>
          <a:sysClr val="window" lastClr="FFFFFF"/>
        </a:solidFill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4957346464254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solidFill>
                <a:srgbClr val="326496">
                  <a:lumMod val="60000"/>
                  <a:lumOff val="40000"/>
                </a:srgbClr>
              </a:solidFill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With eRVR</c:v>
                </c:pt>
                <c:pt idx="1">
                  <c:v>Without eRVR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83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B59452">
                  <a:lumMod val="60000"/>
                  <a:lumOff val="40000"/>
                </a:srgbClr>
              </a:solidFill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With eRVR</c:v>
                </c:pt>
                <c:pt idx="1">
                  <c:v>Without eRVR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89</c:v>
                </c:pt>
                <c:pt idx="1">
                  <c:v>54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718E25">
                  <a:lumMod val="60000"/>
                  <a:lumOff val="40000"/>
                </a:srgbClr>
              </a:solidFill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With eRVR</c:v>
                </c:pt>
                <c:pt idx="1">
                  <c:v>Without eRVR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97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7099648"/>
        <c:axId val="387100208"/>
      </c:barChart>
      <c:catAx>
        <c:axId val="38709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710020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71002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70996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73277442539308701"/>
          <c:y val="5.0545829392032698E-2"/>
          <c:w val="0.24870710605618701"/>
          <c:h val="0.23928585912484199"/>
        </c:manualLayout>
      </c:layout>
      <c:overlay val="0"/>
      <c:spPr>
        <a:solidFill>
          <a:sysClr val="window" lastClr="FFFFFF"/>
        </a:solidFill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7636482939632498"/>
          <c:h val="0.71438261003493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eRVR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326496">
                  <a:lumMod val="60000"/>
                  <a:lumOff val="40000"/>
                </a:srgbClr>
              </a:solidFill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T8/PR24 or 48</c:v>
                </c:pt>
                <c:pt idx="1">
                  <c:v>T12/PR24 or 48</c:v>
                </c:pt>
                <c:pt idx="2">
                  <c:v>PR 48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83</c:v>
                </c:pt>
                <c:pt idx="1">
                  <c:v>89</c:v>
                </c:pt>
                <c:pt idx="2">
                  <c:v>97</c:v>
                </c:pt>
              </c:numCache>
            </c:numRef>
          </c:val>
        </c:ser>
        <c:ser>
          <c:idx val="1"/>
          <c:order val="1"/>
          <c:tx>
            <c:v>Without eRVR</c:v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718E25">
                  <a:lumMod val="60000"/>
                  <a:lumOff val="40000"/>
                </a:srgbClr>
              </a:solidFill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T8/PR24 or 48</c:v>
                </c:pt>
                <c:pt idx="1">
                  <c:v>T12/PR24 or 48</c:v>
                </c:pt>
                <c:pt idx="2">
                  <c:v>PR 48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50</c:v>
                </c:pt>
                <c:pt idx="1">
                  <c:v>54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7103008"/>
        <c:axId val="387103568"/>
      </c:barChart>
      <c:catAx>
        <c:axId val="38710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71035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71035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Patients with SVR 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592012131855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71030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36253037814718"/>
          <c:y val="0"/>
          <c:w val="0.46144442014192699"/>
          <c:h val="8.072646229095399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435476837424298E-2"/>
          <c:w val="0.87636482939632498"/>
          <c:h val="0.76067905400325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 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70</c:v>
                </c:pt>
                <c:pt idx="1">
                  <c:v>58</c:v>
                </c:pt>
                <c:pt idx="2">
                  <c:v>66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75</c:v>
                </c:pt>
                <c:pt idx="1">
                  <c:v>62</c:v>
                </c:pt>
                <c:pt idx="2">
                  <c:v>74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46</c:v>
                </c:pt>
                <c:pt idx="1">
                  <c:v>25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9198800"/>
        <c:axId val="389199360"/>
      </c:barChart>
      <c:catAx>
        <c:axId val="38919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919936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91993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73668851925654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919880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3153980752405898"/>
          <c:y val="2.7515854025853999E-3"/>
          <c:w val="0.64994167395742197"/>
          <c:h val="8.3035360731775407E-2"/>
        </c:manualLayout>
      </c:layout>
      <c:overlay val="0"/>
      <c:spPr>
        <a:noFill/>
        <a:ln w="12700"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065834989538694E-2"/>
          <c:w val="0.87636482939632498"/>
          <c:h val="0.6628816520334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 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 800,000 IU/ml </c:v>
                </c:pt>
                <c:pt idx="1">
                  <c:v>≥800,000  IU/ml 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79</c:v>
                </c:pt>
                <c:pt idx="1">
                  <c:v>66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 800,000 IU/ml </c:v>
                </c:pt>
                <c:pt idx="1">
                  <c:v>≥800,000  IU/ml 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78</c:v>
                </c:pt>
                <c:pt idx="1">
                  <c:v>74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 800,000 IU/ml </c:v>
                </c:pt>
                <c:pt idx="1">
                  <c:v>≥800,000  IU/ml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70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9202720"/>
        <c:axId val="389203280"/>
      </c:barChart>
      <c:catAx>
        <c:axId val="38920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Baseline HCV RNA Level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8847210070963301"/>
              <c:y val="0.835998948305189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92032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92032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920272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5005832604257803"/>
          <c:y val="2.7515854025853999E-3"/>
          <c:w val="0.63142315543890304"/>
          <c:h val="8.0530335091487298E-2"/>
        </c:manualLayout>
      </c:layout>
      <c:overlay val="0"/>
      <c:spPr>
        <a:noFill/>
        <a:ln w="12700"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0.10300958782950299"/>
          <c:w val="0.88380530558680204"/>
          <c:h val="0.6970214435468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or Minimal Fibrosis </c:v>
                </c:pt>
                <c:pt idx="1">
                  <c:v>Portal Fibrosis</c:v>
                </c:pt>
                <c:pt idx="2">
                  <c:v>Bridging Fibrosis</c:v>
                </c:pt>
                <c:pt idx="3">
                  <c:v>Cirrhosis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79</c:v>
                </c:pt>
                <c:pt idx="1">
                  <c:v>69</c:v>
                </c:pt>
                <c:pt idx="2">
                  <c:v>58</c:v>
                </c:pt>
                <c:pt idx="3">
                  <c:v>42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or Minimal Fibrosis </c:v>
                </c:pt>
                <c:pt idx="1">
                  <c:v>Portal Fibrosis</c:v>
                </c:pt>
                <c:pt idx="2">
                  <c:v>Bridging Fibrosis</c:v>
                </c:pt>
                <c:pt idx="3">
                  <c:v>Cirrhosis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81</c:v>
                </c:pt>
                <c:pt idx="1">
                  <c:v>75</c:v>
                </c:pt>
                <c:pt idx="2">
                  <c:v>62</c:v>
                </c:pt>
                <c:pt idx="3" formatCode="General">
                  <c:v>62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or Minimal Fibrosis </c:v>
                </c:pt>
                <c:pt idx="1">
                  <c:v>Portal Fibrosis</c:v>
                </c:pt>
                <c:pt idx="2">
                  <c:v>Bridging Fibrosis</c:v>
                </c:pt>
                <c:pt idx="3">
                  <c:v>Cirrhosis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46</c:v>
                </c:pt>
                <c:pt idx="1">
                  <c:v>48</c:v>
                </c:pt>
                <c:pt idx="2">
                  <c:v>33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89206640"/>
        <c:axId val="389207200"/>
      </c:barChart>
      <c:catAx>
        <c:axId val="38920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>
                <a:latin typeface="Arial"/>
                <a:cs typeface="Arial"/>
              </a:defRPr>
            </a:pPr>
            <a:endParaRPr lang="en-US"/>
          </a:p>
        </c:txPr>
        <c:crossAx val="3892072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920720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920664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294502770487022"/>
          <c:y val="2.7515854025853999E-3"/>
          <c:w val="0.68697871099445895"/>
          <c:h val="8.3035360731775407E-2"/>
        </c:manualLayout>
      </c:layout>
      <c:overlay val="0"/>
      <c:spPr>
        <a:noFill/>
        <a:ln w="12700"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5532923069082401"/>
          <c:h val="0.72016966553097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&lt; 10 g/dL</c:v>
                </c:pt>
                <c:pt idx="1">
                  <c:v>Hb &lt; 8.5 g/dL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40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&lt; 10 g/dL</c:v>
                </c:pt>
                <c:pt idx="1">
                  <c:v>Hb &lt; 8.5 g/dL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36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4.050938847227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&lt; 10 g/dL</c:v>
                </c:pt>
                <c:pt idx="1">
                  <c:v>Hb &lt; 8.5 g/dL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9210560"/>
        <c:axId val="389211120"/>
      </c:barChart>
      <c:catAx>
        <c:axId val="389210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Hemoglobin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Hb</a:t>
                </a:r>
                <a:r>
                  <a:rPr lang="en-US" baseline="0" dirty="0" smtClean="0"/>
                  <a:t>)</a:t>
                </a:r>
                <a:r>
                  <a:rPr lang="en-US" dirty="0" smtClean="0"/>
                  <a:t> Nadir Through Week 12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5727467319012298"/>
              <c:y val="0.8533601147933089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92111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9211120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5.4483602171087799E-3"/>
              <c:y val="0.2431135178781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9210560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71012065846138195"/>
          <c:y val="4.9048029370901497E-2"/>
          <c:w val="0.24870710605618701"/>
          <c:h val="0.23928585912484199"/>
        </c:manualLayout>
      </c:layout>
      <c:overlay val="0"/>
      <c:spPr>
        <a:solidFill>
          <a:sysClr val="window" lastClr="FFFFFF"/>
        </a:solidFill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10557013706602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5432098765431001E-3"/>
                  <c:y val="-6.6551138204454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Rash</c:v>
                </c:pt>
                <c:pt idx="1">
                  <c:v>Severe (Grade 3) Rash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35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6.0764082708414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Rash</c:v>
                </c:pt>
                <c:pt idx="1">
                  <c:v>Severe (Grade 3) Rash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37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6.36576104564346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Rash</c:v>
                </c:pt>
                <c:pt idx="1">
                  <c:v>Severe (Grade 3) Rash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24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0173152"/>
        <c:axId val="390173712"/>
      </c:barChart>
      <c:catAx>
        <c:axId val="39017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9017371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90173712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1.6026052299018202E-2"/>
              <c:y val="0.2286458791380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0173152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9265091863517003"/>
          <c:y val="4.6154501622881698E-2"/>
          <c:w val="0.27957130358705201"/>
          <c:h val="0.26532760885702"/>
        </c:manualLayout>
      </c:layout>
      <c:overlay val="0"/>
      <c:spPr>
        <a:solidFill>
          <a:sysClr val="window" lastClr="FFFFFF"/>
        </a:solidFill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20418792549899"/>
          <c:y val="0.11664685296690901"/>
          <c:w val="0.85850764141763902"/>
          <c:h val="0.72680536256497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T/T </c:v>
                </c:pt>
              </c:strCache>
            </c:strRef>
          </c:tx>
          <c:spPr>
            <a:solidFill>
              <a:srgbClr val="6E4B7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PR48</c:v>
                </c:pt>
                <c:pt idx="1">
                  <c:v>T12/PR24 or 48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 formatCode="General">
                  <c:v>23</c:v>
                </c:pt>
                <c:pt idx="1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C/T</c:v>
                </c:pt>
              </c:strCache>
            </c:strRef>
          </c:tx>
          <c:spPr>
            <a:solidFill>
              <a:srgbClr val="808B67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PR48</c:v>
                </c:pt>
                <c:pt idx="1">
                  <c:v>T12/PR24 or 48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 formatCode="General">
                  <c:v>25</c:v>
                </c:pt>
                <c:pt idx="1">
                  <c:v>71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C/C</c:v>
                </c:pt>
              </c:strCache>
            </c:strRef>
          </c:tx>
          <c:spPr>
            <a:solidFill>
              <a:srgbClr val="58838C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5723973202882999E-3"/>
                  <c:y val="1.3071895424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PR48</c:v>
                </c:pt>
                <c:pt idx="1">
                  <c:v>T12/PR24 or 48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64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0177072"/>
        <c:axId val="390177632"/>
      </c:barChart>
      <c:catAx>
        <c:axId val="390177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Treatment Regimen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1595728229818602"/>
              <c:y val="0.91960784313725497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01776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017763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Patients with SVR </a:t>
                </a:r>
                <a:r>
                  <a:rPr lang="en-US" sz="1800" dirty="0"/>
                  <a:t>(%)</a:t>
                </a:r>
              </a:p>
            </c:rich>
          </c:tx>
          <c:layout>
            <c:manualLayout>
              <c:xMode val="edge"/>
              <c:yMode val="edge"/>
              <c:x val="8.6250368357529E-3"/>
              <c:y val="0.16483885036821899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0177072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0140446033404904"/>
          <c:y val="1.24208738613556E-3"/>
          <c:w val="0.36880727720337098"/>
          <c:h val="9.6084607071174902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11622839597899"/>
          <c:y val="2.77778663809897E-2"/>
          <c:w val="0.83076734511959605"/>
          <c:h val="0.85946270387674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All: No SVR </c:v>
                </c:pt>
                <c:pt idx="1">
                  <c:v>Subtype 1A: No SVR</c:v>
                </c:pt>
                <c:pt idx="2">
                  <c:v>Subtype 1B: No SVR _x000d_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62</c:v>
                </c:pt>
                <c:pt idx="1">
                  <c:v>69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02225968"/>
        <c:axId val="302226528"/>
      </c:barChart>
      <c:catAx>
        <c:axId val="30222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022265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2226528"/>
        <c:scaling>
          <c:orientation val="minMax"/>
          <c:max val="100"/>
          <c:min val="0"/>
        </c:scaling>
        <c:delete val="0"/>
        <c:axPos val="l"/>
        <c:title>
          <c:tx>
            <c:rich>
              <a:bodyPr anchor="ctr" anchorCtr="1"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any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 NS3  resistance mutation</a:t>
                </a:r>
                <a:r>
                  <a:rPr lang="en-US" sz="1600" dirty="0" smtClean="0">
                    <a:latin typeface="Arial"/>
                    <a:cs typeface="Arial"/>
                  </a:rPr>
                  <a:t>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9.2272074481255899E-3"/>
              <c:y val="0.1395309150005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22259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8904608832840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5.6583708480088897E-17"/>
                  <c:y val="1.602565720336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eRVR (+) _x000d_T12/PR24 </c:v>
                </c:pt>
                <c:pt idx="2">
                  <c:v>eRVR (+)_x000d_T12/PR48</c:v>
                </c:pt>
                <c:pt idx="3">
                  <c:v>eRVR (-)_x000d_ T12/PR48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72</c:v>
                </c:pt>
                <c:pt idx="1">
                  <c:v>92</c:v>
                </c:pt>
                <c:pt idx="2">
                  <c:v>88</c:v>
                </c:pt>
                <c:pt idx="3">
                  <c:v>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0179872"/>
        <c:axId val="390180432"/>
      </c:barChart>
      <c:catAx>
        <c:axId val="39017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901804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01804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01798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Telaprevir bid + PR</c:v>
                </c:pt>
                <c:pt idx="1">
                  <c:v>Telaprevir q8h + PR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74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0182672"/>
        <c:axId val="390183232"/>
      </c:barChart>
      <c:catAx>
        <c:axId val="39018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39018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01832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9.265007498110089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0182672"/>
        <c:crossesAt val="1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636482939632498"/>
          <c:h val="0.78709116717553096"/>
        </c:manualLayout>
      </c:layout>
      <c:barChart>
        <c:barDir val="col"/>
        <c:grouping val="clustered"/>
        <c:varyColors val="0"/>
        <c:ser>
          <c:idx val="0"/>
          <c:order val="0"/>
          <c:tx>
            <c:v>Telaprevir bid + PR</c:v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(+) RVR</c:v>
                </c:pt>
                <c:pt idx="2">
                  <c:v>(-) RVR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74</c:v>
                </c:pt>
                <c:pt idx="1">
                  <c:v>86</c:v>
                </c:pt>
                <c:pt idx="2">
                  <c:v>47</c:v>
                </c:pt>
              </c:numCache>
            </c:numRef>
          </c:val>
        </c:ser>
        <c:ser>
          <c:idx val="1"/>
          <c:order val="1"/>
          <c:tx>
            <c:v>Telaprevir q8h + PR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(+) RVR</c:v>
                </c:pt>
                <c:pt idx="2">
                  <c:v>(-) RVR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73</c:v>
                </c:pt>
                <c:pt idx="1">
                  <c:v>85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0186032"/>
        <c:axId val="390186592"/>
      </c:barChart>
      <c:catAx>
        <c:axId val="39018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90186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01865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724919093851101E-3"/>
              <c:y val="0.1586752565020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01860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2371250923731598"/>
          <c:y val="0"/>
          <c:w val="0.663209617001757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9.1335003579098004E-2"/>
          <c:w val="0.86989233748693995"/>
          <c:h val="0.78146337389644505"/>
        </c:manualLayout>
      </c:layout>
      <c:barChart>
        <c:barDir val="col"/>
        <c:grouping val="clustered"/>
        <c:varyColors val="0"/>
        <c:ser>
          <c:idx val="0"/>
          <c:order val="0"/>
          <c:tx>
            <c:v>Telaprevir bid + PR</c:v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70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v>Telaprevir q8h + PR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69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91557712"/>
        <c:axId val="391558272"/>
      </c:barChart>
      <c:catAx>
        <c:axId val="39155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3915582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15582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0852636138929197E-3"/>
              <c:y val="0.13999785254116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15577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2371250923731598"/>
          <c:y val="0"/>
          <c:w val="0.66159149402441197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636482939632498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v>Telaprevir bid + PR</c:v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9.0909090909090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92</c:v>
                </c:pt>
                <c:pt idx="1">
                  <c:v>67</c:v>
                </c:pt>
                <c:pt idx="2">
                  <c:v>66</c:v>
                </c:pt>
              </c:numCache>
            </c:numRef>
          </c:val>
        </c:ser>
        <c:ser>
          <c:idx val="1"/>
          <c:order val="1"/>
          <c:tx>
            <c:v>Telaprevir q8h + PR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87</c:v>
                </c:pt>
                <c:pt idx="1">
                  <c:v>68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1561072"/>
        <c:axId val="391561632"/>
      </c:barChart>
      <c:catAx>
        <c:axId val="391561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IL28B</a:t>
                </a:r>
                <a:r>
                  <a:rPr lang="en-US" baseline="0" dirty="0" smtClean="0"/>
                  <a:t>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062291364064898"/>
              <c:y val="0.907436172751132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915616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15616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724919093851101E-3"/>
              <c:y val="0.1586752565020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15610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342124710139398"/>
          <c:y val="0"/>
          <c:w val="0.653500879137680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636482939632498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v>Telaprevir bid + PR</c:v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or Minimal Fibrosis</c:v>
                </c:pt>
                <c:pt idx="1">
                  <c:v>Portal Fibrosis</c:v>
                </c:pt>
                <c:pt idx="2">
                  <c:v>Bridging Fibrosis</c:v>
                </c:pt>
                <c:pt idx="3">
                  <c:v>Cirrhosis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80</c:v>
                </c:pt>
                <c:pt idx="1">
                  <c:v>79</c:v>
                </c:pt>
                <c:pt idx="2">
                  <c:v>67</c:v>
                </c:pt>
                <c:pt idx="3">
                  <c:v>54</c:v>
                </c:pt>
              </c:numCache>
            </c:numRef>
          </c:val>
        </c:ser>
        <c:ser>
          <c:idx val="1"/>
          <c:order val="1"/>
          <c:tx>
            <c:v>Telaprevir q8h + PR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or Minimal Fibrosis</c:v>
                </c:pt>
                <c:pt idx="1">
                  <c:v>Portal Fibrosis</c:v>
                </c:pt>
                <c:pt idx="2">
                  <c:v>Bridging Fibrosis</c:v>
                </c:pt>
                <c:pt idx="3">
                  <c:v>Cirrhosis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79</c:v>
                </c:pt>
                <c:pt idx="1">
                  <c:v>80</c:v>
                </c:pt>
                <c:pt idx="2">
                  <c:v>64</c:v>
                </c:pt>
                <c:pt idx="3" formatCode="General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91564432"/>
        <c:axId val="391564992"/>
      </c:barChart>
      <c:catAx>
        <c:axId val="39156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915649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15649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724919093851101E-3"/>
              <c:y val="0.1586752565020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15644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4135146957981599"/>
          <c:y val="0"/>
          <c:w val="0.64557057057056999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T12/PR24</c:v>
                </c:pt>
                <c:pt idx="1">
                  <c:v>T24/PR48</c:v>
                </c:pt>
                <c:pt idx="2">
                  <c:v>T24/P24</c:v>
                </c:pt>
                <c:pt idx="3">
                  <c:v>PR 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51</c:v>
                </c:pt>
                <c:pt idx="1">
                  <c:v>53</c:v>
                </c:pt>
                <c:pt idx="2">
                  <c:v>24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1567232"/>
        <c:axId val="391567792"/>
      </c:barChart>
      <c:catAx>
        <c:axId val="39156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9156779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91567792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2.13716341012929E-3"/>
              <c:y val="0.16788179642961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15672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0300958782950299"/>
          <c:w val="0.87636482939632498"/>
          <c:h val="0.6970214435468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T12/PR24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Prior Non-response </c:v>
                </c:pt>
                <c:pt idx="1">
                  <c:v>Prior Relapse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69</c:v>
                </c:pt>
              </c:numCache>
            </c:numRef>
          </c:val>
        </c:ser>
        <c:ser>
          <c:idx val="1"/>
          <c:order val="1"/>
          <c:tx>
            <c:v>T24/PR48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Prior Non-response </c:v>
                </c:pt>
                <c:pt idx="1">
                  <c:v>Prior Relapse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</c:v>
                </c:pt>
                <c:pt idx="1">
                  <c:v>76</c:v>
                </c:pt>
              </c:numCache>
            </c:numRef>
          </c:val>
        </c:ser>
        <c:ser>
          <c:idx val="2"/>
          <c:order val="2"/>
          <c:tx>
            <c:v>T24/P24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Prior Non-response </c:v>
                </c:pt>
                <c:pt idx="1">
                  <c:v>Prior Relapse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</c:v>
                </c:pt>
                <c:pt idx="1">
                  <c:v>42</c:v>
                </c:pt>
              </c:numCache>
            </c:numRef>
          </c:val>
        </c:ser>
        <c:ser>
          <c:idx val="3"/>
          <c:order val="3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Prior Non-response </c:v>
                </c:pt>
                <c:pt idx="1">
                  <c:v>Prior Relapse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1571712"/>
        <c:axId val="391572272"/>
      </c:barChart>
      <c:catAx>
        <c:axId val="39157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9157227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915722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2.13716341012929E-3"/>
              <c:y val="0.16788179642961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15717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5936120832118201"/>
          <c:y val="1.4471967639879299E-2"/>
          <c:w val="0.62674990278992904"/>
          <c:h val="7.6955990582136799E-2"/>
        </c:manualLayout>
      </c:layout>
      <c:overlay val="0"/>
      <c:spPr>
        <a:solidFill>
          <a:sysClr val="window" lastClr="FFFFFF"/>
        </a:solidFill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0697549797156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T12/PR24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 Rash-Related Event</c:v>
                </c:pt>
                <c:pt idx="1">
                  <c:v>Anemia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50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T24/PR48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 Rash-Related Event</c:v>
                </c:pt>
                <c:pt idx="1">
                  <c:v>Anemia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60</c:v>
                </c:pt>
                <c:pt idx="1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T24/P24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 Rash-Related Event</c:v>
                </c:pt>
                <c:pt idx="1">
                  <c:v>Anemia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</c:v>
                </c:pt>
                <c:pt idx="1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 48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 Rash-Related Event</c:v>
                </c:pt>
                <c:pt idx="1">
                  <c:v>Anemia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20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3157264"/>
        <c:axId val="393157824"/>
      </c:barChart>
      <c:catAx>
        <c:axId val="39315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931578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93157824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1.2939632545931799E-2"/>
              <c:y val="0.2431135178781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315726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r"/>
      <c:layout>
        <c:manualLayout>
          <c:xMode val="edge"/>
          <c:yMode val="edge"/>
          <c:x val="0.74825009721007096"/>
          <c:y val="4.9189971716335802E-2"/>
          <c:w val="0.230144964518324"/>
          <c:h val="0.33447996015589498"/>
        </c:manualLayout>
      </c:layout>
      <c:overlay val="0"/>
      <c:spPr>
        <a:solidFill>
          <a:schemeClr val="bg1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10557013706602"/>
          <c:h val="0.75489199850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T12/PR48_x000d_(no lead in)</c:v>
                </c:pt>
                <c:pt idx="1">
                  <c:v>T12/PR48 _x000d_(with lead in)</c:v>
                </c:pt>
                <c:pt idx="2">
                  <c:v>PR48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64.3</c:v>
                </c:pt>
                <c:pt idx="1">
                  <c:v>66.3</c:v>
                </c:pt>
                <c:pt idx="2">
                  <c:v>16.7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3160064"/>
        <c:axId val="393160624"/>
      </c:barChart>
      <c:catAx>
        <c:axId val="39316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931606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931606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316006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T12/PR48</c:v>
                </c:pt>
                <c:pt idx="3">
                  <c:v>PR48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35</c:v>
                </c:pt>
                <c:pt idx="1">
                  <c:v>61</c:v>
                </c:pt>
                <c:pt idx="2">
                  <c:v>67</c:v>
                </c:pt>
                <c:pt idx="3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76103632"/>
        <c:axId val="176102512"/>
      </c:barChart>
      <c:catAx>
        <c:axId val="176103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76102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102512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98E-4"/>
              <c:y val="0.14184004669743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61036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6710557013706602"/>
          <c:h val="0.731743776523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T12/PR48 (no lead in)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 Response </c:v>
                </c:pt>
                <c:pt idx="1">
                  <c:v>Partial Response</c:v>
                </c:pt>
                <c:pt idx="2">
                  <c:v>Relapse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59</c:v>
                </c:pt>
                <c:pt idx="2" formatCode="0">
                  <c:v>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T12/PR48 (with lead in)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 Response </c:v>
                </c:pt>
                <c:pt idx="1">
                  <c:v>Partial Response</c:v>
                </c:pt>
                <c:pt idx="2">
                  <c:v>Relapse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</c:v>
                </c:pt>
                <c:pt idx="1">
                  <c:v>54</c:v>
                </c:pt>
                <c:pt idx="2" formatCode="0">
                  <c:v>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 48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 Response </c:v>
                </c:pt>
                <c:pt idx="1">
                  <c:v>Partial Response</c:v>
                </c:pt>
                <c:pt idx="2">
                  <c:v>Relapse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3163984"/>
        <c:axId val="393164544"/>
      </c:barChart>
      <c:catAx>
        <c:axId val="39316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Previous Type of Response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6261446485855903"/>
              <c:y val="0.8851889200215260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931645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316454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316398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11633007679596"/>
          <c:y val="0"/>
          <c:w val="0.77117842908525303"/>
          <c:h val="7.4338373235916397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5532923069082401"/>
          <c:h val="0.75489199850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T12/PR48 (no lead in)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8.5 to ≤10 g/dL</c:v>
                </c:pt>
                <c:pt idx="1">
                  <c:v>Hb &lt; 8.5 g/dL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27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v>T12/PR48 (with lead in)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8.5 to ≤10 g/dL</c:v>
                </c:pt>
                <c:pt idx="1">
                  <c:v>Hb &lt; 8.5 g/dL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28</c:v>
                </c:pt>
                <c:pt idx="1">
                  <c:v>14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8.5 to ≤10 g/dL</c:v>
                </c:pt>
                <c:pt idx="1">
                  <c:v>Hb &lt; 8.5 g/dL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3167904"/>
        <c:axId val="393168464"/>
      </c:barChart>
      <c:catAx>
        <c:axId val="393167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Hemoglobin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Hb</a:t>
                </a:r>
                <a:r>
                  <a:rPr lang="en-US" baseline="0" dirty="0" smtClean="0"/>
                  <a:t>)</a:t>
                </a:r>
                <a:r>
                  <a:rPr lang="en-US" dirty="0" smtClean="0"/>
                  <a:t> Nadir Through Week 12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5727467319012298"/>
              <c:y val="0.870721281281427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931684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3168464"/>
        <c:scaling>
          <c:orientation val="minMax"/>
          <c:max val="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5.4483602171087799E-3"/>
              <c:y val="0.2431135178781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3167904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57581645134163995"/>
          <c:y val="4.3260973874862003E-2"/>
          <c:w val="0.38624761103891098"/>
          <c:h val="0.28558230309315802"/>
        </c:manualLayout>
      </c:layout>
      <c:overlay val="0"/>
      <c:spPr>
        <a:solidFill>
          <a:sysClr val="window" lastClr="FFFFFF"/>
        </a:solidFill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T12/PR48</c:v>
                </c:pt>
                <c:pt idx="3">
                  <c:v>PR48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33</c:v>
                </c:pt>
                <c:pt idx="1">
                  <c:v>2</c:v>
                </c:pt>
                <c:pt idx="2">
                  <c:v>6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00831008"/>
        <c:axId val="174223520"/>
      </c:barChart>
      <c:catAx>
        <c:axId val="30083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74223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223520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Relapse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4482842422475E-2"/>
              <c:y val="9.5543602729120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0831008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T12/PR48</c:v>
                </c:pt>
                <c:pt idx="3">
                  <c:v>PR48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35</c:v>
                </c:pt>
                <c:pt idx="1">
                  <c:v>61</c:v>
                </c:pt>
                <c:pt idx="2">
                  <c:v>67</c:v>
                </c:pt>
                <c:pt idx="3">
                  <c:v>41</c:v>
                </c:pt>
              </c:numCache>
            </c:numRef>
          </c:val>
        </c:ser>
        <c:ser>
          <c:idx val="1"/>
          <c:order val="1"/>
          <c:tx>
            <c:v>Relapse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T12/PR48</c:v>
                </c:pt>
                <c:pt idx="3">
                  <c:v>PR48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33</c:v>
                </c:pt>
                <c:pt idx="1">
                  <c:v>2</c:v>
                </c:pt>
                <c:pt idx="2">
                  <c:v>6</c:v>
                </c:pt>
                <c:pt idx="3" formatCode="General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4704416"/>
        <c:axId val="384704976"/>
      </c:barChart>
      <c:catAx>
        <c:axId val="38470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47049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4704976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2939632545931799E-2"/>
              <c:y val="0.234432934634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47044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0381027024399698"/>
          <c:y val="4.6008458214497401E-2"/>
          <c:w val="0.17458479148439801"/>
          <c:h val="0.17881409107002699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T12/P12</c:v>
                </c:pt>
                <c:pt idx="3">
                  <c:v>PR 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60</c:v>
                </c:pt>
                <c:pt idx="1">
                  <c:v>69</c:v>
                </c:pt>
                <c:pt idx="2">
                  <c:v>36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4707216"/>
        <c:axId val="384707776"/>
      </c:barChart>
      <c:catAx>
        <c:axId val="38470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470777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4707776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4184004669743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47072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125571109167"/>
          <c:y val="2.77778663809897E-2"/>
          <c:w val="0.87019198989015301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T12/P12</c:v>
                </c:pt>
                <c:pt idx="3">
                  <c:v>PR 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30</c:v>
                </c:pt>
                <c:pt idx="1">
                  <c:v>14</c:v>
                </c:pt>
                <c:pt idx="2">
                  <c:v>48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4710016"/>
        <c:axId val="384710576"/>
      </c:barChart>
      <c:catAx>
        <c:axId val="38471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471057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4710576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Relapse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4482842422475E-2"/>
              <c:y val="9.5543602729120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47100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T12/P12</c:v>
                </c:pt>
                <c:pt idx="3">
                  <c:v>PR 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60</c:v>
                </c:pt>
                <c:pt idx="1">
                  <c:v>69</c:v>
                </c:pt>
                <c:pt idx="2">
                  <c:v>36</c:v>
                </c:pt>
                <c:pt idx="3">
                  <c:v>46</c:v>
                </c:pt>
              </c:numCache>
            </c:numRef>
          </c:val>
        </c:ser>
        <c:ser>
          <c:idx val="1"/>
          <c:order val="1"/>
          <c:tx>
            <c:v>Relapse</c:v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0</c:formatCode>
                <c:ptCount val="4"/>
                <c:pt idx="0">
                  <c:v>30</c:v>
                </c:pt>
                <c:pt idx="1">
                  <c:v>14</c:v>
                </c:pt>
                <c:pt idx="2">
                  <c:v>48</c:v>
                </c:pt>
                <c:pt idx="3" formatCode="General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4713376"/>
        <c:axId val="384713936"/>
      </c:barChart>
      <c:catAx>
        <c:axId val="38471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471393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4713936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2575811566182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471337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0845496743462597"/>
          <c:y val="4.3114930466477699E-2"/>
          <c:w val="0.17302651404685501"/>
          <c:h val="0.17013350782596701"/>
        </c:manualLayout>
      </c:layout>
      <c:overlay val="0"/>
      <c:spPr>
        <a:solidFill>
          <a:sysClr val="window" lastClr="FFFFFF"/>
        </a:solidFill>
        <a:ln w="12700" cmpd="sng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T12/PR12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</c:v>
                </c:pt>
                <c:pt idx="1">
                  <c:v>Rash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21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T12/PR24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</c:v>
                </c:pt>
                <c:pt idx="1">
                  <c:v>Rash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16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T12/P12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</c:v>
                </c:pt>
                <c:pt idx="1">
                  <c:v>Rash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13</c:v>
                </c:pt>
                <c:pt idx="1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 48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</c:v>
                </c:pt>
                <c:pt idx="1">
                  <c:v>Rash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16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4717856"/>
        <c:axId val="387089568"/>
      </c:barChart>
      <c:catAx>
        <c:axId val="38471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70895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7089568"/>
        <c:scaling>
          <c:orientation val="minMax"/>
          <c:max val="4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2431135178781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4717856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r"/>
      <c:layout>
        <c:manualLayout>
          <c:xMode val="edge"/>
          <c:yMode val="edge"/>
          <c:x val="0.77602787498784898"/>
          <c:y val="4.9189971716335802E-2"/>
          <c:w val="0.20236718674054599"/>
          <c:h val="0.296864099431638"/>
        </c:manualLayout>
      </c:layout>
      <c:overlay val="0"/>
      <c:spPr>
        <a:solidFill>
          <a:schemeClr val="bg1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0.35127</cdr:x>
      <cdr:y>0.32787</cdr:y>
    </cdr:from>
    <cdr:to>
      <cdr:x>0.96238</cdr:x>
      <cdr:y>0.45902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0837" y="1524005"/>
          <a:ext cx="5029200" cy="609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u="sng" dirty="0" smtClean="0"/>
            <a:t>Telaprevir: Response-Guided Therapy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Duration of therapy based on response at weeks 4 and 12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2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3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07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7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55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6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79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85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3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4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might have to format </a:t>
            </a:r>
            <a:r>
              <a:rPr lang="en-US" smtClean="0"/>
              <a:t>the graph a bit.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2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12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3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64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56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6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50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85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7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44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might have to format the graph a bit.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62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971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6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4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2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95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6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34678450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238769144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B59452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chemeClr val="accent5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63" r:id="rId2"/>
    <p:sldLayoutId id="2147483664" r:id="rId3"/>
    <p:sldLayoutId id="2147483686" r:id="rId4"/>
    <p:sldLayoutId id="2147483691" r:id="rId5"/>
    <p:sldLayoutId id="2147483665" r:id="rId6"/>
    <p:sldLayoutId id="2147483689" r:id="rId7"/>
    <p:sldLayoutId id="2147483666" r:id="rId8"/>
    <p:sldLayoutId id="2147483688" r:id="rId9"/>
    <p:sldLayoutId id="2147483668" r:id="rId10"/>
    <p:sldLayoutId id="2147483687" r:id="rId11"/>
    <p:sldLayoutId id="2147483690" r:id="rId12"/>
    <p:sldLayoutId id="2147483692" r:id="rId13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David Spach, MD &amp; H. Nina Kim, MD</a:t>
            </a:r>
            <a:br>
              <a:rPr lang="en-US" dirty="0"/>
            </a:br>
            <a:r>
              <a:rPr lang="en-US" dirty="0">
                <a:cs typeface="Arial"/>
              </a:rPr>
              <a:t>Last Updated</a:t>
            </a:r>
            <a:r>
              <a:rPr lang="en-US">
                <a:cs typeface="Arial"/>
              </a:rPr>
              <a:t>: </a:t>
            </a:r>
            <a:r>
              <a:rPr lang="en-US" smtClean="0">
                <a:cs typeface="Arial"/>
              </a:rPr>
              <a:t>February 3, </a:t>
            </a:r>
            <a:r>
              <a:rPr lang="en-US" dirty="0" smtClean="0">
                <a:cs typeface="Arial"/>
              </a:rPr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Telaprevir (</a:t>
            </a:r>
            <a:r>
              <a:rPr lang="en-US" i="1" dirty="0"/>
              <a:t>Incivek</a:t>
            </a:r>
            <a:r>
              <a:rPr lang="en-US" dirty="0"/>
              <a:t>) Prescribing Information and Vertex Pharmaceuticals.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Adverse Effects</a:t>
            </a:r>
            <a:endParaRPr lang="en-US" sz="2400" dirty="0"/>
          </a:p>
        </p:txBody>
      </p:sp>
      <p:graphicFrame>
        <p:nvGraphicFramePr>
          <p:cNvPr id="5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49371"/>
              </p:ext>
            </p:extLst>
          </p:nvPr>
        </p:nvGraphicFramePr>
        <p:xfrm>
          <a:off x="457200" y="1447800"/>
          <a:ext cx="8229600" cy="4825306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2209800"/>
                <a:gridCol w="2895600"/>
                <a:gridCol w="3124200"/>
              </a:tblGrid>
              <a:tr h="40008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Adverse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Clinical Symptom with </a:t>
                      </a:r>
                      <a:r>
                        <a:rPr lang="en-US" sz="1800" b="1" u="none" dirty="0" smtClean="0">
                          <a:solidFill>
                            <a:schemeClr val="bg1"/>
                          </a:solidFill>
                        </a:rPr>
                        <a:t>≥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5% Higher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Frequency with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Telaprevir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T="47241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Symptom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Telaprevir + PEG + RBV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N = 1797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PEG + RBV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N = 493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Rash (any)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56%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Fatigue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56%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Pruritus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47%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28%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Nausea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39%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28%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Anemia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36%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Diarrhea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26%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Vomiting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13%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8%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Hemorrhoids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12%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Anorectal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Discomfort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11%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Dysgeusia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10%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Anal Pruritus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6%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663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Mild Skin Rash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Photograph Courtesy of John Scott, MD, University of Washington</a:t>
            </a:r>
            <a:endParaRPr lang="en-US" dirty="0"/>
          </a:p>
        </p:txBody>
      </p:sp>
      <p:pic>
        <p:nvPicPr>
          <p:cNvPr id="7" name="Picture 6" descr="Telaprevir_Rash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669" y="1498599"/>
            <a:ext cx="7214759" cy="4792472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439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Mild Skin Rash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1800"/>
              </a:spcBef>
            </a:pPr>
            <a:r>
              <a:rPr lang="en-US" sz="2000" b="1" dirty="0" smtClean="0"/>
              <a:t>Assessment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Localized rash and/or rash with limited distribution</a:t>
            </a:r>
            <a:br>
              <a:rPr lang="en-US" sz="2000" dirty="0" smtClean="0"/>
            </a:br>
            <a:r>
              <a:rPr lang="en-US" sz="2000" dirty="0" smtClean="0"/>
              <a:t>- With or</a:t>
            </a:r>
            <a:r>
              <a:rPr lang="en-US" sz="2000" dirty="0"/>
              <a:t> </a:t>
            </a:r>
            <a:r>
              <a:rPr lang="en-US" sz="2000" dirty="0" smtClean="0"/>
              <a:t>without associated pruritus</a:t>
            </a:r>
            <a:endParaRPr lang="en-US" sz="2000" dirty="0"/>
          </a:p>
          <a:p>
            <a:pPr>
              <a:lnSpc>
                <a:spcPts val="2600"/>
              </a:lnSpc>
              <a:spcBef>
                <a:spcPts val="1800"/>
              </a:spcBef>
            </a:pPr>
            <a:r>
              <a:rPr lang="en-US" sz="2000" b="1" dirty="0" smtClean="0"/>
              <a:t>Management</a:t>
            </a:r>
            <a:br>
              <a:rPr lang="en-US" sz="2000" b="1" dirty="0" smtClean="0"/>
            </a:br>
            <a:r>
              <a:rPr lang="en-US" sz="2000" dirty="0" smtClean="0"/>
              <a:t>- Continue all medications for </a:t>
            </a:r>
            <a:r>
              <a:rPr lang="en-US" sz="2000" dirty="0"/>
              <a:t>HCV therapy</a:t>
            </a:r>
            <a:br>
              <a:rPr lang="en-US" sz="2000" dirty="0"/>
            </a:br>
            <a:r>
              <a:rPr lang="en-US" sz="2000" dirty="0"/>
              <a:t>- Use good skin care practices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Consider oral antihistamine plus </a:t>
            </a:r>
            <a:r>
              <a:rPr lang="en-US" sz="2000" dirty="0"/>
              <a:t>topical corticosteroid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smtClean="0"/>
              <a:t>Monitor </a:t>
            </a:r>
            <a:r>
              <a:rPr lang="en-US" sz="2000" dirty="0"/>
              <a:t>and </a:t>
            </a:r>
            <a:r>
              <a:rPr lang="en-US" sz="2000" dirty="0" smtClean="0"/>
              <a:t>reassess </a:t>
            </a:r>
            <a:r>
              <a:rPr lang="en-US" sz="2000" dirty="0"/>
              <a:t>if progression </a:t>
            </a:r>
            <a:r>
              <a:rPr lang="en-US" sz="2000" dirty="0" smtClean="0"/>
              <a:t>occurs*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(</a:t>
            </a:r>
            <a:r>
              <a:rPr lang="en-US" i="1" dirty="0" smtClean="0"/>
              <a:t>Incivek</a:t>
            </a:r>
            <a:r>
              <a:rPr lang="en-US" dirty="0" smtClean="0"/>
              <a:t>) Prescribing Information and Vertex Pharmaceuticals.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996" y="4876800"/>
            <a:ext cx="8153400" cy="860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91440" indent="-457200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latin typeface="Arial"/>
                <a:cs typeface="Arial"/>
              </a:rPr>
              <a:t>*</a:t>
            </a:r>
            <a:r>
              <a:rPr lang="en-US" sz="1600" dirty="0" smtClean="0">
                <a:latin typeface="Arial"/>
                <a:cs typeface="Arial"/>
              </a:rPr>
              <a:t>Stop </a:t>
            </a:r>
            <a:r>
              <a:rPr lang="en-US" sz="1600" dirty="0" err="1">
                <a:latin typeface="Arial"/>
                <a:cs typeface="Arial"/>
              </a:rPr>
              <a:t>telaprevir</a:t>
            </a:r>
            <a:r>
              <a:rPr lang="en-US" sz="1600" dirty="0">
                <a:latin typeface="Arial"/>
                <a:cs typeface="Arial"/>
              </a:rPr>
              <a:t> if becomes severe or systemic symptoms develop; OK to continue </a:t>
            </a:r>
            <a:r>
              <a:rPr lang="en-US" sz="1600" dirty="0" err="1">
                <a:latin typeface="Arial"/>
                <a:cs typeface="Arial"/>
              </a:rPr>
              <a:t>Peginterferon</a:t>
            </a:r>
            <a:r>
              <a:rPr lang="en-US" sz="1600" dirty="0">
                <a:latin typeface="Arial"/>
                <a:cs typeface="Arial"/>
              </a:rPr>
              <a:t> and </a:t>
            </a:r>
            <a:r>
              <a:rPr lang="en-US" sz="1600" dirty="0" smtClean="0">
                <a:latin typeface="Arial"/>
                <a:cs typeface="Arial"/>
              </a:rPr>
              <a:t>Ribavirin, </a:t>
            </a:r>
            <a:r>
              <a:rPr lang="en-US" sz="1600" dirty="0">
                <a:latin typeface="Arial"/>
                <a:cs typeface="Arial"/>
              </a:rPr>
              <a:t>but if rash persists within 7 days of stopping </a:t>
            </a:r>
            <a:r>
              <a:rPr lang="en-US" sz="1600" dirty="0" err="1">
                <a:latin typeface="Arial"/>
                <a:cs typeface="Arial"/>
              </a:rPr>
              <a:t>Telaprevir</a:t>
            </a:r>
            <a:r>
              <a:rPr lang="en-US" sz="1600" dirty="0">
                <a:latin typeface="Arial"/>
                <a:cs typeface="Arial"/>
              </a:rPr>
              <a:t>, consider sequential or simultaneous discontinuation of </a:t>
            </a:r>
            <a:r>
              <a:rPr lang="en-US" sz="1600" dirty="0" err="1">
                <a:latin typeface="Arial"/>
                <a:cs typeface="Arial"/>
              </a:rPr>
              <a:t>Peginterferon</a:t>
            </a:r>
            <a:r>
              <a:rPr lang="en-US" sz="1600" dirty="0">
                <a:latin typeface="Arial"/>
                <a:cs typeface="Arial"/>
              </a:rPr>
              <a:t> and Ribavirin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4724400"/>
            <a:ext cx="9158733" cy="1588"/>
          </a:xfrm>
          <a:prstGeom prst="line">
            <a:avLst/>
          </a:prstGeom>
          <a:ln w="19050" cap="flat" cmpd="sng" algn="ctr">
            <a:solidFill>
              <a:srgbClr val="C0504D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6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Good Skin Care for Telaprevir-Associated Rash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/>
              <a:t>Apply skin moisturizers at least twice a day </a:t>
            </a:r>
            <a:endParaRPr lang="en-US" sz="2000" dirty="0"/>
          </a:p>
          <a:p>
            <a:pPr>
              <a:lnSpc>
                <a:spcPts val="2000"/>
              </a:lnSpc>
            </a:pPr>
            <a:r>
              <a:rPr lang="en-US" sz="2000" dirty="0" smtClean="0"/>
              <a:t>Avoid perfumes and other scented skin care products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Use hypoallergenic products</a:t>
            </a:r>
            <a:endParaRPr lang="en-US" sz="2000" dirty="0"/>
          </a:p>
          <a:p>
            <a:pPr>
              <a:lnSpc>
                <a:spcPts val="2000"/>
              </a:lnSpc>
            </a:pPr>
            <a:r>
              <a:rPr lang="en-US" sz="2000" dirty="0" smtClean="0"/>
              <a:t>Keep hydrated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Wear loose-fitted clothing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Avoid scratching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Use unscented and mild laundry detergent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Avoid using dryer sheets with clothes in dryer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Limit sun exposure and use sun screen when out in sun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Avoid hot showers and hot baths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Consider using a </a:t>
            </a:r>
            <a:r>
              <a:rPr lang="en-US" sz="2000" dirty="0" err="1" smtClean="0"/>
              <a:t>nonsoap</a:t>
            </a:r>
            <a:r>
              <a:rPr lang="en-US" sz="2000" dirty="0" smtClean="0"/>
              <a:t> cleanser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Apply </a:t>
            </a:r>
            <a:r>
              <a:rPr lang="en-US" sz="2000" dirty="0"/>
              <a:t>skin moisturizers </a:t>
            </a:r>
            <a:r>
              <a:rPr lang="en-US" sz="2000" dirty="0" smtClean="0"/>
              <a:t>after bathing (before drying off)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Vertex Pharmaceuticals.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64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Moderate Skin Rash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Photograph Courtesy of John Scott, MD, University of Washington</a:t>
            </a:r>
            <a:endParaRPr lang="en-US" dirty="0"/>
          </a:p>
        </p:txBody>
      </p:sp>
      <p:pic>
        <p:nvPicPr>
          <p:cNvPr id="7" name="Picture 6" descr="mod_wk9_rash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68" y="1507066"/>
            <a:ext cx="7178469" cy="480060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887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Moderate Skin Rash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1800"/>
              </a:spcBef>
            </a:pPr>
            <a:r>
              <a:rPr lang="en-US" sz="2000" b="1" dirty="0" smtClean="0"/>
              <a:t>Assessment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Diffuse rash and/or rash with limited distribution</a:t>
            </a:r>
            <a:br>
              <a:rPr lang="en-US" sz="2000" dirty="0" smtClean="0"/>
            </a:br>
            <a:r>
              <a:rPr lang="en-US" sz="2000" dirty="0" smtClean="0"/>
              <a:t>- With or</a:t>
            </a:r>
            <a:r>
              <a:rPr lang="en-US" sz="2000" dirty="0"/>
              <a:t> </a:t>
            </a:r>
            <a:r>
              <a:rPr lang="en-US" sz="2000" dirty="0" smtClean="0"/>
              <a:t>without superficial skin peeling, pruritus, or mucous membrane</a:t>
            </a:r>
            <a:br>
              <a:rPr lang="en-US" sz="2000" dirty="0" smtClean="0"/>
            </a:br>
            <a:r>
              <a:rPr lang="en-US" sz="2000" dirty="0" smtClean="0"/>
              <a:t>  involvement</a:t>
            </a:r>
            <a:r>
              <a:rPr lang="en-US" sz="2000" dirty="0"/>
              <a:t> </a:t>
            </a:r>
            <a:r>
              <a:rPr lang="en-US" sz="2000" dirty="0" smtClean="0"/>
              <a:t>with no ulceration</a:t>
            </a:r>
          </a:p>
          <a:p>
            <a:pPr>
              <a:lnSpc>
                <a:spcPts val="2600"/>
              </a:lnSpc>
              <a:spcBef>
                <a:spcPts val="1800"/>
              </a:spcBef>
            </a:pPr>
            <a:r>
              <a:rPr lang="en-US" sz="2000" b="1" dirty="0" smtClean="0"/>
              <a:t>Management</a:t>
            </a:r>
            <a:br>
              <a:rPr lang="en-US" sz="2000" b="1" dirty="0" smtClean="0"/>
            </a:br>
            <a:r>
              <a:rPr lang="en-US" sz="2000" dirty="0" smtClean="0"/>
              <a:t>- Continue all medications for HCV therapy</a:t>
            </a:r>
            <a:br>
              <a:rPr lang="en-US" sz="2000" dirty="0" smtClean="0"/>
            </a:br>
            <a:r>
              <a:rPr lang="en-US" sz="2000" dirty="0" smtClean="0"/>
              <a:t>- Use good skin care practices</a:t>
            </a:r>
            <a:br>
              <a:rPr lang="en-US" sz="2000" dirty="0" smtClean="0"/>
            </a:br>
            <a:r>
              <a:rPr lang="en-US" sz="2000" dirty="0" smtClean="0"/>
              <a:t>- Consider oral antihistamine plus topical corticosteroid</a:t>
            </a:r>
            <a:br>
              <a:rPr lang="en-US" sz="2000" dirty="0" smtClean="0"/>
            </a:br>
            <a:r>
              <a:rPr lang="en-US" sz="2000" dirty="0" smtClean="0"/>
              <a:t>- Monitor and reassess if </a:t>
            </a:r>
            <a:r>
              <a:rPr lang="en-US" sz="2000" dirty="0"/>
              <a:t>progression </a:t>
            </a:r>
            <a:r>
              <a:rPr lang="en-US" sz="2000" dirty="0" smtClean="0"/>
              <a:t>occurs*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>
              <a:lnSpc>
                <a:spcPts val="2600"/>
              </a:lnSpc>
              <a:spcBef>
                <a:spcPts val="1800"/>
              </a:spcBef>
              <a:buNone/>
            </a:pP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(</a:t>
            </a:r>
            <a:r>
              <a:rPr lang="en-US" i="1" dirty="0" smtClean="0"/>
              <a:t>Incivek</a:t>
            </a:r>
            <a:r>
              <a:rPr lang="en-US" dirty="0" smtClean="0"/>
              <a:t>) Prescribing Information</a:t>
            </a:r>
            <a:r>
              <a:rPr lang="en-US" dirty="0"/>
              <a:t> </a:t>
            </a:r>
            <a:r>
              <a:rPr lang="en-US" dirty="0" smtClean="0"/>
              <a:t>and  Vertex Pharmaceuticals.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83535"/>
            <a:ext cx="9144000" cy="860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Ins="274320" rtlCol="0">
            <a:spAutoFit/>
          </a:bodyPr>
          <a:lstStyle/>
          <a:p>
            <a:pPr marL="365760" indent="-91440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latin typeface="Arial"/>
                <a:cs typeface="Arial"/>
              </a:rPr>
              <a:t>*</a:t>
            </a:r>
            <a:r>
              <a:rPr lang="en-US" sz="1600" dirty="0" smtClean="0">
                <a:latin typeface="Arial"/>
                <a:cs typeface="Arial"/>
              </a:rPr>
              <a:t>Stop </a:t>
            </a:r>
            <a:r>
              <a:rPr lang="en-US" sz="1600" dirty="0" err="1">
                <a:latin typeface="Arial"/>
                <a:cs typeface="Arial"/>
              </a:rPr>
              <a:t>telaprevir</a:t>
            </a:r>
            <a:r>
              <a:rPr lang="en-US" sz="1600" dirty="0">
                <a:latin typeface="Arial"/>
                <a:cs typeface="Arial"/>
              </a:rPr>
              <a:t> if becomes severe or systemic symptoms develop; OK to continue Peginterferon and </a:t>
            </a:r>
            <a:r>
              <a:rPr lang="en-US" sz="1600" dirty="0" smtClean="0">
                <a:latin typeface="Arial"/>
                <a:cs typeface="Arial"/>
              </a:rPr>
              <a:t>Ribavirin, </a:t>
            </a:r>
            <a:r>
              <a:rPr lang="en-US" sz="1600" dirty="0">
                <a:latin typeface="Arial"/>
                <a:cs typeface="Arial"/>
              </a:rPr>
              <a:t>but if </a:t>
            </a:r>
            <a:r>
              <a:rPr lang="en-US" sz="1600" dirty="0" smtClean="0">
                <a:latin typeface="Arial"/>
                <a:cs typeface="Arial"/>
              </a:rPr>
              <a:t>does not improve within 7 </a:t>
            </a:r>
            <a:r>
              <a:rPr lang="en-US" sz="1600" dirty="0">
                <a:latin typeface="Arial"/>
                <a:cs typeface="Arial"/>
              </a:rPr>
              <a:t>days </a:t>
            </a:r>
            <a:r>
              <a:rPr lang="en-US" sz="1600" dirty="0" smtClean="0">
                <a:latin typeface="Arial"/>
                <a:cs typeface="Arial"/>
              </a:rPr>
              <a:t>after stopping </a:t>
            </a:r>
            <a:r>
              <a:rPr lang="en-US" sz="1600" dirty="0">
                <a:latin typeface="Arial"/>
                <a:cs typeface="Arial"/>
              </a:rPr>
              <a:t>Telaprevir, consider sequential or simultaneous discontinuation of Peginterferon and Ribavirin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4900612"/>
            <a:ext cx="9158733" cy="1588"/>
          </a:xfrm>
          <a:prstGeom prst="line">
            <a:avLst/>
          </a:prstGeom>
          <a:ln w="19050" cap="flat" cmpd="sng" algn="ctr">
            <a:solidFill>
              <a:srgbClr val="C0504D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12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Severe Skin Rash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Photograph Courtesy of John Scott, MD, University of Washington</a:t>
            </a:r>
            <a:endParaRPr lang="en-US" dirty="0"/>
          </a:p>
        </p:txBody>
      </p:sp>
      <p:pic>
        <p:nvPicPr>
          <p:cNvPr id="6" name="Picture 5" descr="P1000840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192"/>
                    </a14:imgEffect>
                    <a14:imgEffect>
                      <a14:saturation sat="74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061" y="1624265"/>
            <a:ext cx="6755803" cy="4305979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44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Severe Skin Rash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b="1" dirty="0" smtClean="0"/>
              <a:t>Assessment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Generalized rash with or</a:t>
            </a:r>
            <a:r>
              <a:rPr lang="en-US" sz="2000" dirty="0"/>
              <a:t> </a:t>
            </a:r>
            <a:r>
              <a:rPr lang="en-US" sz="2000" dirty="0" smtClean="0"/>
              <a:t>without pruritus</a:t>
            </a:r>
            <a:br>
              <a:rPr lang="en-US" sz="2000" dirty="0" smtClean="0"/>
            </a:br>
            <a:r>
              <a:rPr lang="en-US" sz="2000" dirty="0" smtClean="0"/>
              <a:t>		</a:t>
            </a:r>
            <a:r>
              <a:rPr lang="en-US" sz="2000" i="1" dirty="0" smtClean="0"/>
              <a:t>OR</a:t>
            </a:r>
            <a:br>
              <a:rPr lang="en-US" sz="2000" i="1" dirty="0" smtClean="0"/>
            </a:br>
            <a:r>
              <a:rPr lang="en-US" sz="2000" dirty="0" smtClean="0"/>
              <a:t>- Rash with vesicles, bullae, or ulcerations (other than SJS)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b="1" dirty="0" smtClean="0"/>
              <a:t>Management</a:t>
            </a:r>
            <a:br>
              <a:rPr lang="en-US" sz="2000" b="1" dirty="0" smtClean="0"/>
            </a:br>
            <a:r>
              <a:rPr lang="en-US" sz="2000" dirty="0" smtClean="0"/>
              <a:t>- Stop Telaprevir (do not restart)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May continue </a:t>
            </a:r>
            <a:r>
              <a:rPr lang="en-US" sz="2000" dirty="0"/>
              <a:t>p</a:t>
            </a:r>
            <a:r>
              <a:rPr lang="en-US" sz="2000" dirty="0" smtClean="0"/>
              <a:t>eginterferon plus </a:t>
            </a:r>
            <a:r>
              <a:rPr lang="en-US" sz="2000" dirty="0"/>
              <a:t>r</a:t>
            </a:r>
            <a:r>
              <a:rPr lang="en-US" sz="2000" dirty="0" smtClean="0"/>
              <a:t>ibavirin</a:t>
            </a:r>
            <a:br>
              <a:rPr lang="en-US" sz="2000" dirty="0" smtClean="0"/>
            </a:br>
            <a:r>
              <a:rPr lang="en-US" sz="2000" dirty="0" smtClean="0"/>
              <a:t>- Use good skin care practices</a:t>
            </a:r>
            <a:br>
              <a:rPr lang="en-US" sz="2000" dirty="0" smtClean="0"/>
            </a:br>
            <a:r>
              <a:rPr lang="en-US" sz="2000" dirty="0" smtClean="0"/>
              <a:t>- Consider oral antihistamine plus topical corticosteroid</a:t>
            </a:r>
            <a:br>
              <a:rPr lang="en-US" sz="2000" dirty="0" smtClean="0"/>
            </a:br>
            <a:r>
              <a:rPr lang="en-US" sz="2000" dirty="0" smtClean="0"/>
              <a:t>- Monitor and reassess</a:t>
            </a:r>
            <a:r>
              <a:rPr lang="en-US" sz="2000" dirty="0"/>
              <a:t>*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(</a:t>
            </a:r>
            <a:r>
              <a:rPr lang="en-US" i="1" dirty="0" smtClean="0"/>
              <a:t>Incivek</a:t>
            </a:r>
            <a:r>
              <a:rPr lang="en-US" dirty="0" smtClean="0"/>
              <a:t>) Prescribing Information.  Vertex Pharmaceuticals.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9144000" cy="685880"/>
          </a:xfrm>
          <a:prstGeom prst="rect">
            <a:avLst/>
          </a:prstGeom>
          <a:solidFill>
            <a:srgbClr val="F9F0F5"/>
          </a:solidFill>
        </p:spPr>
        <p:txBody>
          <a:bodyPr wrap="square" rIns="274320" rtlCol="0">
            <a:spAutoFit/>
          </a:bodyPr>
          <a:lstStyle/>
          <a:p>
            <a:pPr marL="365760" indent="-91440">
              <a:lnSpc>
                <a:spcPts val="2000"/>
              </a:lnSpc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*If </a:t>
            </a:r>
            <a:r>
              <a:rPr lang="en-US" sz="1600" dirty="0">
                <a:latin typeface="Arial"/>
                <a:cs typeface="Arial"/>
              </a:rPr>
              <a:t>rash </a:t>
            </a:r>
            <a:r>
              <a:rPr lang="en-US" sz="1600" dirty="0" smtClean="0">
                <a:latin typeface="Arial"/>
                <a:cs typeface="Arial"/>
              </a:rPr>
              <a:t>does not improve within 7 </a:t>
            </a:r>
            <a:r>
              <a:rPr lang="en-US" sz="1600" dirty="0">
                <a:latin typeface="Arial"/>
                <a:cs typeface="Arial"/>
              </a:rPr>
              <a:t>days </a:t>
            </a:r>
            <a:r>
              <a:rPr lang="en-US" sz="1600" dirty="0" smtClean="0">
                <a:latin typeface="Arial"/>
                <a:cs typeface="Arial"/>
              </a:rPr>
              <a:t>of stopping </a:t>
            </a:r>
            <a:r>
              <a:rPr lang="en-US" sz="1600" dirty="0">
                <a:latin typeface="Arial"/>
                <a:cs typeface="Arial"/>
              </a:rPr>
              <a:t>Telaprevir, consider sequential or simultaneous discontinuation of Peginterferon and Ribavirin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5027612"/>
            <a:ext cx="9158733" cy="1588"/>
          </a:xfrm>
          <a:prstGeom prst="line">
            <a:avLst/>
          </a:prstGeom>
          <a:ln w="19050" cap="flat" cmpd="sng" algn="ctr">
            <a:solidFill>
              <a:srgbClr val="C0504D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913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Serious Skin Rash (DRESS or SJS)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800" b="1" dirty="0" smtClean="0"/>
              <a:t>Assessment</a:t>
            </a:r>
            <a:endParaRPr lang="en-US" sz="1800" dirty="0"/>
          </a:p>
          <a:p>
            <a:pPr marL="365760" indent="-13716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1800" dirty="0" smtClean="0"/>
              <a:t>- </a:t>
            </a:r>
            <a:r>
              <a:rPr lang="en-US" sz="1800" u="sng" dirty="0" smtClean="0"/>
              <a:t>Stevens-Johnson Syndrome (SJS)</a:t>
            </a:r>
            <a:r>
              <a:rPr lang="en-US" sz="1800" dirty="0" smtClean="0"/>
              <a:t>: Generalized rash with symptoms that may</a:t>
            </a:r>
            <a:r>
              <a:rPr lang="en-US" sz="1800" dirty="0"/>
              <a:t> </a:t>
            </a:r>
            <a:r>
              <a:rPr lang="en-US" sz="1800" dirty="0" smtClean="0"/>
              <a:t>include fever, target lesions, and mucosal erosions or ulcerations</a:t>
            </a:r>
            <a:br>
              <a:rPr lang="en-US" sz="1800" dirty="0" smtClean="0"/>
            </a:br>
            <a:r>
              <a:rPr lang="en-US" sz="1800" dirty="0" smtClean="0"/>
              <a:t>		</a:t>
            </a:r>
            <a:r>
              <a:rPr lang="en-US" sz="1800" i="1" dirty="0" smtClean="0"/>
              <a:t>OR</a:t>
            </a:r>
            <a:endParaRPr lang="en-US" sz="1800" i="1" dirty="0"/>
          </a:p>
          <a:p>
            <a:pPr marL="365760" indent="-13716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1800" dirty="0" smtClean="0"/>
              <a:t>- </a:t>
            </a:r>
            <a:r>
              <a:rPr lang="en-US" sz="1800" u="sng" dirty="0" smtClean="0"/>
              <a:t>Drug Rash with Eosinophilia and Systemic Symptoms (DRESS)</a:t>
            </a:r>
            <a:r>
              <a:rPr lang="en-US" sz="1800" dirty="0" smtClean="0"/>
              <a:t>:  Presenting signs and systemic symptoms may include rash, fever, facial edema, and evidence of internal organ involvement (eg. hepatitis, nephritis). May occur with or without eosinophilia.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800" b="1" dirty="0" smtClean="0"/>
              <a:t>Management</a:t>
            </a:r>
            <a:br>
              <a:rPr lang="en-US" sz="1800" b="1" dirty="0" smtClean="0"/>
            </a:br>
            <a:r>
              <a:rPr lang="en-US" sz="1800" dirty="0" smtClean="0"/>
              <a:t>- Stop all drugs immediately</a:t>
            </a:r>
            <a:br>
              <a:rPr lang="en-US" sz="1800" dirty="0" smtClean="0"/>
            </a:br>
            <a:r>
              <a:rPr lang="en-US" sz="1800" dirty="0" smtClean="0"/>
              <a:t>- Promptly refer for urgent medical care</a:t>
            </a:r>
            <a:br>
              <a:rPr lang="en-US" sz="1800" dirty="0" smtClean="0"/>
            </a:br>
            <a:r>
              <a:rPr lang="en-US" sz="1800" dirty="0" smtClean="0"/>
              <a:t>- Do NOT restart </a:t>
            </a:r>
            <a:r>
              <a:rPr lang="en-US" sz="1800" dirty="0" err="1" smtClean="0"/>
              <a:t>telaprevir</a:t>
            </a:r>
            <a:r>
              <a:rPr lang="en-US" sz="1800" dirty="0" smtClean="0"/>
              <a:t> at any time in future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en-US" sz="1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(</a:t>
            </a:r>
            <a:r>
              <a:rPr lang="en-US" i="1" dirty="0" smtClean="0"/>
              <a:t>Incivek</a:t>
            </a:r>
            <a:r>
              <a:rPr lang="en-US" dirty="0" smtClean="0"/>
              <a:t>) Prescribing Information and Vertex Pharmaceuticals.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45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Interactions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8135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9284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>
                <a:latin typeface="Arial" pitchFamily="22" charset="0"/>
              </a:rPr>
              <a:t>Vertex </a:t>
            </a:r>
            <a:r>
              <a:rPr lang="en-US" dirty="0">
                <a:latin typeface="Arial" pitchFamily="22" charset="0"/>
              </a:rPr>
              <a:t>Pharmaceuticals.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Drug-Drug Interactions: Contraindicated Medications</a:t>
            </a:r>
            <a:endParaRPr lang="en-US" sz="2400" dirty="0"/>
          </a:p>
        </p:txBody>
      </p:sp>
      <p:graphicFrame>
        <p:nvGraphicFramePr>
          <p:cNvPr id="5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45478"/>
              </p:ext>
            </p:extLst>
          </p:nvPr>
        </p:nvGraphicFramePr>
        <p:xfrm>
          <a:off x="304800" y="1503172"/>
          <a:ext cx="8458200" cy="4747763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3200400"/>
                <a:gridCol w="5257800"/>
              </a:tblGrid>
              <a:tr h="40182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Medications Contraindicated for use with Telaprevir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T="47241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Drug Class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Medication and Interaction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Alpha-1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Adrenoreceptor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Antagonist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Alfuzosin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Anticonvulsants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Carbamazepine, phenobarbital, phenytoin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Antimycobacterials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Rifampin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Ergot Derivatives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Dihydroergotamine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ergonovine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, ergotamine,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methylergonovine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Gastrointestinal Motility Agent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Cisapride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Herbal Products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St John’s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wort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(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Hypericum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perforatum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)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HMG CoA-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Reductase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Inhibitors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Lovastatin, simvastatin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Neuroleptic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Pimozide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PDE5 Inhibitor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Sildenafil or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Tadalafil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(dose levels for treatment of pulmonary hypertension)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Sedatives/hypnotics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Orally administered midazolam,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triazolam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825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132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Breakthrough &amp; </a:t>
            </a:r>
            <a:r>
              <a:rPr lang="en-US" dirty="0" err="1" smtClean="0"/>
              <a:t>Telaprevir</a:t>
            </a:r>
            <a:r>
              <a:rPr lang="en-US" dirty="0" smtClean="0"/>
              <a:t> Resistance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1128"/>
              </a:spcBef>
            </a:pPr>
            <a:r>
              <a:rPr lang="en-US" sz="2000" dirty="0"/>
              <a:t>14 (8.7%) viral breakthroughs were </a:t>
            </a:r>
            <a:r>
              <a:rPr lang="en-US" sz="2000" dirty="0" smtClean="0"/>
              <a:t>observed</a:t>
            </a:r>
          </a:p>
          <a:p>
            <a:pPr>
              <a:spcBef>
                <a:spcPts val="1128"/>
              </a:spcBef>
            </a:pPr>
            <a:r>
              <a:rPr lang="en-US" sz="2000" dirty="0" smtClean="0"/>
              <a:t>Half </a:t>
            </a:r>
            <a:r>
              <a:rPr lang="en-US" sz="2000" dirty="0"/>
              <a:t>of these occurred before or at week </a:t>
            </a:r>
            <a:r>
              <a:rPr lang="en-US" sz="2000" dirty="0" smtClean="0"/>
              <a:t>4</a:t>
            </a:r>
            <a:endParaRPr lang="en-US" sz="2000" dirty="0"/>
          </a:p>
          <a:p>
            <a:pPr>
              <a:spcBef>
                <a:spcPts val="1128"/>
              </a:spcBef>
            </a:pPr>
            <a:r>
              <a:rPr lang="en-US" sz="2000" dirty="0"/>
              <a:t>Viral breakthroughs were more frequent in patients with HCV genotype 1a (11/14) than 1b (3/14). </a:t>
            </a:r>
          </a:p>
          <a:p>
            <a:pPr>
              <a:spcBef>
                <a:spcPts val="1128"/>
              </a:spcBef>
            </a:pPr>
            <a:r>
              <a:rPr lang="en-US" sz="2000" dirty="0" smtClean="0"/>
              <a:t>11 (79%) of </a:t>
            </a:r>
            <a:r>
              <a:rPr lang="en-US" sz="2000" dirty="0"/>
              <a:t>14 patients with viral breakthrough had variants harboring mutations (V36M, V36M/R155K, or A156S) associated with decreased susceptibility to </a:t>
            </a:r>
            <a:r>
              <a:rPr lang="en-US" sz="2000" dirty="0" err="1" smtClean="0"/>
              <a:t>telaprevir</a:t>
            </a:r>
            <a:endParaRPr lang="en-US" sz="2000" dirty="0"/>
          </a:p>
          <a:p>
            <a:pPr>
              <a:spcBef>
                <a:spcPts val="1128"/>
              </a:spcBef>
            </a:pPr>
            <a:r>
              <a:rPr lang="en-US" sz="2000" dirty="0"/>
              <a:t>No differences in number and type of mutations were observed across </a:t>
            </a:r>
            <a:r>
              <a:rPr lang="en-US" sz="2000" dirty="0" smtClean="0"/>
              <a:t>telaprevir arms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Marcellin</a:t>
            </a:r>
            <a:r>
              <a:rPr lang="en-US" dirty="0"/>
              <a:t> P, et. al. Gastroenterology. 2011;140:459</a:t>
            </a:r>
            <a:r>
              <a:rPr lang="en-US" dirty="0" smtClean="0"/>
              <a:t>-68.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60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 for Chronic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Infection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Resistance Among those who did not Achieve SVR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Treatment-emergent resistance mutations occurred in 62% of subjects from ADVANCE, ILLUMINATE, and REALIZE trials who did not achieve SVR.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Resistance mutations occurred in nearly 100% of subjects who failed during initial 12 weeks of triple therapy, and in most who failed after week 12 or who relapsed.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On-treatment </a:t>
            </a:r>
            <a:r>
              <a:rPr lang="en-US" sz="2000" dirty="0" err="1" smtClean="0">
                <a:solidFill>
                  <a:schemeClr val="tx1"/>
                </a:solidFill>
                <a:cs typeface="Arial"/>
              </a:rPr>
              <a:t>virologic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 failure was more frequent in subjects with genotype 1A compared with 1B.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Most common mutations: R155K/T, V36M, and V36M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+ R155K/T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>
                <a:latin typeface="Arial" pitchFamily="22" charset="0"/>
              </a:rPr>
              <a:t>Vertex Pharmaceuticals. </a:t>
            </a:r>
            <a:endParaRPr lang="en-US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65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Chronic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Infection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Resistance Among those who did not achieve SVR24</a:t>
            </a:r>
            <a:endParaRPr lang="en-US" sz="2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830783"/>
              </p:ext>
            </p:extLst>
          </p:nvPr>
        </p:nvGraphicFramePr>
        <p:xfrm>
          <a:off x="533400" y="1498600"/>
          <a:ext cx="8077200" cy="393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Vertex Pharmaceuticals.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619416"/>
            <a:ext cx="9144000" cy="584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40080" rIns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Treatment-emergent resistance mutations </a:t>
            </a:r>
            <a:r>
              <a:rPr lang="en-US" sz="1600" dirty="0" smtClean="0">
                <a:latin typeface="Arial"/>
                <a:cs typeface="Arial"/>
              </a:rPr>
              <a:t>in 525 subjects </a:t>
            </a:r>
            <a:r>
              <a:rPr lang="en-US" sz="1600" dirty="0">
                <a:latin typeface="Arial"/>
                <a:cs typeface="Arial"/>
              </a:rPr>
              <a:t>from ADVANCE, </a:t>
            </a:r>
            <a:r>
              <a:rPr lang="en-US" sz="1600" dirty="0" smtClean="0">
                <a:latin typeface="Arial"/>
                <a:cs typeface="Arial"/>
              </a:rPr>
              <a:t>ILLUMINATE, </a:t>
            </a:r>
            <a:r>
              <a:rPr lang="en-US" sz="1600" dirty="0">
                <a:latin typeface="Arial"/>
                <a:cs typeface="Arial"/>
              </a:rPr>
              <a:t>and REALIZE trials who did not achieve SVR.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7100" y="46228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323/525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6900" y="46228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247/356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46228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76/169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09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Sarrazin</a:t>
            </a:r>
            <a:r>
              <a:rPr lang="en-US" dirty="0" smtClean="0"/>
              <a:t> C, </a:t>
            </a:r>
            <a:r>
              <a:rPr lang="en-US" dirty="0" err="1" smtClean="0"/>
              <a:t>Zeuzem</a:t>
            </a:r>
            <a:r>
              <a:rPr lang="en-US" dirty="0" smtClean="0"/>
              <a:t> S. Gastroenterology. 2010;138:447-62.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Genotypic Resistance</a:t>
            </a:r>
            <a:endParaRPr lang="en-US" sz="2800" dirty="0"/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10498"/>
              </p:ext>
            </p:extLst>
          </p:nvPr>
        </p:nvGraphicFramePr>
        <p:xfrm>
          <a:off x="358648" y="1524001"/>
          <a:ext cx="8251950" cy="457200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50650"/>
                <a:gridCol w="2750650"/>
                <a:gridCol w="2750650"/>
              </a:tblGrid>
              <a:tr h="516036">
                <a:tc>
                  <a:txBody>
                    <a:bodyPr/>
                    <a:lstStyle/>
                    <a:p>
                      <a:pPr marL="11430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Mutation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Telaprevir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Boceprevir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V36A/M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T54S/A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V55A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 vitro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Q80R/K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R155K/T/Q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A156S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A156T/V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 vitro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661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D168A/V/T/H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V170A/T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 vitro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66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996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Data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4975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HEPATITIS C: </a:t>
            </a: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2804" y="1587500"/>
            <a:ext cx="8233996" cy="44323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99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3200"/>
              </a:lnSpc>
              <a:spcBef>
                <a:spcPts val="1800"/>
              </a:spcBef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 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Studies in Treatment-Naïve</a:t>
            </a:r>
            <a:b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PROVE-1</a:t>
            </a:r>
            <a:r>
              <a:rPr lang="en-US" sz="2400" dirty="0" smtClean="0">
                <a:solidFill>
                  <a:schemeClr val="bg1"/>
                </a:solidFill>
              </a:rPr>
              <a:t>: Phase 2b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PROVE-2</a:t>
            </a:r>
            <a:r>
              <a:rPr lang="en-US" sz="2400" dirty="0" smtClean="0">
                <a:solidFill>
                  <a:schemeClr val="bg1"/>
                </a:solidFill>
              </a:rPr>
              <a:t>: Phase 2b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ADVANCE</a:t>
            </a:r>
            <a:r>
              <a:rPr lang="en-US" sz="2400" dirty="0" smtClean="0">
                <a:solidFill>
                  <a:schemeClr val="bg1"/>
                </a:solidFill>
              </a:rPr>
              <a:t> (Study </a:t>
            </a:r>
            <a:r>
              <a:rPr lang="en-US" sz="2400" dirty="0">
                <a:solidFill>
                  <a:schemeClr val="bg1"/>
                </a:solidFill>
              </a:rPr>
              <a:t>108</a:t>
            </a:r>
            <a:r>
              <a:rPr lang="en-US" sz="2400" dirty="0" smtClean="0">
                <a:solidFill>
                  <a:schemeClr val="bg1"/>
                </a:solidFill>
              </a:rPr>
              <a:t>): Phase 3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ILLUMINATE</a:t>
            </a:r>
            <a:r>
              <a:rPr lang="en-US" sz="2400" dirty="0" smtClean="0">
                <a:solidFill>
                  <a:schemeClr val="bg1"/>
                </a:solidFill>
              </a:rPr>
              <a:t> (Study 111</a:t>
            </a:r>
            <a:r>
              <a:rPr lang="en-US" sz="2400" dirty="0">
                <a:solidFill>
                  <a:schemeClr val="bg1"/>
                </a:solidFill>
              </a:rPr>
              <a:t>): Phase </a:t>
            </a:r>
            <a:r>
              <a:rPr lang="en-US" sz="2400" dirty="0" smtClean="0">
                <a:solidFill>
                  <a:schemeClr val="bg1"/>
                </a:solidFill>
              </a:rPr>
              <a:t>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OPTIMIZE</a:t>
            </a:r>
            <a:r>
              <a:rPr lang="en-US" sz="2400" dirty="0" smtClean="0">
                <a:solidFill>
                  <a:schemeClr val="bg1"/>
                </a:solidFill>
              </a:rPr>
              <a:t> (Study C211): Phase 3   </a:t>
            </a:r>
            <a:endParaRPr lang="en-US" sz="2400" dirty="0">
              <a:solidFill>
                <a:schemeClr val="bg1"/>
              </a:solidFill>
            </a:endParaRPr>
          </a:p>
          <a:p>
            <a:pPr marL="256032" indent="-256032">
              <a:lnSpc>
                <a:spcPts val="3200"/>
              </a:lnSpc>
              <a:spcBef>
                <a:spcPts val="1800"/>
              </a:spcBef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400" b="1" dirty="0" smtClean="0">
                <a:solidFill>
                  <a:srgbClr val="F0EADC"/>
                </a:solidFill>
              </a:rPr>
              <a:t>Telaprevir Studies </a:t>
            </a:r>
            <a:r>
              <a:rPr lang="en-US" sz="2400" b="1" dirty="0">
                <a:solidFill>
                  <a:srgbClr val="F0EADC"/>
                </a:solidFill>
              </a:rPr>
              <a:t>in </a:t>
            </a:r>
            <a:r>
              <a:rPr lang="en-US" sz="2400" b="1" dirty="0" smtClean="0">
                <a:solidFill>
                  <a:srgbClr val="F0EADC"/>
                </a:solidFill>
              </a:rPr>
              <a:t>Previously Treated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PROVE-3</a:t>
            </a:r>
            <a:r>
              <a:rPr lang="en-US" sz="2400" dirty="0">
                <a:solidFill>
                  <a:schemeClr val="bg1"/>
                </a:solidFill>
              </a:rPr>
              <a:t>: Phase </a:t>
            </a:r>
            <a:r>
              <a:rPr lang="en-US" sz="2400" dirty="0" smtClean="0">
                <a:solidFill>
                  <a:schemeClr val="bg1"/>
                </a:solidFill>
              </a:rPr>
              <a:t>2b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REALIZE</a:t>
            </a:r>
            <a:r>
              <a:rPr lang="en-US" sz="2400" dirty="0" smtClean="0">
                <a:solidFill>
                  <a:schemeClr val="bg1"/>
                </a:solidFill>
              </a:rPr>
              <a:t> (Study C216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dirty="0" smtClean="0">
                <a:solidFill>
                  <a:schemeClr val="bg1"/>
                </a:solidFill>
              </a:rPr>
              <a:t>: Phase 3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9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lang="en-US" dirty="0" smtClean="0">
                <a:solidFill>
                  <a:srgbClr val="FFFFFF"/>
                </a:solidFill>
              </a:rPr>
              <a:t>Telaprevir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Summary of Key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730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Telaprevir </a:t>
            </a:r>
            <a:r>
              <a:rPr lang="en-US" sz="2400" dirty="0" smtClean="0"/>
              <a:t>+ Peginterferon + Ribavirin for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 smtClean="0"/>
              <a:t>PROVE1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2b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McHutchison</a:t>
            </a:r>
            <a:r>
              <a:rPr lang="en-US" sz="1400" dirty="0"/>
              <a:t> JG, et. al. N </a:t>
            </a:r>
            <a:r>
              <a:rPr lang="en-US" sz="1400" dirty="0" err="1"/>
              <a:t>Engl</a:t>
            </a:r>
            <a:r>
              <a:rPr lang="en-US" sz="1400" dirty="0"/>
              <a:t> J Med. 2009;360:1827-38.</a:t>
            </a:r>
          </a:p>
        </p:txBody>
      </p:sp>
    </p:spTree>
    <p:extLst>
      <p:ext uri="{BB962C8B-B14F-4D97-AF65-F5344CB8AC3E}">
        <p14:creationId xmlns:p14="http://schemas.microsoft.com/office/powerpoint/2010/main" val="1947870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</a:t>
            </a:r>
            <a:r>
              <a:rPr lang="en-US" dirty="0" smtClean="0"/>
              <a:t>-38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Treatment-Naïve HCV Genotype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PROVE1: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 </a:t>
            </a: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Feature</a:t>
            </a:r>
            <a:endParaRPr lang="en-US" sz="28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005681" y="4864100"/>
            <a:ext cx="7147751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1250 mg on day 1, then 750 mg every </a:t>
            </a:r>
            <a:r>
              <a:rPr lang="en-US" sz="1800" dirty="0">
                <a:solidFill>
                  <a:srgbClr val="000000"/>
                </a:solidFill>
                <a:latin typeface="Arial" pitchFamily="22" charset="0"/>
              </a:rPr>
              <a:t>8 hours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94940"/>
              </p:ext>
            </p:extLst>
          </p:nvPr>
        </p:nvGraphicFramePr>
        <p:xfrm>
          <a:off x="1005681" y="1524000"/>
          <a:ext cx="7129463" cy="3200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129463"/>
              </a:tblGrid>
              <a:tr h="41816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PROVE1: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782232">
                <a:tc>
                  <a:txBody>
                    <a:bodyPr/>
                    <a:lstStyle/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236 randomized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double-blind, placebo-controlled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2b trial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Chronic HCV and treatment naïve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Genotype 1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=</a:t>
                      </a: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8-65;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V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negative;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HBsAg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egative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37 centers in United States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four treatment groups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427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Telaprevir (</a:t>
            </a:r>
            <a:r>
              <a:rPr lang="en-US" sz="3200" i="1" dirty="0" smtClean="0"/>
              <a:t>Incivek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524000"/>
            <a:ext cx="8515350" cy="48006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dirty="0" smtClean="0"/>
              <a:t>Approval</a:t>
            </a:r>
            <a:r>
              <a:rPr lang="en-US" sz="1800" dirty="0" smtClean="0"/>
              <a:t>: FDA Approved May 23, 2011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dirty="0" smtClean="0"/>
              <a:t>Indications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In </a:t>
            </a:r>
            <a:r>
              <a:rPr lang="en-US" sz="1800" dirty="0"/>
              <a:t>combination with p</a:t>
            </a:r>
            <a:r>
              <a:rPr lang="en-US" sz="1800" dirty="0" smtClean="0"/>
              <a:t>eginterferon</a:t>
            </a:r>
            <a:r>
              <a:rPr lang="en-US" sz="1800" dirty="0"/>
              <a:t>-alfa and r</a:t>
            </a:r>
            <a:r>
              <a:rPr lang="en-US" sz="1800" dirty="0" smtClean="0"/>
              <a:t>ibavirin (PR)</a:t>
            </a:r>
            <a:br>
              <a:rPr lang="en-US" sz="1800" dirty="0" smtClean="0"/>
            </a:br>
            <a:r>
              <a:rPr lang="en-US" sz="1800" dirty="0" smtClean="0"/>
              <a:t>- Chronic HCV genotype </a:t>
            </a:r>
            <a:r>
              <a:rPr lang="en-US" sz="1800" dirty="0"/>
              <a:t>1 infection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Adults </a:t>
            </a:r>
            <a:r>
              <a:rPr lang="en-US" sz="1800" dirty="0"/>
              <a:t>(</a:t>
            </a:r>
            <a:r>
              <a:rPr lang="en-US" sz="1800" u="sng" dirty="0"/>
              <a:t>&gt;</a:t>
            </a:r>
            <a:r>
              <a:rPr lang="en-US" sz="1800" dirty="0"/>
              <a:t> 18 years of age) with c</a:t>
            </a:r>
            <a:r>
              <a:rPr lang="en-US" sz="1800" dirty="0" smtClean="0"/>
              <a:t>ompensated liver disease, including cirrhosis</a:t>
            </a:r>
            <a:br>
              <a:rPr lang="en-US" sz="1800" dirty="0" smtClean="0"/>
            </a:br>
            <a:r>
              <a:rPr lang="en-US" sz="1800" dirty="0" smtClean="0"/>
              <a:t>- Treatment-naïve or prior interferon-based treatment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dirty="0" smtClean="0"/>
              <a:t>Dosing</a:t>
            </a:r>
            <a:br>
              <a:rPr lang="en-US" sz="1800" b="1" dirty="0" smtClean="0"/>
            </a:br>
            <a:r>
              <a:rPr lang="en-US" sz="1800" dirty="0" smtClean="0"/>
              <a:t>- 1125 mg (three 375-mg tablets) twice daily (10-14 hours apart) </a:t>
            </a:r>
            <a:br>
              <a:rPr lang="en-US" sz="1800" dirty="0" smtClean="0"/>
            </a:br>
            <a:r>
              <a:rPr lang="en-US" sz="1800" dirty="0" smtClean="0"/>
              <a:t>- Take with food (not low fat)</a:t>
            </a:r>
            <a:br>
              <a:rPr lang="en-US" sz="1800" dirty="0" smtClean="0"/>
            </a:br>
            <a:r>
              <a:rPr lang="en-US" sz="1800" dirty="0" smtClean="0"/>
              <a:t>- Telaprevir + PR for 12 weeks, followed by 12 or 36 weeks PR alone</a:t>
            </a:r>
            <a:br>
              <a:rPr lang="en-US" sz="1800" dirty="0" smtClean="0"/>
            </a:br>
            <a:r>
              <a:rPr lang="en-US" sz="1800" dirty="0" smtClean="0"/>
              <a:t>- Patients with cirrhosis may benefit from total of 48 weeks of treatment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dirty="0" smtClean="0"/>
              <a:t>Adverse Effects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Rash, anemia, nausea, fatigue, headache, diarrhea, pruritus, </a:t>
            </a:r>
            <a:br>
              <a:rPr lang="en-US" sz="1800" dirty="0" smtClean="0"/>
            </a:br>
            <a:r>
              <a:rPr lang="en-US" sz="1800" dirty="0" smtClean="0"/>
              <a:t>  and anal or rectal irritation and pain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(</a:t>
            </a:r>
            <a:r>
              <a:rPr lang="en-US" i="1" dirty="0" smtClean="0"/>
              <a:t>Incivek</a:t>
            </a:r>
            <a:r>
              <a:rPr lang="en-US" dirty="0" smtClean="0"/>
              <a:t>) Prescribing Information.  Vertex Pharmaceuticals.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61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536700" y="1421384"/>
            <a:ext cx="7347706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1542629" y="1985433"/>
            <a:ext cx="1828798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2009;360:1827-38.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PROVE1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400" dirty="0" smtClean="0"/>
              <a:t>Treatment Regimens</a:t>
            </a:r>
            <a:endParaRPr lang="en-US" sz="2400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ltGray">
          <a:xfrm>
            <a:off x="1542628" y="2436537"/>
            <a:ext cx="1828800" cy="457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1542628" y="3049182"/>
            <a:ext cx="1828800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ltGray">
          <a:xfrm>
            <a:off x="1542628" y="3500286"/>
            <a:ext cx="36576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ltGray">
          <a:xfrm>
            <a:off x="1542628" y="4119032"/>
            <a:ext cx="1828800" cy="4571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ltGray">
          <a:xfrm>
            <a:off x="1542628" y="4570136"/>
            <a:ext cx="7315200" cy="457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RBV  </a:t>
            </a:r>
          </a:p>
        </p:txBody>
      </p:sp>
      <p:sp>
        <p:nvSpPr>
          <p:cNvPr id="48" name="Rectangle 47"/>
          <p:cNvSpPr/>
          <p:nvPr/>
        </p:nvSpPr>
        <p:spPr bwMode="ltGray">
          <a:xfrm>
            <a:off x="793327" y="1985433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PR12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 bwMode="ltGray">
          <a:xfrm>
            <a:off x="793327" y="304494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PR24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 bwMode="ltGray">
          <a:xfrm>
            <a:off x="793327" y="411479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PR48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 bwMode="ltGray">
          <a:xfrm>
            <a:off x="793327" y="5175500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PR48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81868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98476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420608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 bwMode="ltGray">
          <a:xfrm rot="5400000">
            <a:off x="1283496" y="5455978"/>
            <a:ext cx="5334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324" y="19812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N=17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324" y="3039533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N=79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324" y="41148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N=79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324" y="51816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N=75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invGray">
          <a:xfrm>
            <a:off x="791641" y="1985433"/>
            <a:ext cx="257860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invGray">
          <a:xfrm>
            <a:off x="791645" y="3049182"/>
            <a:ext cx="440740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invGray">
          <a:xfrm>
            <a:off x="791641" y="4119032"/>
            <a:ext cx="8065007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8500" y="14224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97000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1542628" y="5181600"/>
            <a:ext cx="1828800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ltGray">
          <a:xfrm>
            <a:off x="1542628" y="5630837"/>
            <a:ext cx="7315200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invGray">
          <a:xfrm>
            <a:off x="791635" y="5179733"/>
            <a:ext cx="8065007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950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PROVE1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PROVE1: SVR24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2009;360:1827-38.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392225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19799"/>
            <a:ext cx="9153144" cy="320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SVR  = Sustained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1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PROVE1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PROVE1: Percentage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Patients with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Relapse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2009;360:1827-38.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444248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19799"/>
            <a:ext cx="9153144" cy="320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5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PROVE1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PROVE1: Patients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SVR24 and Relapse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2009;360:1827-38.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555587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19799"/>
            <a:ext cx="9153144" cy="320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SVR  = Sustained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58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Source:McHutchison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2009;360:1827-38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PROVE1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01852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Treatment with a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telaprevir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-based regimen significantly improved sustained virologic response rates in patients with genotype 1 HCV, albeit with higher rates of discontinuation because of adverse events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8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Telaprevir in Treatment </a:t>
            </a:r>
            <a:r>
              <a:rPr lang="en-US" sz="2800" dirty="0" smtClean="0"/>
              <a:t>Naïve GT-1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PROVE2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2b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22" charset="0"/>
              </a:rPr>
              <a:t>Hézode</a:t>
            </a:r>
            <a:r>
              <a:rPr lang="en-US" sz="1400" dirty="0">
                <a:latin typeface="Arial" pitchFamily="22" charset="0"/>
              </a:rPr>
              <a:t> C, et al.  N </a:t>
            </a:r>
            <a:r>
              <a:rPr lang="en-US" sz="1400" dirty="0" err="1">
                <a:latin typeface="Arial" pitchFamily="22" charset="0"/>
              </a:rPr>
              <a:t>Engl</a:t>
            </a:r>
            <a:r>
              <a:rPr lang="en-US" sz="1400" dirty="0">
                <a:latin typeface="Arial" pitchFamily="22" charset="0"/>
              </a:rPr>
              <a:t> J Med.  2009;360:1839-50.</a:t>
            </a:r>
          </a:p>
        </p:txBody>
      </p:sp>
    </p:spTree>
    <p:extLst>
      <p:ext uri="{BB962C8B-B14F-4D97-AF65-F5344CB8AC3E}">
        <p14:creationId xmlns:p14="http://schemas.microsoft.com/office/powerpoint/2010/main" val="1031695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PROVE2: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 </a:t>
            </a: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Design</a:t>
            </a:r>
            <a:endParaRPr lang="en-US" sz="28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965200" y="4876800"/>
            <a:ext cx="7205663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1250 mg on day 1, then 750 mg every </a:t>
            </a:r>
            <a:r>
              <a:rPr lang="en-US" sz="1800" dirty="0">
                <a:solidFill>
                  <a:srgbClr val="000000"/>
                </a:solidFill>
                <a:latin typeface="Arial" pitchFamily="22" charset="0"/>
              </a:rPr>
              <a:t>8 hours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59882"/>
              </p:ext>
            </p:extLst>
          </p:nvPr>
        </p:nvGraphicFramePr>
        <p:xfrm>
          <a:off x="965200" y="1511300"/>
          <a:ext cx="7205663" cy="32131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205663"/>
              </a:tblGrid>
              <a:tr h="41816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PROVE2: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794932">
                <a:tc>
                  <a:txBody>
                    <a:bodyPr/>
                    <a:lstStyle/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334 enrolled and 323 received at least 1 dose</a:t>
                      </a:r>
                      <a:endParaRPr lang="en-US" sz="1800" u="sng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partially double-blind trial, placebo-controlled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2b trial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Chronic HCV and treatment naïve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Genotype 1; 84% with HCV RNA </a:t>
                      </a:r>
                      <a:r>
                        <a:rPr lang="en-US" sz="1800" u="sng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800,000 IU/ml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=</a:t>
                      </a: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8-65 and HIV-negative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28 sites in Europe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4 arms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452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524000" y="1421384"/>
            <a:ext cx="7347706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1542629" y="1985433"/>
            <a:ext cx="1828798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PROVE2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800" dirty="0" smtClean="0"/>
              <a:t>Treatment Regimens</a:t>
            </a:r>
            <a:endParaRPr lang="en-US" sz="2800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ltGray">
          <a:xfrm>
            <a:off x="1542628" y="2436537"/>
            <a:ext cx="1828800" cy="457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1542628" y="3049182"/>
            <a:ext cx="1828800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ltGray">
          <a:xfrm>
            <a:off x="1542628" y="3500286"/>
            <a:ext cx="3657600" cy="457197"/>
          </a:xfrm>
          <a:prstGeom prst="rect">
            <a:avLst/>
          </a:prstGeom>
          <a:solidFill>
            <a:srgbClr val="E1D4BA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ltGray">
          <a:xfrm>
            <a:off x="1542628" y="4119032"/>
            <a:ext cx="1828800" cy="4571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ltGray">
          <a:xfrm>
            <a:off x="1542628" y="4570136"/>
            <a:ext cx="1828800" cy="457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</a:p>
        </p:txBody>
      </p:sp>
      <p:sp>
        <p:nvSpPr>
          <p:cNvPr id="48" name="Rectangle 47"/>
          <p:cNvSpPr/>
          <p:nvPr/>
        </p:nvSpPr>
        <p:spPr bwMode="ltGray">
          <a:xfrm>
            <a:off x="793327" y="1985433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PR12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 bwMode="ltGray">
          <a:xfrm>
            <a:off x="793327" y="304494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PR24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 bwMode="ltGray">
          <a:xfrm>
            <a:off x="793327" y="411479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P12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 bwMode="ltGray">
          <a:xfrm>
            <a:off x="793327" y="5175500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PR48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81868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98476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420608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 bwMode="ltGray">
          <a:xfrm rot="5400000">
            <a:off x="1283496" y="5455978"/>
            <a:ext cx="5334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324" y="19812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N=82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324" y="3039533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N=81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324" y="41148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N=78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324" y="51816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N=82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invGray">
          <a:xfrm>
            <a:off x="791641" y="1985433"/>
            <a:ext cx="257860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invGray">
          <a:xfrm>
            <a:off x="791645" y="3049182"/>
            <a:ext cx="440740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invGray">
          <a:xfrm>
            <a:off x="791641" y="4119032"/>
            <a:ext cx="257860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8500" y="14224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97000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1542628" y="5181600"/>
            <a:ext cx="1828800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ltGray">
          <a:xfrm>
            <a:off x="1542628" y="5630837"/>
            <a:ext cx="7315200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invGray">
          <a:xfrm>
            <a:off x="791635" y="5179733"/>
            <a:ext cx="8065007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120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PROVE2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PROVE2: SVR24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514444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19800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16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PROVE2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PROVE2: Patients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Relapse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032103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70599"/>
            <a:ext cx="9153144" cy="2743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28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Protein Processing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Role of </a:t>
            </a:r>
            <a:r>
              <a:rPr lang="en-US" dirty="0">
                <a:cs typeface="Arial"/>
              </a:rPr>
              <a:t>Role of NS3/4A Serine Protease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19600" y="3962400"/>
            <a:ext cx="304800" cy="912980"/>
          </a:xfrm>
          <a:prstGeom prst="downArrow">
            <a:avLst/>
          </a:prstGeom>
          <a:gradFill flip="none" rotWithShape="1">
            <a:gsLst>
              <a:gs pos="0">
                <a:srgbClr val="000000">
                  <a:alpha val="91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3752" y="4187620"/>
            <a:ext cx="1950381" cy="271201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Protein Processing</a:t>
            </a:r>
            <a:endParaRPr lang="en-US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102" y="3553979"/>
            <a:ext cx="728471" cy="457191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4644" y="3553979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3013" y="3553979"/>
            <a:ext cx="838199" cy="457191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244" y="3553979"/>
            <a:ext cx="1167384" cy="457191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352" y="3553979"/>
            <a:ext cx="728471" cy="457191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1218" y="3553979"/>
            <a:ext cx="441896" cy="457191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6283" y="3553979"/>
            <a:ext cx="883917" cy="457191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1076" y="3560329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0828" y="3621676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7584" y="3553979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04329" y="3553979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0716" y="3556069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2506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3936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95084" y="2895600"/>
            <a:ext cx="2267712" cy="307777"/>
          </a:xfrm>
          <a:prstGeom prst="rect">
            <a:avLst/>
          </a:prstGeom>
          <a:gradFill flip="none" rotWithShape="1">
            <a:gsLst>
              <a:gs pos="50000">
                <a:schemeClr val="accent2">
                  <a:alpha val="80000"/>
                </a:schemeClr>
              </a:gs>
              <a:gs pos="95000">
                <a:srgbClr val="B0719B">
                  <a:alpha val="7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NS3/4A Serine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56570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494302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306260" y="3200400"/>
            <a:ext cx="2246376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7798" y="4879850"/>
            <a:ext cx="701039" cy="454150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41118" y="4879850"/>
            <a:ext cx="719327" cy="454150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NS4B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09856" y="4879850"/>
            <a:ext cx="1103376" cy="454150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NS5A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41134" y="4879850"/>
            <a:ext cx="819911" cy="454150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10456" y="4879850"/>
            <a:ext cx="1176528" cy="454150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8248" y="4879850"/>
            <a:ext cx="701039" cy="454150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36395" y="4879850"/>
            <a:ext cx="655312" cy="454150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NS4A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48602" y="4879850"/>
            <a:ext cx="445115" cy="454150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78698" y="4879850"/>
            <a:ext cx="920493" cy="454150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62642" y="4879850"/>
            <a:ext cx="1103376" cy="454150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NS5B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" y="44958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Proteins</a:t>
            </a:r>
            <a:endParaRPr lang="en-US" sz="1600" b="1" dirty="0">
              <a:latin typeface="Arial"/>
              <a:cs typeface="Arial"/>
            </a:endParaRPr>
          </a:p>
        </p:txBody>
      </p:sp>
      <p:pic>
        <p:nvPicPr>
          <p:cNvPr id="46" name="Picture 45" descr="NS34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7400"/>
            <a:ext cx="681197" cy="77419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2400" y="2413742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Polyprotein</a:t>
            </a:r>
            <a:r>
              <a:rPr lang="en-US" sz="1600" b="1" dirty="0" smtClean="0">
                <a:latin typeface="Arial"/>
                <a:cs typeface="Arial"/>
              </a:rPr>
              <a:t> Precursor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1930401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2811584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3259666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1204058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238250" y="2904696"/>
            <a:ext cx="216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Signal Peptidase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073766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61264" y="2904696"/>
            <a:ext cx="154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NS2/3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257300" y="3209496"/>
            <a:ext cx="2054352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004764" y="3209496"/>
            <a:ext cx="228599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866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PROVE2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PROVE2: Patients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and Relapse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506911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6000"/>
            <a:ext cx="9153144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SVR  = Sustained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; 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PR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+ Ribavirin</a:t>
            </a:r>
          </a:p>
        </p:txBody>
      </p:sp>
    </p:spTree>
    <p:extLst>
      <p:ext uri="{BB962C8B-B14F-4D97-AF65-F5344CB8AC3E}">
        <p14:creationId xmlns:p14="http://schemas.microsoft.com/office/powerpoint/2010/main" val="265884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PROVE2 Study: </a:t>
            </a:r>
            <a:r>
              <a:rPr lang="en-US" dirty="0"/>
              <a:t>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PROVE2: Severe (Grade 3) Adverse Events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499725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0" y="5974082"/>
            <a:ext cx="9153144" cy="320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22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PROVE2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79326"/>
              </p:ext>
            </p:extLst>
          </p:nvPr>
        </p:nvGraphicFramePr>
        <p:xfrm>
          <a:off x="0" y="2590800"/>
          <a:ext cx="9144000" cy="21437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this phase 2 study of patients infected with HCV genotype 1 who had not been treated previously, one of the three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telaprevir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groups had a significantly higher rate of sustained virologic response than that with standard therapy. Response rates were lowest with the regimen that did not include ribavirin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7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Telaprevir in Treatment </a:t>
            </a:r>
            <a:r>
              <a:rPr lang="en-US" sz="2800" dirty="0" smtClean="0"/>
              <a:t>Naïve GT-1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ADVANCE (Study 108)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Jacobson IM, et. al. N </a:t>
            </a:r>
            <a:r>
              <a:rPr lang="en-US" sz="1400" dirty="0" err="1"/>
              <a:t>Engl</a:t>
            </a:r>
            <a:r>
              <a:rPr lang="en-US" sz="1400" dirty="0"/>
              <a:t> J Med.  2011;364:2405-16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1094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Jacobson </a:t>
            </a:r>
            <a:r>
              <a:rPr lang="en-US" dirty="0"/>
              <a:t>IM, et. al. </a:t>
            </a:r>
            <a:r>
              <a:rPr lang="en-US" dirty="0" smtClean="0"/>
              <a:t>N </a:t>
            </a:r>
            <a:r>
              <a:rPr lang="en-US" dirty="0" err="1" smtClean="0"/>
              <a:t>Engl</a:t>
            </a:r>
            <a:r>
              <a:rPr lang="en-US" dirty="0" smtClean="0"/>
              <a:t> J Med.  2011;364:2405-16.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ADVANCE: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 </a:t>
            </a: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Design</a:t>
            </a:r>
            <a:endParaRPr lang="en-US" sz="28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914400" y="4978400"/>
            <a:ext cx="7358063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750 mg every 8 hours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91917"/>
              </p:ext>
            </p:extLst>
          </p:nvPr>
        </p:nvGraphicFramePr>
        <p:xfrm>
          <a:off x="914400" y="1447800"/>
          <a:ext cx="7358063" cy="3436619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35806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ADVANCE: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884631">
                <a:tc>
                  <a:txBody>
                    <a:bodyPr/>
                    <a:lstStyle/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1,088 enrolled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double-blind, placebo-controlled, Phase 3 trial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Genotype 1 HCV and treatment naïve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77% with HCV RNA ≥ 800,000 IU/ml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3 arms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RVR =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HCV RNA undetectable at week 4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eRVR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= HCV RNA undetectable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at weeks 4 &amp; 12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Erythroid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stimulating agents not allowed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Telaprevir-treated patients without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eRVR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received PR up to week 48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096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2317750" y="3723068"/>
            <a:ext cx="2163762" cy="7695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b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4483100" y="3721100"/>
            <a:ext cx="2032000" cy="385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eRVR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483101" y="4102100"/>
            <a:ext cx="4071111" cy="385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No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eRVR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 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3000" y="1529334"/>
            <a:ext cx="7581900" cy="313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800" dirty="0" smtClean="0"/>
              <a:t>Treatment Regimens</a:t>
            </a:r>
            <a:endParaRPr lang="en-US" sz="2800" dirty="0"/>
          </a:p>
        </p:txBody>
      </p:sp>
      <p:sp>
        <p:nvSpPr>
          <p:cNvPr id="52" name="Rectangle 51"/>
          <p:cNvSpPr/>
          <p:nvPr/>
        </p:nvSpPr>
        <p:spPr>
          <a:xfrm>
            <a:off x="3493008" y="14795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10300" y="14795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93608" y="14795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5400" y="147955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84400" y="14795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330450" y="2363787"/>
            <a:ext cx="1428750" cy="778701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3754437" y="19240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2317750" y="5021262"/>
            <a:ext cx="2176462" cy="7690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4491037" y="5021262"/>
            <a:ext cx="4081464" cy="769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</a:ln>
          <a:effectLst/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 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6515100" y="19240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>
            <a:off x="8572500" y="1927224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29100" y="14795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4495800" y="19240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 bwMode="ltGray">
          <a:xfrm>
            <a:off x="1143000" y="2362200"/>
            <a:ext cx="1182619" cy="77724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>
                <a:latin typeface="Arial"/>
                <a:cs typeface="Arial"/>
              </a:rPr>
              <a:t>T8</a:t>
            </a:r>
            <a:r>
              <a:rPr lang="en-US" sz="1400" dirty="0">
                <a:latin typeface="Arial"/>
                <a:cs typeface="Arial"/>
              </a:rPr>
              <a:t/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PR 24 or 48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 bwMode="ltGray">
          <a:xfrm>
            <a:off x="1143000" y="3721100"/>
            <a:ext cx="1182619" cy="77724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>
                <a:latin typeface="Arial"/>
                <a:cs typeface="Arial"/>
              </a:rPr>
              <a:t>T12</a:t>
            </a:r>
            <a:r>
              <a:rPr lang="en-US" sz="1400" dirty="0">
                <a:latin typeface="Arial"/>
                <a:cs typeface="Arial"/>
              </a:rPr>
              <a:t/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PR 24 or 48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 bwMode="ltGray">
          <a:xfrm>
            <a:off x="1143000" y="5016500"/>
            <a:ext cx="1182619" cy="77724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>
                <a:latin typeface="Arial"/>
                <a:cs typeface="Arial"/>
              </a:rPr>
              <a:t>PR48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300" y="2490220"/>
            <a:ext cx="109728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=364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" y="3884613"/>
            <a:ext cx="109728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=363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" y="5181600"/>
            <a:ext cx="109728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=361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759200" y="2363787"/>
            <a:ext cx="736600" cy="778701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PEG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495800" y="2363787"/>
            <a:ext cx="2014220" cy="385513"/>
          </a:xfrm>
          <a:prstGeom prst="rect">
            <a:avLst/>
          </a:prstGeom>
          <a:solidFill>
            <a:srgbClr val="ADCEF0"/>
          </a:solidFill>
          <a:ln w="1270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eRVR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invGray">
          <a:xfrm>
            <a:off x="1155195" y="3714161"/>
            <a:ext cx="7400539" cy="79857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invGray">
          <a:xfrm>
            <a:off x="1155195" y="5012266"/>
            <a:ext cx="7400539" cy="79857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495800" y="2756975"/>
            <a:ext cx="4062476" cy="385513"/>
          </a:xfrm>
          <a:prstGeom prst="rect">
            <a:avLst/>
          </a:prstGeom>
          <a:solidFill>
            <a:srgbClr val="ADCEF0"/>
          </a:solidFill>
          <a:ln w="1270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No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eRVR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 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invGray">
          <a:xfrm>
            <a:off x="1155195" y="2359832"/>
            <a:ext cx="7400539" cy="79857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435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Jacobson </a:t>
            </a:r>
            <a:r>
              <a:rPr lang="en-US" dirty="0"/>
              <a:t>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223311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07100"/>
            <a:ext cx="9153144" cy="32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5800" y="4953000"/>
            <a:ext cx="129844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250/364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8800" y="4953000"/>
            <a:ext cx="129844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271/363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69100" y="4953000"/>
            <a:ext cx="129844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158/361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22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RVR and </a:t>
            </a:r>
            <a:r>
              <a:rPr lang="en-US" dirty="0" err="1" smtClean="0"/>
              <a:t>eRVR</a:t>
            </a:r>
            <a:r>
              <a:rPr lang="en-US" dirty="0" smtClean="0"/>
              <a:t> Rates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Patients with RVR and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eRVR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622329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57899"/>
            <a:ext cx="9153144" cy="2926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Ribavirin; RVR = rapid virologic response;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eRVR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=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extended  rapid virologic response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1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242/364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246/363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5158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34/361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5600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207/364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2699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212/363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84657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29/361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49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 According to </a:t>
            </a:r>
            <a:r>
              <a:rPr lang="en-US" dirty="0" err="1" smtClean="0"/>
              <a:t>eRVR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by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eRVR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00271"/>
              </p:ext>
            </p:extLst>
          </p:nvPr>
        </p:nvGraphicFramePr>
        <p:xfrm>
          <a:off x="457200" y="1828804"/>
          <a:ext cx="8153400" cy="388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1" y="5905500"/>
            <a:ext cx="9153149" cy="4575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Ribavirin; 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eRVR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= extended rapid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 (undetectable HCV RNA at weeks 4 and 12)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3401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171/207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7800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189/212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2458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2100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79/157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1899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8</a:t>
            </a:r>
            <a:r>
              <a:rPr lang="en-US" sz="1400" dirty="0" smtClean="0">
                <a:solidFill>
                  <a:srgbClr val="FFFFFF"/>
                </a:solidFill>
              </a:rPr>
              <a:t>2/151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3857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130/342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3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/>
              <a:t>Results </a:t>
            </a:r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err="1"/>
              <a:t>eRVR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by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eRVR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900292"/>
              </p:ext>
            </p:extLst>
          </p:nvPr>
        </p:nvGraphicFramePr>
        <p:xfrm>
          <a:off x="457200" y="1828800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5888563"/>
            <a:ext cx="9153144" cy="4575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latin typeface="Arial" pitchFamily="22" charset="0"/>
              </a:rPr>
              <a:t>SVR = Sustained </a:t>
            </a:r>
            <a:r>
              <a:rPr lang="en-US" sz="1200" dirty="0" err="1" smtClean="0">
                <a:latin typeface="Arial" pitchFamily="22" charset="0"/>
              </a:rPr>
              <a:t>Virologic</a:t>
            </a:r>
            <a:r>
              <a:rPr lang="en-US" sz="1200" dirty="0" smtClean="0">
                <a:latin typeface="Arial" pitchFamily="22" charset="0"/>
              </a:rPr>
              <a:t> Response; T = </a:t>
            </a:r>
            <a:r>
              <a:rPr lang="en-US" sz="1200" dirty="0" err="1" smtClean="0">
                <a:latin typeface="Arial" pitchFamily="22" charset="0"/>
              </a:rPr>
              <a:t>Telaprevir</a:t>
            </a:r>
            <a:r>
              <a:rPr lang="en-US" sz="1200" dirty="0" smtClean="0">
                <a:latin typeface="Arial" pitchFamily="22" charset="0"/>
              </a:rPr>
              <a:t>;  PR = </a:t>
            </a:r>
            <a:r>
              <a:rPr lang="en-US" sz="1200" dirty="0" err="1" smtClean="0">
                <a:latin typeface="Arial" pitchFamily="22" charset="0"/>
              </a:rPr>
              <a:t>Peginterferon</a:t>
            </a:r>
            <a:r>
              <a:rPr lang="en-US" sz="1200" dirty="0">
                <a:latin typeface="Arial" pitchFamily="22" charset="0"/>
              </a:rPr>
              <a:t> </a:t>
            </a:r>
            <a:r>
              <a:rPr lang="en-US" sz="1200" dirty="0" smtClean="0">
                <a:latin typeface="Arial" pitchFamily="22" charset="0"/>
              </a:rPr>
              <a:t>+ </a:t>
            </a:r>
            <a:r>
              <a:rPr lang="en-US" sz="1200" dirty="0">
                <a:latin typeface="Arial" pitchFamily="22" charset="0"/>
              </a:rPr>
              <a:t>Ribavirin; </a:t>
            </a:r>
            <a:r>
              <a:rPr lang="en-US" sz="1200" dirty="0" smtClean="0">
                <a:latin typeface="Arial" pitchFamily="22" charset="0"/>
              </a:rPr>
              <a:t/>
            </a:r>
            <a:br>
              <a:rPr lang="en-US" sz="1200" dirty="0" smtClean="0">
                <a:latin typeface="Arial" pitchFamily="22" charset="0"/>
              </a:rPr>
            </a:br>
            <a:r>
              <a:rPr lang="en-US" sz="1200" dirty="0" err="1" smtClean="0">
                <a:latin typeface="Arial" pitchFamily="22" charset="0"/>
              </a:rPr>
              <a:t>eRVR</a:t>
            </a:r>
            <a:r>
              <a:rPr lang="en-US" sz="1200" dirty="0" smtClean="0">
                <a:latin typeface="Arial" pitchFamily="22" charset="0"/>
              </a:rPr>
              <a:t> </a:t>
            </a:r>
            <a:r>
              <a:rPr lang="en-US" sz="1200" dirty="0">
                <a:latin typeface="Arial" pitchFamily="22" charset="0"/>
              </a:rPr>
              <a:t>= extended </a:t>
            </a:r>
            <a:r>
              <a:rPr lang="en-US" sz="1200" dirty="0" smtClean="0">
                <a:latin typeface="Arial" pitchFamily="22" charset="0"/>
              </a:rPr>
              <a:t>rapid </a:t>
            </a:r>
            <a:r>
              <a:rPr lang="en-US" sz="1200" dirty="0" err="1">
                <a:latin typeface="Arial" pitchFamily="22" charset="0"/>
              </a:rPr>
              <a:t>virologic</a:t>
            </a:r>
            <a:r>
              <a:rPr lang="en-US" sz="1200" dirty="0">
                <a:latin typeface="Arial" pitchFamily="22" charset="0"/>
              </a:rPr>
              <a:t> response (undetectable HCV RNA at weeks 4 and 12</a:t>
            </a:r>
            <a:r>
              <a:rPr lang="en-US" sz="1200" dirty="0" smtClean="0">
                <a:latin typeface="Arial" pitchFamily="22" charset="0"/>
              </a:rPr>
              <a:t>)</a:t>
            </a:r>
            <a:endParaRPr lang="en-US" sz="1200" dirty="0"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1800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171/207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3945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189/212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6945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1845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79/157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1100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8</a:t>
            </a:r>
            <a:r>
              <a:rPr lang="en-US" sz="1400" dirty="0" smtClean="0">
                <a:solidFill>
                  <a:srgbClr val="FFFFFF"/>
                </a:solidFill>
              </a:rPr>
              <a:t>2/151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3300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130/342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39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Telaprevir: Mechanism of Action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cs typeface="Arial"/>
              </a:rPr>
              <a:t>NS3</a:t>
            </a:r>
            <a:r>
              <a:rPr lang="en-US" dirty="0">
                <a:cs typeface="Arial"/>
              </a:rPr>
              <a:t>/4A Serine </a:t>
            </a:r>
            <a:r>
              <a:rPr lang="en-US" dirty="0" smtClean="0">
                <a:cs typeface="Arial"/>
              </a:rPr>
              <a:t>Protease Inhibition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0102" y="3934979"/>
            <a:ext cx="728471" cy="457191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4644" y="3934979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3013" y="3934979"/>
            <a:ext cx="838199" cy="457191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244" y="3934979"/>
            <a:ext cx="1167384" cy="457191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352" y="3934979"/>
            <a:ext cx="728471" cy="457191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1218" y="3934979"/>
            <a:ext cx="441896" cy="457191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6283" y="3934979"/>
            <a:ext cx="883917" cy="457191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1076" y="3941329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5061" y="4002676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7584" y="3934979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4329" y="3934979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8602" y="3937069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429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Polyprotein</a:t>
            </a:r>
            <a:r>
              <a:rPr lang="en-US" sz="1600" b="1" dirty="0" smtClean="0">
                <a:latin typeface="Arial"/>
                <a:cs typeface="Arial"/>
              </a:rPr>
              <a:t> Precursor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2506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3936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95084" y="3276600"/>
            <a:ext cx="2267712" cy="307777"/>
          </a:xfrm>
          <a:prstGeom prst="rect">
            <a:avLst/>
          </a:prstGeom>
          <a:gradFill flip="none" rotWithShape="1">
            <a:gsLst>
              <a:gs pos="50000">
                <a:schemeClr val="accent2">
                  <a:alpha val="80000"/>
                </a:schemeClr>
              </a:gs>
              <a:gs pos="95000">
                <a:srgbClr val="B0719B">
                  <a:alpha val="7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NS3/4A Serine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6570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494302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06260" y="3581400"/>
            <a:ext cx="2246376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175250" y="3733800"/>
            <a:ext cx="2545080" cy="39624"/>
          </a:xfrm>
          <a:prstGeom prst="rect">
            <a:avLst/>
          </a:prstGeom>
          <a:solidFill>
            <a:srgbClr val="9632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77000" y="152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Telaprevir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4" name="Curved Left Arrow 33"/>
          <p:cNvSpPr/>
          <p:nvPr/>
        </p:nvSpPr>
        <p:spPr>
          <a:xfrm rot="255716">
            <a:off x="7086600" y="2438400"/>
            <a:ext cx="632206" cy="666750"/>
          </a:xfrm>
          <a:prstGeom prst="curvedLeftArrow">
            <a:avLst/>
          </a:prstGeom>
          <a:gradFill flip="none" rotWithShape="1">
            <a:gsLst>
              <a:gs pos="10000">
                <a:schemeClr val="tx1">
                  <a:alpha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3211" y="5184650"/>
            <a:ext cx="701039" cy="454150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47289" y="5184650"/>
            <a:ext cx="819911" cy="454150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86706" y="5184650"/>
            <a:ext cx="1176528" cy="454150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0648" y="5184650"/>
            <a:ext cx="701039" cy="454150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7685" y="5184650"/>
            <a:ext cx="445115" cy="454150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98907" y="5184650"/>
            <a:ext cx="920493" cy="454150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" y="48006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Proteins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15328" y="5181600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11760" y="5187950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5745" y="5249297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68268" y="5181600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65013" y="5181600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68437" y="5183690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8" name="Hexagon 47"/>
          <p:cNvSpPr>
            <a:spLocks noChangeAspect="1"/>
          </p:cNvSpPr>
          <p:nvPr/>
        </p:nvSpPr>
        <p:spPr>
          <a:xfrm>
            <a:off x="7391400" y="2286000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xagon 48"/>
          <p:cNvSpPr>
            <a:spLocks noChangeAspect="1"/>
          </p:cNvSpPr>
          <p:nvPr/>
        </p:nvSpPr>
        <p:spPr>
          <a:xfrm>
            <a:off x="6951131" y="2429936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/>
          <p:cNvSpPr>
            <a:spLocks noChangeAspect="1"/>
          </p:cNvSpPr>
          <p:nvPr/>
        </p:nvSpPr>
        <p:spPr>
          <a:xfrm>
            <a:off x="7132324" y="2242799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/>
          <p:cNvSpPr>
            <a:spLocks noChangeAspect="1"/>
          </p:cNvSpPr>
          <p:nvPr/>
        </p:nvSpPr>
        <p:spPr>
          <a:xfrm>
            <a:off x="6705600" y="2819400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Hexagon 51"/>
          <p:cNvSpPr>
            <a:spLocks noChangeAspect="1"/>
          </p:cNvSpPr>
          <p:nvPr/>
        </p:nvSpPr>
        <p:spPr>
          <a:xfrm>
            <a:off x="7239000" y="2531534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 descr="NS34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981200"/>
            <a:ext cx="1066800" cy="1212436"/>
          </a:xfrm>
          <a:prstGeom prst="rect">
            <a:avLst/>
          </a:prstGeom>
        </p:spPr>
      </p:pic>
      <p:sp>
        <p:nvSpPr>
          <p:cNvPr id="55" name="Hexagon 54"/>
          <p:cNvSpPr>
            <a:spLocks noChangeAspect="1"/>
          </p:cNvSpPr>
          <p:nvPr/>
        </p:nvSpPr>
        <p:spPr>
          <a:xfrm>
            <a:off x="8207160" y="1651742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xagon 55"/>
          <p:cNvSpPr>
            <a:spLocks noChangeAspect="1"/>
          </p:cNvSpPr>
          <p:nvPr/>
        </p:nvSpPr>
        <p:spPr>
          <a:xfrm>
            <a:off x="6172200" y="2743200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glow rad="101600">
              <a:srgbClr val="F0FBD4">
                <a:alpha val="75000"/>
              </a:srgbClr>
            </a:glow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8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 According to Race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by Race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752525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0500" y="51816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221/315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8545" y="51816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147/318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1438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16/26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51816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244/325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21300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7</a:t>
            </a:r>
            <a:r>
              <a:rPr lang="en-US" sz="1200" dirty="0" smtClean="0">
                <a:solidFill>
                  <a:srgbClr val="FFFFFF"/>
                </a:solidFill>
              </a:rPr>
              <a:t>/28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7676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2</a:t>
            </a:r>
            <a:r>
              <a:rPr lang="en-US" sz="1200" dirty="0" smtClean="0">
                <a:solidFill>
                  <a:srgbClr val="FFFFFF"/>
                </a:solidFill>
              </a:rPr>
              <a:t>6/35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17538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15/</a:t>
            </a: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88100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29/44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75100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23/40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34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 by Baseline HCV RNA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by Baseline HCV RNA Level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068156"/>
              </p:ext>
            </p:extLst>
          </p:nvPr>
        </p:nvGraphicFramePr>
        <p:xfrm>
          <a:off x="455613" y="1828800"/>
          <a:ext cx="8229600" cy="454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70599"/>
            <a:ext cx="9153144" cy="2926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1000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184/279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9145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207/281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64/82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2458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57/82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6900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67/85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4400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101/279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28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400" dirty="0" smtClean="0"/>
              <a:t>Results by Fibrosis Stage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by Fibrosis Stage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</a:t>
            </a:r>
            <a:r>
              <a:rPr lang="en-US" dirty="0" err="1"/>
              <a:t>Hepatology</a:t>
            </a:r>
            <a:r>
              <a:rPr lang="en-US" dirty="0"/>
              <a:t>. 2010;52 (Supplement 1):427A. Abstract 211.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609996"/>
              </p:ext>
            </p:extLst>
          </p:nvPr>
        </p:nvGraphicFramePr>
        <p:xfrm>
          <a:off x="226219" y="1828800"/>
          <a:ext cx="8688387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70262"/>
            <a:ext cx="9153144" cy="2746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2996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101/128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6824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109/134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0252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67/147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3796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104/151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65488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117/156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1616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67/141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9978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17/52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56080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7/21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2464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32/52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84580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13/21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5166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34/59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1740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11/26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33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Adverse Effects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Percentage of Patients with Anemia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678163"/>
              </p:ext>
            </p:extLst>
          </p:nvPr>
        </p:nvGraphicFramePr>
        <p:xfrm>
          <a:off x="647700" y="1828800"/>
          <a:ext cx="7848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57899"/>
            <a:ext cx="9153144" cy="27465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4145" y="4757247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146/364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4757247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33/364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7910" y="4757247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33/363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6044" y="4757247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131/363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6078" y="4702502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595959"/>
                </a:solidFill>
              </a:rPr>
              <a:t>7/361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81100" y="4757247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1/361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Adverse Effects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Percentage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Patients with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Rash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916322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5998631"/>
            <a:ext cx="9153144" cy="320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6777" y="48006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15/364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3416" y="4669212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22/363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8472" y="49530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/361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6904" y="49530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129/364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0699" y="49530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133/363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6745" y="49530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88/361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3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latin typeface="Arial"/>
                <a:cs typeface="Arial"/>
              </a:rPr>
              <a:t>SVR Rates </a:t>
            </a:r>
            <a:r>
              <a:rPr lang="en-US" sz="2800" dirty="0">
                <a:latin typeface="Arial"/>
                <a:cs typeface="Arial"/>
              </a:rPr>
              <a:t>by </a:t>
            </a:r>
            <a:r>
              <a:rPr lang="en-US" sz="2800" i="1" dirty="0">
                <a:latin typeface="Arial"/>
                <a:cs typeface="Arial"/>
              </a:rPr>
              <a:t>IL28B rs12979860 </a:t>
            </a:r>
            <a:r>
              <a:rPr lang="en-US" sz="2800" dirty="0">
                <a:latin typeface="Arial"/>
                <a:cs typeface="Arial"/>
              </a:rPr>
              <a:t>Genotype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ADVANCE: SVR24 by </a:t>
            </a:r>
            <a:r>
              <a:rPr lang="en-US" dirty="0">
                <a:cs typeface="Arial"/>
              </a:rPr>
              <a:t>rs12979860 </a:t>
            </a:r>
            <a:r>
              <a:rPr lang="en-US" dirty="0" smtClean="0">
                <a:cs typeface="Arial"/>
              </a:rPr>
              <a:t>Genotype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</a:t>
            </a:r>
            <a:r>
              <a:rPr lang="en-US" dirty="0"/>
              <a:t>(</a:t>
            </a:r>
            <a:r>
              <a:rPr lang="en-US" i="1" dirty="0"/>
              <a:t>Incivek</a:t>
            </a:r>
            <a:r>
              <a:rPr lang="en-US" dirty="0"/>
              <a:t>) Prescribing Information.  Vertex Pharmaceuticals. </a:t>
            </a:r>
          </a:p>
        </p:txBody>
      </p:sp>
      <p:graphicFrame>
        <p:nvGraphicFramePr>
          <p:cNvPr id="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893966"/>
              </p:ext>
            </p:extLst>
          </p:nvPr>
        </p:nvGraphicFramePr>
        <p:xfrm>
          <a:off x="457561" y="1905000"/>
          <a:ext cx="807683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917799"/>
            <a:ext cx="9144000" cy="4525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     PR48 = </a:t>
            </a:r>
            <a:r>
              <a:rPr lang="en-US" sz="1200" dirty="0" err="1" smtClean="0">
                <a:latin typeface="Arial"/>
                <a:cs typeface="Arial"/>
              </a:rPr>
              <a:t>Peginteron</a:t>
            </a:r>
            <a:r>
              <a:rPr lang="en-US" sz="1200" dirty="0" smtClean="0">
                <a:latin typeface="Arial"/>
                <a:cs typeface="Arial"/>
              </a:rPr>
              <a:t>/Ribavirin x 48 weeks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      PR/T12 = </a:t>
            </a:r>
            <a:r>
              <a:rPr lang="en-US" sz="1200" dirty="0" err="1">
                <a:latin typeface="Arial"/>
                <a:cs typeface="Arial"/>
              </a:rPr>
              <a:t>Peginteron</a:t>
            </a:r>
            <a:r>
              <a:rPr lang="en-US" sz="1200" dirty="0">
                <a:latin typeface="Arial"/>
                <a:cs typeface="Arial"/>
              </a:rPr>
              <a:t>/Ribavirin </a:t>
            </a:r>
            <a:r>
              <a:rPr lang="en-US" sz="1200" dirty="0" smtClean="0">
                <a:latin typeface="Arial"/>
                <a:cs typeface="Arial"/>
              </a:rPr>
              <a:t>+ </a:t>
            </a:r>
            <a:r>
              <a:rPr lang="en-US" sz="1200" dirty="0" err="1" smtClean="0">
                <a:latin typeface="Arial"/>
                <a:cs typeface="Arial"/>
              </a:rPr>
              <a:t>Telaprevir</a:t>
            </a:r>
            <a:r>
              <a:rPr lang="en-US" sz="1200" dirty="0" smtClean="0">
                <a:latin typeface="Arial"/>
                <a:cs typeface="Arial"/>
              </a:rPr>
              <a:t> x 12 weeks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7044" y="4822941"/>
            <a:ext cx="76809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45/50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3304" y="4822941"/>
            <a:ext cx="80467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5/55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7844" y="4822941"/>
            <a:ext cx="80467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4822941"/>
            <a:ext cx="80467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4822941"/>
            <a:ext cx="7315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20/80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3660" y="4822941"/>
            <a:ext cx="75895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48/68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53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77058"/>
              </p:ext>
            </p:extLst>
          </p:nvPr>
        </p:nvGraphicFramePr>
        <p:xfrm>
          <a:off x="0" y="23622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Telaprevir with peginterferon–ribavirin, as compared with peginterferon–ribavirin alone, was associated with significantly improved rates of sustained virologic response in patients with HCV genotype 1 infection who had not received previous treatment, with only 24 weeks of therapy administered in the majority of patients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8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Telaprevir in Treatment </a:t>
            </a:r>
            <a:r>
              <a:rPr lang="en-US" sz="2400" dirty="0" smtClean="0"/>
              <a:t>Naïve GT-1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>ILLUMINATE (Study 111)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Sherman KE, et. al. N </a:t>
            </a:r>
            <a:r>
              <a:rPr lang="en-US" sz="1400" dirty="0" err="1"/>
              <a:t>Engl</a:t>
            </a:r>
            <a:r>
              <a:rPr lang="en-US" sz="1400" dirty="0"/>
              <a:t> J Med. 2011;365:1014-24.</a:t>
            </a:r>
          </a:p>
        </p:txBody>
      </p:sp>
    </p:spTree>
    <p:extLst>
      <p:ext uri="{BB962C8B-B14F-4D97-AF65-F5344CB8AC3E}">
        <p14:creationId xmlns:p14="http://schemas.microsoft.com/office/powerpoint/2010/main" val="1201472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Sherman </a:t>
            </a:r>
            <a:r>
              <a:rPr lang="en-US" dirty="0"/>
              <a:t>KE, et. al. </a:t>
            </a:r>
            <a:r>
              <a:rPr lang="en-US" dirty="0" smtClean="0"/>
              <a:t>N </a:t>
            </a:r>
            <a:r>
              <a:rPr lang="en-US" dirty="0" err="1" smtClean="0"/>
              <a:t>Engl</a:t>
            </a:r>
            <a:r>
              <a:rPr lang="en-US" dirty="0" smtClean="0"/>
              <a:t> J Med. 2011;365:1014-24.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ILLUMINATE: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Study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Design</a:t>
            </a:r>
            <a:endParaRPr lang="en-US" sz="24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533403" y="4965699"/>
            <a:ext cx="8089385" cy="135839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 algn="tl" rotWithShape="0">
              <a:srgbClr val="000000">
                <a:alpha val="50000"/>
              </a:srgbClr>
            </a:outerShdw>
          </a:effectLst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750 mg every 8 hours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per week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88032"/>
              </p:ext>
            </p:extLst>
          </p:nvPr>
        </p:nvGraphicFramePr>
        <p:xfrm>
          <a:off x="533399" y="1435100"/>
          <a:ext cx="8077201" cy="3421379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07720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ILLUMINATE: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037203">
                <a:tc>
                  <a:txBody>
                    <a:bodyPr/>
                    <a:lstStyle/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open label, Phase 3 trial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Genotype 1 HCV and treatment naïve, with or without cirrhosis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= 540 enrolled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RVR =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HCV RNA undetectable at week 4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eRVR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= HCV RNA undetectable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at weeks 4 &amp; 12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Erythroid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stimulating agents not allowed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received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telaprevir x 12 weeks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eRVR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randomized to PR for 24 or 48 weeks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 without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eRVR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received PR x 48 weeks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359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 noChangeArrowheads="1"/>
          </p:cNvSpPr>
          <p:nvPr/>
        </p:nvSpPr>
        <p:spPr bwMode="ltGray">
          <a:xfrm>
            <a:off x="3308350" y="3644900"/>
            <a:ext cx="1263650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64742" y="1643634"/>
            <a:ext cx="6190472" cy="313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Sherman KE, et. al. N </a:t>
            </a:r>
            <a:r>
              <a:rPr lang="en-US" dirty="0" err="1"/>
              <a:t>Engl</a:t>
            </a:r>
            <a:r>
              <a:rPr lang="en-US" dirty="0"/>
              <a:t> J Med. 2011;365:1014-24.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ILLUMINATE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7239003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5800" y="159385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83208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>
            <a:off x="7594602" y="2041524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71234" y="1593850"/>
            <a:ext cx="450903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3302001" y="20383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743200" y="4847505"/>
            <a:ext cx="1981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63232"/>
                </a:solidFill>
                <a:latin typeface="Arial"/>
                <a:cs typeface="Arial"/>
              </a:rPr>
              <a:t>Without </a:t>
            </a:r>
            <a:r>
              <a:rPr lang="en-US" sz="1600" b="1" dirty="0" err="1" smtClean="0">
                <a:solidFill>
                  <a:srgbClr val="963232"/>
                </a:solidFill>
                <a:latin typeface="Arial"/>
                <a:cs typeface="Arial"/>
              </a:rPr>
              <a:t>eRVR</a:t>
            </a:r>
            <a:endParaRPr lang="en-US" sz="1600" b="1" dirty="0">
              <a:solidFill>
                <a:srgbClr val="963232"/>
              </a:solidFill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52736" y="2798346"/>
            <a:ext cx="154940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With </a:t>
            </a:r>
            <a:r>
              <a:rPr lang="en-US" sz="1600" b="1" dirty="0" err="1" smtClean="0">
                <a:solidFill>
                  <a:srgbClr val="008000"/>
                </a:solidFill>
                <a:latin typeface="Arial"/>
                <a:cs typeface="Arial"/>
              </a:rPr>
              <a:t>eRVR</a:t>
            </a:r>
            <a:endParaRPr lang="en-US" sz="16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65960" y="1593850"/>
            <a:ext cx="40991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4574065" y="20383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991608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257800" y="20383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1473201" y="3644900"/>
            <a:ext cx="1828798" cy="457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1473200" y="4096004"/>
            <a:ext cx="3098800" cy="457197"/>
          </a:xfrm>
          <a:prstGeom prst="rect">
            <a:avLst/>
          </a:prstGeom>
          <a:solidFill>
            <a:srgbClr val="85BAF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+ Ribavirin (PR)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ltGray">
          <a:xfrm>
            <a:off x="4572000" y="3041650"/>
            <a:ext cx="3014472" cy="457197"/>
          </a:xfrm>
          <a:prstGeom prst="rect">
            <a:avLst/>
          </a:prstGeom>
          <a:solidFill>
            <a:srgbClr val="85BAF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PR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ltGray">
          <a:xfrm>
            <a:off x="4572000" y="4787897"/>
            <a:ext cx="3017520" cy="457197"/>
          </a:xfrm>
          <a:prstGeom prst="rect">
            <a:avLst/>
          </a:prstGeom>
          <a:solidFill>
            <a:srgbClr val="85BAF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PR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ltGray">
          <a:xfrm>
            <a:off x="4572000" y="2470150"/>
            <a:ext cx="685800" cy="457197"/>
          </a:xfrm>
          <a:prstGeom prst="rect">
            <a:avLst/>
          </a:prstGeom>
          <a:solidFill>
            <a:srgbClr val="85BAF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PR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 bwMode="ltGray">
          <a:xfrm>
            <a:off x="285752" y="3640506"/>
            <a:ext cx="1136899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>
                <a:latin typeface="Arial"/>
                <a:cs typeface="Arial"/>
              </a:rPr>
              <a:t>T12</a:t>
            </a:r>
            <a:r>
              <a:rPr lang="en-US" sz="1400" dirty="0">
                <a:latin typeface="Arial"/>
                <a:cs typeface="Arial"/>
              </a:rPr>
              <a:t/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PR 24 or 48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4572000" y="2463800"/>
            <a:ext cx="0" cy="278587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4317998" y="2726268"/>
            <a:ext cx="243838" cy="2225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rot="16200000" flipH="1">
            <a:off x="4325619" y="3018031"/>
            <a:ext cx="225550" cy="2407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-1355" y="5587998"/>
            <a:ext cx="9162288" cy="640402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T = Telaprevir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PR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= 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smtClean="0">
                <a:solidFill>
                  <a:srgbClr val="000000"/>
                </a:solidFill>
                <a:latin typeface="Arial" pitchFamily="22" charset="0"/>
              </a:rPr>
              <a:t>+</a:t>
            </a:r>
            <a:r>
              <a:rPr lang="en-US" sz="120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eRVR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extended rapid virologic response (undetectable HCV RNA at weeks 4 and 12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69045" y="2692401"/>
            <a:ext cx="2407920" cy="0"/>
          </a:xfrm>
          <a:prstGeom prst="line">
            <a:avLst/>
          </a:prstGeom>
          <a:ln w="12700" cmpd="sng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99374" y="3251201"/>
            <a:ext cx="100571" cy="0"/>
          </a:xfrm>
          <a:prstGeom prst="line">
            <a:avLst/>
          </a:prstGeom>
          <a:ln w="12700" cmpd="sng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91552" y="5016494"/>
            <a:ext cx="128004" cy="0"/>
          </a:xfrm>
          <a:prstGeom prst="line">
            <a:avLst/>
          </a:prstGeom>
          <a:ln w="1270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96200" y="2470150"/>
            <a:ext cx="1136904" cy="450066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eRVR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(+)</a:t>
            </a:r>
            <a:b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T12/PR24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6200" y="3041650"/>
            <a:ext cx="1136904" cy="450066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eRVR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(+)</a:t>
            </a:r>
            <a:b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T12/PR48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6200" y="4787897"/>
            <a:ext cx="1136904" cy="450066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eRVR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(-)</a:t>
            </a:r>
            <a:b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T12/PR48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496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01" y="5461000"/>
            <a:ext cx="8277007" cy="9284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1440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dirty="0" smtClean="0">
                <a:latin typeface="Arial"/>
                <a:cs typeface="Arial"/>
              </a:rPr>
              <a:t>*</a:t>
            </a:r>
            <a:r>
              <a:rPr lang="en-US" sz="1200" dirty="0">
                <a:latin typeface="Arial"/>
                <a:cs typeface="Arial"/>
              </a:rPr>
              <a:t>In clinical trials, HCV-RNA in plasma was measured using a COBAS® </a:t>
            </a:r>
            <a:r>
              <a:rPr lang="en-US" sz="1200" dirty="0" err="1">
                <a:latin typeface="Arial"/>
                <a:cs typeface="Arial"/>
              </a:rPr>
              <a:t>TaqMan</a:t>
            </a:r>
            <a:r>
              <a:rPr lang="en-US" sz="1200" dirty="0">
                <a:latin typeface="Arial"/>
                <a:cs typeface="Arial"/>
              </a:rPr>
              <a:t>® assay with a lower limit of quantification of 25 IU/mL and a limit of detection of 10 IU/</a:t>
            </a:r>
            <a:r>
              <a:rPr lang="en-US" sz="1200" dirty="0" smtClean="0">
                <a:latin typeface="Arial"/>
                <a:cs typeface="Arial"/>
              </a:rPr>
              <a:t>mL</a:t>
            </a:r>
          </a:p>
          <a:p>
            <a:pPr>
              <a:spcBef>
                <a:spcPts val="400"/>
              </a:spcBef>
            </a:pPr>
            <a:r>
              <a:rPr lang="en-US" sz="1200" dirty="0" smtClean="0">
                <a:latin typeface="Arial"/>
                <a:cs typeface="Arial"/>
              </a:rPr>
              <a:t>^Treatment-naïve patients with </a:t>
            </a:r>
            <a:r>
              <a:rPr lang="en-US" sz="1200" dirty="0">
                <a:latin typeface="Arial"/>
                <a:cs typeface="Arial"/>
              </a:rPr>
              <a:t>cirrhosis </a:t>
            </a:r>
            <a:r>
              <a:rPr lang="en-US" sz="1200" dirty="0" smtClean="0">
                <a:latin typeface="Arial"/>
                <a:cs typeface="Arial"/>
              </a:rPr>
              <a:t>who have </a:t>
            </a:r>
            <a:r>
              <a:rPr lang="en-US" sz="1200" dirty="0">
                <a:latin typeface="Arial"/>
                <a:cs typeface="Arial"/>
              </a:rPr>
              <a:t>undetectable HCV RNA </a:t>
            </a:r>
            <a:r>
              <a:rPr lang="en-US" sz="1200" dirty="0" smtClean="0">
                <a:latin typeface="Arial"/>
                <a:cs typeface="Arial"/>
              </a:rPr>
              <a:t>levels at weeks </a:t>
            </a:r>
            <a:r>
              <a:rPr lang="en-US" sz="1200" dirty="0">
                <a:latin typeface="Arial"/>
                <a:cs typeface="Arial"/>
              </a:rPr>
              <a:t>4 and </a:t>
            </a:r>
            <a:r>
              <a:rPr lang="en-US" sz="1200" dirty="0" smtClean="0">
                <a:latin typeface="Arial"/>
                <a:cs typeface="Arial"/>
              </a:rPr>
              <a:t>12 may benefit from total treatment duration of 48 weeks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Telaprevir (</a:t>
            </a:r>
            <a:r>
              <a:rPr lang="en-US" i="1" dirty="0"/>
              <a:t>Incivek</a:t>
            </a:r>
            <a:r>
              <a:rPr lang="en-US" dirty="0"/>
              <a:t>) Prescribing Information.  Vertex Pharmaceuticals.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Response </a:t>
            </a:r>
            <a:r>
              <a:rPr lang="en-US" sz="2800" dirty="0"/>
              <a:t>Guided </a:t>
            </a:r>
            <a:r>
              <a:rPr lang="en-US" sz="2800" dirty="0" smtClean="0"/>
              <a:t>Therapy</a:t>
            </a:r>
            <a:endParaRPr lang="en-US" dirty="0"/>
          </a:p>
        </p:txBody>
      </p:sp>
      <p:graphicFrame>
        <p:nvGraphicFramePr>
          <p:cNvPr id="5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710888"/>
              </p:ext>
            </p:extLst>
          </p:nvPr>
        </p:nvGraphicFramePr>
        <p:xfrm>
          <a:off x="448730" y="1380066"/>
          <a:ext cx="8240551" cy="4086129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2866767"/>
                <a:gridCol w="1271341"/>
                <a:gridCol w="1195892"/>
                <a:gridCol w="1769729"/>
                <a:gridCol w="1136822"/>
              </a:tblGrid>
              <a:tr h="326522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Treatment-Naïve and Prior Relapse Patients^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3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HCV RNA*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5D6C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Regimen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5D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5D6C"/>
                    </a:solidFill>
                  </a:tcPr>
                </a:tc>
              </a:tr>
              <a:tr h="5203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Weeks 4 &amp; 12: Undetectable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Telaprevir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24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03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Peginterferon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+ Ribavirin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3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Weeks 4 and/or 12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Detectable 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Low-level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(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 1000 IU/ml)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Telaprevir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48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03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Peginterferon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+ Ribavirin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48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955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Prior Partial and Null Responders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3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All Patients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Telaprevir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48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3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Peginterferon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+ Ribavirin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48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6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745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ILLUMINATE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ILLUMINATE: SVR 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Sherman KE, et. al. N </a:t>
            </a:r>
            <a:r>
              <a:rPr lang="en-US" dirty="0" err="1"/>
              <a:t>Engl</a:t>
            </a:r>
            <a:r>
              <a:rPr lang="en-US" dirty="0"/>
              <a:t> J Med. 2011;365:1014-24.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854822"/>
              </p:ext>
            </p:extLst>
          </p:nvPr>
        </p:nvGraphicFramePr>
        <p:xfrm>
          <a:off x="457200" y="1828804"/>
          <a:ext cx="8229600" cy="396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5918203"/>
            <a:ext cx="9153144" cy="4118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+ Ribavirin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eRVR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= extended rapid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response (undetectable HCV RNA at weeks 4 and 12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9748" y="4713451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388/540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7088" y="4713451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149/162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4504" y="4713451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140/160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4713451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76/118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53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ILLUMINATE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Key Findings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24 weeks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of Peg-IFN non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inferior to 48 weeks in patients with </a:t>
            </a:r>
            <a:r>
              <a:rPr lang="en-US" sz="2000" dirty="0" err="1" smtClean="0">
                <a:solidFill>
                  <a:schemeClr val="tx1"/>
                </a:solidFill>
                <a:cs typeface="Arial"/>
              </a:rPr>
              <a:t>eRVR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Overall SVR 72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%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SVR in 60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%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of blacks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SVR of 63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%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in patients with cirrhosis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65% of patients had </a:t>
            </a:r>
            <a:r>
              <a:rPr lang="en-US" sz="2000" dirty="0" err="1" smtClean="0">
                <a:solidFill>
                  <a:schemeClr val="tx1"/>
                </a:solidFill>
                <a:cs typeface="Arial"/>
              </a:rPr>
              <a:t>eRVR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88-92%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of those who achieved </a:t>
            </a:r>
            <a:r>
              <a:rPr lang="en-US" sz="2000" dirty="0" err="1" smtClean="0">
                <a:solidFill>
                  <a:schemeClr val="tx1"/>
                </a:solidFill>
                <a:cs typeface="Arial"/>
              </a:rPr>
              <a:t>eRVR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 achieved SVR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7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%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stopped treatment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early due to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virologic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failure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17% stopped early due to fatigue or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anemia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>
              <a:spcBef>
                <a:spcPts val="2000"/>
              </a:spcBef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Sherman KE, et. al. N </a:t>
            </a:r>
            <a:r>
              <a:rPr lang="en-US" dirty="0" err="1"/>
              <a:t>Engl</a:t>
            </a:r>
            <a:r>
              <a:rPr lang="en-US" dirty="0"/>
              <a:t> J Med. 2011;365:1014-24.</a:t>
            </a:r>
          </a:p>
        </p:txBody>
      </p:sp>
    </p:spTree>
    <p:extLst>
      <p:ext uri="{BB962C8B-B14F-4D97-AF65-F5344CB8AC3E}">
        <p14:creationId xmlns:p14="http://schemas.microsoft.com/office/powerpoint/2010/main" val="373733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Sherman KE, et. al. N </a:t>
            </a:r>
            <a:r>
              <a:rPr lang="en-US" dirty="0" err="1"/>
              <a:t>Engl</a:t>
            </a:r>
            <a:r>
              <a:rPr lang="en-US" dirty="0"/>
              <a:t> J Med. 2011;365:1014-24.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ILLUMINATE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25774"/>
              </p:ext>
            </p:extLst>
          </p:nvPr>
        </p:nvGraphicFramePr>
        <p:xfrm>
          <a:off x="0" y="2427899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this study, among patients with chronic HCV infection who had not received treatment previously, a regimen of peginterferon–ribavirin for 24 weeks, with telaprevir for the first 12 weeks, was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noninferior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to the same regimen for 48 weeks in patients with undetectable HCV RNA at weeks 4 and 12, with an extended rapid virologic response achieved in nearly two thirds of patients.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8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Telaprevir </a:t>
            </a:r>
            <a:r>
              <a:rPr lang="en-US" sz="2400" dirty="0" smtClean="0"/>
              <a:t>BID versus q8 in Treatment Naïve GT-1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 smtClean="0"/>
              <a:t>OPTIMIZE (</a:t>
            </a:r>
            <a:r>
              <a:rPr lang="en-US" sz="2800" dirty="0"/>
              <a:t>Study </a:t>
            </a:r>
            <a:r>
              <a:rPr lang="en-US" sz="2800" dirty="0" smtClean="0"/>
              <a:t>C211)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Buti</a:t>
            </a:r>
            <a:r>
              <a:rPr lang="en-US" sz="1400" dirty="0"/>
              <a:t> M, et al. Gastroenterology. 2013 Dec 4.  [</a:t>
            </a:r>
            <a:r>
              <a:rPr lang="en-US" sz="1400" dirty="0" err="1"/>
              <a:t>Epub</a:t>
            </a:r>
            <a:r>
              <a:rPr lang="en-US" sz="1400" dirty="0"/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3681830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Buti</a:t>
            </a:r>
            <a:r>
              <a:rPr lang="en-US" dirty="0" smtClean="0"/>
              <a:t> M, et al. Gastroenterology. 2013 Dec 4.  [</a:t>
            </a:r>
            <a:r>
              <a:rPr lang="en-US" dirty="0" err="1" smtClean="0"/>
              <a:t>Epub</a:t>
            </a:r>
            <a:r>
              <a:rPr lang="en-US" dirty="0" smtClean="0"/>
              <a:t> ahead of print]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OPTIMIZE Study: Design</a:t>
            </a:r>
            <a:endParaRPr lang="en-US" sz="28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914400" y="4876800"/>
            <a:ext cx="7358063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1125 mg bid or 750 mg q8h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3392"/>
              </p:ext>
            </p:extLst>
          </p:nvPr>
        </p:nvGraphicFramePr>
        <p:xfrm>
          <a:off x="914400" y="1447800"/>
          <a:ext cx="7358063" cy="3307079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35806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OPTIMIZE: Study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884631">
                <a:tc>
                  <a:txBody>
                    <a:bodyPr/>
                    <a:lstStyle/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740 enrolled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double-blind, placebo-controlled, Phase 3 trial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Genotype 1 HCV and treatment naïve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85% with HCV RNA ≥ 800,000 IU/ml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2 arms to compare bid and q8h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telaprevir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RVR =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HCV RNA undetectable (&lt;25 IU/ml) at week 4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patients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received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telaprevir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(bid or q8h)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 with RVR received PR for 24 weeks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 without RVR received PR for 48 weeks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228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5194300" y="4184904"/>
            <a:ext cx="3657600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Arial"/>
                <a:cs typeface="Arial"/>
              </a:rPr>
              <a:t>If </a:t>
            </a:r>
            <a:r>
              <a:rPr lang="en-US" sz="1400" b="1" dirty="0">
                <a:solidFill>
                  <a:schemeClr val="accent6"/>
                </a:solidFill>
                <a:latin typeface="Arial"/>
                <a:cs typeface="Arial"/>
              </a:rPr>
              <a:t>(-) RVR </a:t>
            </a:r>
            <a:r>
              <a:rPr lang="en-US" sz="1400" b="1" dirty="0" smtClean="0">
                <a:solidFill>
                  <a:schemeClr val="accent6"/>
                </a:solidFill>
                <a:latin typeface="Arial"/>
                <a:cs typeface="Arial"/>
              </a:rPr>
              <a:t>continue 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194300" y="2741337"/>
            <a:ext cx="3657600" cy="457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/>
                <a:cs typeface="Arial"/>
              </a:rPr>
              <a:t>If </a:t>
            </a:r>
            <a:r>
              <a:rPr lang="en-US" sz="1400" b="1" dirty="0" smtClean="0">
                <a:solidFill>
                  <a:schemeClr val="accent6"/>
                </a:solidFill>
                <a:latin typeface="Arial"/>
                <a:cs typeface="Arial"/>
              </a:rPr>
              <a:t>(-) RVR continue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49401" y="1618234"/>
            <a:ext cx="7292337" cy="377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OPTIMIZE Study</a:t>
            </a: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800" dirty="0" smtClean="0"/>
              <a:t>Treatment Regimens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4927600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19008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" y="159385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84808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11500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ltGray">
          <a:xfrm>
            <a:off x="1542628" y="2290233"/>
            <a:ext cx="1828800" cy="457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Telaprevir (bid)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ltGray">
          <a:xfrm>
            <a:off x="1542628" y="2741337"/>
            <a:ext cx="3657600" cy="457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</a:p>
        </p:txBody>
      </p:sp>
      <p:sp>
        <p:nvSpPr>
          <p:cNvPr id="49" name="Rectangle 48"/>
          <p:cNvSpPr/>
          <p:nvPr/>
        </p:nvSpPr>
        <p:spPr bwMode="ltGray">
          <a:xfrm>
            <a:off x="228600" y="2286000"/>
            <a:ext cx="1321644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 </a:t>
            </a:r>
            <a:r>
              <a:rPr lang="en-US" sz="1400" dirty="0" smtClean="0">
                <a:cs typeface="Arial"/>
              </a:rPr>
              <a:t>bid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 24 or 48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(n = 369)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invGray">
          <a:xfrm>
            <a:off x="228600" y="2290233"/>
            <a:ext cx="8628049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1542628" y="3733800"/>
            <a:ext cx="1828800" cy="457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Telaprevir (q8h)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1542628" y="4184904"/>
            <a:ext cx="3657600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</a:p>
        </p:txBody>
      </p:sp>
      <p:sp>
        <p:nvSpPr>
          <p:cNvPr id="65" name="Rectangle 64"/>
          <p:cNvSpPr/>
          <p:nvPr/>
        </p:nvSpPr>
        <p:spPr bwMode="ltGray">
          <a:xfrm>
            <a:off x="228600" y="3729567"/>
            <a:ext cx="1321644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 </a:t>
            </a:r>
            <a:r>
              <a:rPr lang="en-US" sz="1400" dirty="0" smtClean="0">
                <a:latin typeface="Arial"/>
                <a:cs typeface="Arial"/>
              </a:rPr>
              <a:t>q8h</a:t>
            </a:r>
            <a:r>
              <a:rPr lang="en-US" sz="1200" dirty="0" smtClean="0">
                <a:latin typeface="Arial"/>
                <a:cs typeface="Arial"/>
              </a:rPr>
              <a:t/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600" dirty="0">
                <a:cs typeface="Arial"/>
              </a:rPr>
              <a:t>PR 24 or 48</a:t>
            </a:r>
            <a:br>
              <a:rPr lang="en-US" sz="1600" dirty="0">
                <a:cs typeface="Arial"/>
              </a:rPr>
            </a:br>
            <a:r>
              <a:rPr lang="en-US" sz="1400" dirty="0">
                <a:cs typeface="Arial"/>
              </a:rPr>
              <a:t>(n = </a:t>
            </a:r>
            <a:r>
              <a:rPr lang="en-US" sz="1400" dirty="0" smtClean="0">
                <a:cs typeface="Arial"/>
              </a:rPr>
              <a:t>371)</a:t>
            </a:r>
            <a:endParaRPr lang="en-US" sz="1400" dirty="0">
              <a:cs typeface="Arial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invGray">
          <a:xfrm>
            <a:off x="228601" y="3733800"/>
            <a:ext cx="862804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0" y="5181600"/>
            <a:ext cx="9153144" cy="7772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RVR = week 4 HCV RNA undetectable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peginterferon; RBV = ribavirin 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Therapy stopped if HCV RNA &gt; 1000 IU/mL at week 4 or HCV RNA &gt; 25 IU/mL at weeks 12, 24, 32, or 40    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71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OPTIMIZE Study</a:t>
            </a: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OPTIMIZE: SVR12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410711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19800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7300" y="49530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274/369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4100" y="49530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270/371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27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OPTIMIZE Study: </a:t>
            </a:r>
            <a:r>
              <a:rPr lang="en-US" sz="2400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OPTIMIZE</a:t>
            </a:r>
            <a:r>
              <a:rPr lang="en-US" dirty="0" smtClean="0"/>
              <a:t>: SVR12 by Week 4 Virologic Response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115639"/>
              </p:ext>
            </p:extLst>
          </p:nvPr>
        </p:nvGraphicFramePr>
        <p:xfrm>
          <a:off x="457200" y="1981200"/>
          <a:ext cx="8018463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5867400"/>
            <a:ext cx="9143999" cy="457529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RVR = rapid virologic response (undetectable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HCV RNA at week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4)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 = sustained virologic response; PR = 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6482" y="4902200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270/371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3700" y="4902200"/>
            <a:ext cx="91353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274/369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9395" y="4902200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213/250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3200" y="4902200"/>
            <a:ext cx="9100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221/256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0900" y="4902200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57/121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8813" y="4902200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53/113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88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426403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OPTIMIZE: SVR12 by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OPTIMIZE Study: </a:t>
            </a:r>
            <a:r>
              <a:rPr lang="en-US" dirty="0"/>
              <a:t>Results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6050588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Abbreviations: SVR = sustained virologic response;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PR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peginterferon +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4466" y="5105400"/>
            <a:ext cx="96091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146/210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1853" y="5105400"/>
            <a:ext cx="95402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145/209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5454" y="5105400"/>
            <a:ext cx="9601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126/157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0843" y="5105400"/>
            <a:ext cx="9601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123/160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84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OPTIMIZE Study: </a:t>
            </a:r>
            <a:r>
              <a:rPr lang="en-US" sz="2400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OPTIMIZE</a:t>
            </a:r>
            <a:r>
              <a:rPr lang="en-US" dirty="0" smtClean="0"/>
              <a:t>: SVR12 by Host </a:t>
            </a:r>
            <a:r>
              <a:rPr lang="en-US" i="1" dirty="0" smtClean="0"/>
              <a:t>IL28B</a:t>
            </a:r>
            <a:r>
              <a:rPr lang="en-US" dirty="0" smtClean="0"/>
              <a:t>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032069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880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 = sustained virologic response;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PR = peginterferon + ribavirin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3482" y="4987332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92/106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4095" y="4987332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97/105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5595" y="4987332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141/208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2794" y="4987332"/>
            <a:ext cx="9100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139/206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9000" y="4987332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37/57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2313" y="4987332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38/58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74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Response-Guided Therapy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/>
              <a:t>Treatment Naïve and Prior Relapse Patients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24000"/>
            <a:ext cx="915314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Telaprevir: Response Guided Therapy (RGT) for Treatment Naïve and Prior Relapse Patients 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409390"/>
              </p:ext>
            </p:extLst>
          </p:nvPr>
        </p:nvGraphicFramePr>
        <p:xfrm>
          <a:off x="461963" y="1905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828706" y="5452536"/>
            <a:ext cx="6644640" cy="400304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69540" y="5451845"/>
            <a:ext cx="960788" cy="246221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Undetectable</a:t>
            </a:r>
            <a:endParaRPr lang="en-US" sz="1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3" y="1930398"/>
            <a:ext cx="6641587" cy="1127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  <a:effectLst>
            <a:outerShdw blurRad="38100" dist="38100" dir="27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8598" y="1964260"/>
            <a:ext cx="1441704" cy="225552"/>
          </a:xfrm>
          <a:prstGeom prst="rect">
            <a:avLst/>
          </a:prstGeom>
          <a:solidFill>
            <a:srgbClr val="4E5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Telaprevir-12 wks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768597" y="2218262"/>
            <a:ext cx="2868166" cy="225551"/>
          </a:xfrm>
          <a:prstGeom prst="rect">
            <a:avLst/>
          </a:prstGeom>
          <a:solidFill>
            <a:srgbClr val="4E5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/>
              <a:t>Peginterferon</a:t>
            </a:r>
            <a:r>
              <a:rPr lang="en-US" sz="1200" dirty="0" smtClean="0"/>
              <a:t> + Ribavirin-24 </a:t>
            </a:r>
            <a:r>
              <a:rPr lang="en-US" sz="1200" dirty="0" err="1" smtClean="0"/>
              <a:t>wks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2768598" y="2523061"/>
            <a:ext cx="1441704" cy="225552"/>
          </a:xfrm>
          <a:prstGeom prst="rect">
            <a:avLst/>
          </a:prstGeom>
          <a:solidFill>
            <a:srgbClr val="556B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Telaprevir-12 </a:t>
            </a:r>
            <a:r>
              <a:rPr lang="en-US" sz="1200" dirty="0" err="1" smtClean="0"/>
              <a:t>wks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768598" y="2777062"/>
            <a:ext cx="5696711" cy="243839"/>
          </a:xfrm>
          <a:prstGeom prst="rect">
            <a:avLst/>
          </a:prstGeom>
          <a:solidFill>
            <a:srgbClr val="556B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/>
              <a:t>Peginterferon</a:t>
            </a:r>
            <a:r>
              <a:rPr lang="en-US" sz="1200" dirty="0" smtClean="0"/>
              <a:t> + Ribavirin-48 </a:t>
            </a:r>
            <a:r>
              <a:rPr lang="en-US" sz="1200" dirty="0" err="1" smtClean="0"/>
              <a:t>wks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1841501" y="1934633"/>
            <a:ext cx="877824" cy="1103376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RGT</a:t>
            </a:r>
            <a:endParaRPr lang="en-US" sz="18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144190" y="4625855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144190" y="4986865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144190" y="5469466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092455" y="5421729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092455" y="5063062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092455" y="5587998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9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OPTIMIZE Study: </a:t>
            </a:r>
            <a:r>
              <a:rPr lang="en-US" sz="2400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OPTIMIZE</a:t>
            </a:r>
            <a:r>
              <a:rPr lang="en-US" dirty="0" smtClean="0"/>
              <a:t>: SVR12 by Fibrosis Stage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794097"/>
              </p:ext>
            </p:extLst>
          </p:nvPr>
        </p:nvGraphicFramePr>
        <p:xfrm>
          <a:off x="457200" y="1905000"/>
          <a:ext cx="845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880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 = sustained virologic response;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PR = peginterferon +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585" y="4961932"/>
            <a:ext cx="86780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140/177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3998" y="4961932"/>
            <a:ext cx="86780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138/172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7587" y="4961932"/>
            <a:ext cx="73064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68/85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7099" y="4961932"/>
            <a:ext cx="7306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75/95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75500" y="4961932"/>
            <a:ext cx="73064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9</a:t>
            </a:r>
            <a:r>
              <a:rPr lang="en-US" sz="1400" dirty="0" smtClean="0">
                <a:solidFill>
                  <a:srgbClr val="FFFFFF"/>
                </a:solidFill>
              </a:rPr>
              <a:t>/54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24800" y="4961932"/>
            <a:ext cx="73064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24/49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1300" y="4961932"/>
            <a:ext cx="73064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32/48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70600" y="4961932"/>
            <a:ext cx="73064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38/59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57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OPTIMIZE 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0" y="2427899"/>
          <a:ext cx="9144000" cy="2143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Based on a phase 3 trial, telaprevir twice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daily is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noninferior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to every </a:t>
                      </a:r>
                      <a:r>
                        <a:rPr lang="en-US" sz="2000" b="0" kern="120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 hours in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producing SVR12, with similar levels of safety and tolerability. These results support use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telaprevir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twice-daily in patients with chronic HCV genotype 1 infection, including those with cirrhosis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640080" marR="64008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52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Telaprevir in Treatment </a:t>
            </a:r>
            <a:r>
              <a:rPr lang="en-US" sz="2400" dirty="0" smtClean="0"/>
              <a:t>Experienced GT-1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>PROVE3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2b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Experienced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22" charset="0"/>
              </a:rPr>
              <a:t>McHutchison</a:t>
            </a:r>
            <a:r>
              <a:rPr lang="en-US" sz="1400" dirty="0">
                <a:latin typeface="Arial" pitchFamily="22" charset="0"/>
              </a:rPr>
              <a:t> JG, et al.  N </a:t>
            </a:r>
            <a:r>
              <a:rPr lang="en-US" sz="1400" dirty="0" err="1">
                <a:latin typeface="Arial" pitchFamily="22" charset="0"/>
              </a:rPr>
              <a:t>Engl</a:t>
            </a:r>
            <a:r>
              <a:rPr lang="en-US" sz="1400" dirty="0">
                <a:latin typeface="Arial" pitchFamily="22" charset="0"/>
              </a:rPr>
              <a:t> J Med.  2010;362:1292-303.</a:t>
            </a:r>
          </a:p>
        </p:txBody>
      </p:sp>
    </p:spTree>
    <p:extLst>
      <p:ext uri="{BB962C8B-B14F-4D97-AF65-F5344CB8AC3E}">
        <p14:creationId xmlns:p14="http://schemas.microsoft.com/office/powerpoint/2010/main" val="889410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-Experienced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PROVE3 Study: Study Design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02346"/>
              </p:ext>
            </p:extLst>
          </p:nvPr>
        </p:nvGraphicFramePr>
        <p:xfrm>
          <a:off x="1158081" y="1447800"/>
          <a:ext cx="6824663" cy="31242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6824663"/>
              </a:tblGrid>
              <a:tr h="422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PROVE3: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701400">
                <a:tc>
                  <a:txBody>
                    <a:bodyPr/>
                    <a:lstStyle/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partially double-blind trial, placebo-controlled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Phase 2b trial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HCV and l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ack of SVR with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Peginterferon + Ribavirin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Eligible if 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70 years of age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Genotype 1; 92% with HCV RNA </a:t>
                      </a:r>
                      <a:r>
                        <a:rPr lang="en-US" sz="1800" u="sng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800,000 IU/ml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465 enrolled and 453 received at least 1 dose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53 international sites (41 in US)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4 arms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58082" y="4724400"/>
            <a:ext cx="6824663" cy="12801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1125 mg loading dose, then 750 mg every 8 hours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 for wt &lt; 75 kg; 1200 mg/d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15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524000" y="1421384"/>
            <a:ext cx="7347706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1542629" y="1985433"/>
            <a:ext cx="1828798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PROVE3 Study: Treatment Regimens</a:t>
            </a:r>
            <a:endParaRPr lang="en-US" sz="2400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ltGray">
          <a:xfrm>
            <a:off x="1542628" y="2436537"/>
            <a:ext cx="3657600" cy="457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1542628" y="3049182"/>
            <a:ext cx="3657600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ltGray">
          <a:xfrm>
            <a:off x="1542628" y="3500286"/>
            <a:ext cx="73152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ltGray">
          <a:xfrm>
            <a:off x="1542628" y="4119032"/>
            <a:ext cx="3657600" cy="4571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ltGray">
          <a:xfrm>
            <a:off x="1542628" y="4570136"/>
            <a:ext cx="3657600" cy="457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8" name="Rectangle 47"/>
          <p:cNvSpPr/>
          <p:nvPr/>
        </p:nvSpPr>
        <p:spPr bwMode="ltGray">
          <a:xfrm>
            <a:off x="793327" y="1985433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3000"/>
              </a:lnSpc>
            </a:pPr>
            <a:r>
              <a:rPr lang="en-US" sz="1600" dirty="0" smtClean="0"/>
              <a:t>T12</a:t>
            </a:r>
            <a:br>
              <a:rPr lang="en-US" sz="1600" dirty="0" smtClean="0"/>
            </a:br>
            <a:r>
              <a:rPr lang="en-US" sz="1600" dirty="0" smtClean="0"/>
              <a:t>PR24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ltGray">
          <a:xfrm>
            <a:off x="793327" y="304494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3000"/>
              </a:lnSpc>
            </a:pPr>
            <a:r>
              <a:rPr lang="en-US" sz="1600" dirty="0" smtClean="0"/>
              <a:t>T24</a:t>
            </a:r>
            <a:br>
              <a:rPr lang="en-US" sz="1600" dirty="0" smtClean="0"/>
            </a:br>
            <a:r>
              <a:rPr lang="en-US" sz="1600" dirty="0" smtClean="0"/>
              <a:t>PR48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ltGray">
          <a:xfrm>
            <a:off x="793327" y="411479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3000"/>
              </a:lnSpc>
            </a:pPr>
            <a:r>
              <a:rPr lang="en-US" sz="1600" dirty="0" smtClean="0"/>
              <a:t>T24</a:t>
            </a:r>
            <a:br>
              <a:rPr lang="en-US" sz="1600" dirty="0" smtClean="0"/>
            </a:br>
            <a:r>
              <a:rPr lang="en-US" sz="1600" dirty="0" smtClean="0"/>
              <a:t>P24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ltGray">
          <a:xfrm>
            <a:off x="793327" y="5175500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3000"/>
              </a:lnSpc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PR48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 bwMode="ltGray">
          <a:xfrm rot="5400000">
            <a:off x="1283496" y="5455978"/>
            <a:ext cx="5334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2786" y="19812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786" y="3039533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786" y="41148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86" y="51816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invGray">
          <a:xfrm>
            <a:off x="791641" y="1985433"/>
            <a:ext cx="4404347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invGray">
          <a:xfrm>
            <a:off x="791645" y="3049182"/>
            <a:ext cx="8061939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invGray">
          <a:xfrm>
            <a:off x="791641" y="4119032"/>
            <a:ext cx="4403669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81868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98476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05800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6200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8500" y="1435100"/>
            <a:ext cx="838200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1542628" y="5181600"/>
            <a:ext cx="3657600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ltGray">
          <a:xfrm>
            <a:off x="1542628" y="5630837"/>
            <a:ext cx="7315200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invGray">
          <a:xfrm>
            <a:off x="791635" y="5179733"/>
            <a:ext cx="8065007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828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PROVE3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 Results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PROVE3: SVR24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346568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6011337"/>
            <a:ext cx="9143999" cy="32037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98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PROVE3 Study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:</a:t>
            </a: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 Results Based on Prior History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PROVE3: SVR24 by Prior Response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078021"/>
              </p:ext>
            </p:extLst>
          </p:nvPr>
        </p:nvGraphicFramePr>
        <p:xfrm>
          <a:off x="455613" y="1905000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943600"/>
            <a:ext cx="9143999" cy="311236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response; T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66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PROVE3 Study: Results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PROVE3: Adverse Events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710785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32507"/>
            <a:ext cx="9143999" cy="311230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51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PROVE3 Study: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57917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 HCV-infected patients in whom initial peginterferon alfa and ribavirin treatment failed, retreatment with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telaprevir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in combination with peginterferon alfa-2a and ribavirin was more effective than retreatment with peginterferon alfa-2a and ribavirin alone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4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Telaprevir in Treatment </a:t>
            </a:r>
            <a:r>
              <a:rPr lang="en-US" sz="2400" dirty="0" smtClean="0"/>
              <a:t>Experienced GT-1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>REALIZE (Study 216)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Experienced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Zeuzem</a:t>
            </a:r>
            <a:r>
              <a:rPr lang="en-US" sz="1400" dirty="0"/>
              <a:t> S, et al.  N </a:t>
            </a:r>
            <a:r>
              <a:rPr lang="en-US" sz="1400" dirty="0" err="1"/>
              <a:t>Engl</a:t>
            </a:r>
            <a:r>
              <a:rPr lang="en-US" sz="1400" dirty="0"/>
              <a:t> J Med.  2011;364:2417-28.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86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Telaprevir (</a:t>
            </a:r>
            <a:r>
              <a:rPr lang="en-US" i="1" dirty="0"/>
              <a:t>Incivek</a:t>
            </a:r>
            <a:r>
              <a:rPr lang="en-US" dirty="0"/>
              <a:t>) Prescribing Information.  Vertex Pharmaceuticals.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Treatment </a:t>
            </a:r>
            <a:r>
              <a:rPr lang="en-US" sz="2400" dirty="0"/>
              <a:t>Futility Rules for All Patients</a:t>
            </a:r>
            <a:endParaRPr lang="en-US" dirty="0"/>
          </a:p>
        </p:txBody>
      </p:sp>
      <p:graphicFrame>
        <p:nvGraphicFramePr>
          <p:cNvPr id="5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415759"/>
              </p:ext>
            </p:extLst>
          </p:nvPr>
        </p:nvGraphicFramePr>
        <p:xfrm>
          <a:off x="655638" y="1524000"/>
          <a:ext cx="7805102" cy="3866652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2242502"/>
                <a:gridCol w="1102360"/>
                <a:gridCol w="1336040"/>
                <a:gridCol w="2133600"/>
                <a:gridCol w="990600"/>
              </a:tblGrid>
              <a:tr h="418625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26" charset="0"/>
                        </a:rPr>
                        <a:t>Futility Rules for Treatment with Telaprevir and Peginterferon plus Ribavirin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2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Stopping Criteria*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Regimen and Treatment Duration (weeks)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2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7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Week 4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HCV RNA &gt; 1000 IU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Telaprevir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9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Week 12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HCV RNA &gt; 1000 IU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Telaprevir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9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Week 24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Detectable HCV RNA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Telaprevir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3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6901" y="5537200"/>
            <a:ext cx="7857743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PR = </a:t>
            </a:r>
            <a:r>
              <a:rPr lang="en-US" sz="1400" dirty="0" err="1">
                <a:latin typeface="Arial"/>
                <a:cs typeface="Arial"/>
              </a:rPr>
              <a:t>P</a:t>
            </a:r>
            <a:r>
              <a:rPr lang="en-US" sz="1400" dirty="0" err="1" smtClean="0">
                <a:latin typeface="Arial"/>
                <a:cs typeface="Arial"/>
              </a:rPr>
              <a:t>eginterferon</a:t>
            </a:r>
            <a:r>
              <a:rPr lang="en-US" sz="1400" dirty="0" smtClean="0">
                <a:latin typeface="Arial"/>
                <a:cs typeface="Arial"/>
              </a:rPr>
              <a:t> + Ribavirin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In clinical trials, HCV-RNA in plasma was measured using a COBAS® </a:t>
            </a:r>
            <a:r>
              <a:rPr lang="en-US" sz="1400" dirty="0" err="1">
                <a:latin typeface="Arial"/>
                <a:cs typeface="Arial"/>
              </a:rPr>
              <a:t>TaqMan</a:t>
            </a:r>
            <a:r>
              <a:rPr lang="en-US" sz="1400" dirty="0">
                <a:latin typeface="Arial"/>
                <a:cs typeface="Arial"/>
              </a:rPr>
              <a:t>® assay with a lower limit of quantification of 25 IU/mL and a limit of detection of 10 IU/</a:t>
            </a:r>
            <a:r>
              <a:rPr lang="en-US" sz="1400" dirty="0" err="1">
                <a:latin typeface="Arial"/>
                <a:cs typeface="Arial"/>
              </a:rPr>
              <a:t>mL.</a:t>
            </a:r>
            <a:r>
              <a:rPr lang="en-US" sz="1400" dirty="0">
                <a:latin typeface="Arial"/>
                <a:cs typeface="Arial"/>
              </a:rPr>
              <a:t> 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2805861" y="2680683"/>
            <a:ext cx="176776" cy="914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244094" y="2679658"/>
            <a:ext cx="176776" cy="914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383622" y="2680683"/>
            <a:ext cx="176776" cy="914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7300" y="2384244"/>
            <a:ext cx="3596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5058166" y="2370940"/>
            <a:ext cx="5485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4465" y="2365957"/>
            <a:ext cx="54253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3893658" y="2679658"/>
            <a:ext cx="176776" cy="914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3707730" y="2370940"/>
            <a:ext cx="5485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Octagon 22"/>
          <p:cNvSpPr>
            <a:spLocks noChangeAspect="1"/>
          </p:cNvSpPr>
          <p:nvPr/>
        </p:nvSpPr>
        <p:spPr>
          <a:xfrm>
            <a:off x="4000503" y="2990356"/>
            <a:ext cx="508934" cy="484632"/>
          </a:xfrm>
          <a:prstGeom prst="oc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00"/>
              </a:lnSpc>
            </a:pPr>
            <a:r>
              <a:rPr lang="en-US" sz="1000" b="1" dirty="0" smtClean="0"/>
              <a:t>STOP</a:t>
            </a:r>
            <a:endParaRPr lang="en-US" sz="1000" b="1" dirty="0"/>
          </a:p>
        </p:txBody>
      </p:sp>
      <p:sp>
        <p:nvSpPr>
          <p:cNvPr id="17" name="Octagon 16"/>
          <p:cNvSpPr>
            <a:spLocks noChangeAspect="1"/>
          </p:cNvSpPr>
          <p:nvPr/>
        </p:nvSpPr>
        <p:spPr>
          <a:xfrm>
            <a:off x="5334000" y="3902720"/>
            <a:ext cx="508934" cy="484632"/>
          </a:xfrm>
          <a:prstGeom prst="oc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00"/>
              </a:lnSpc>
            </a:pPr>
            <a:r>
              <a:rPr lang="en-US" sz="1000" b="1" dirty="0" smtClean="0"/>
              <a:t>STOP</a:t>
            </a:r>
            <a:endParaRPr lang="en-US" sz="1000" b="1" dirty="0"/>
          </a:p>
        </p:txBody>
      </p:sp>
      <p:sp>
        <p:nvSpPr>
          <p:cNvPr id="18" name="Octagon 17"/>
          <p:cNvSpPr>
            <a:spLocks noChangeAspect="1"/>
          </p:cNvSpPr>
          <p:nvPr/>
        </p:nvSpPr>
        <p:spPr>
          <a:xfrm>
            <a:off x="7466666" y="4766320"/>
            <a:ext cx="508934" cy="484632"/>
          </a:xfrm>
          <a:prstGeom prst="oc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00"/>
              </a:lnSpc>
            </a:pPr>
            <a:r>
              <a:rPr lang="en-US" sz="1000" b="1" dirty="0" smtClean="0"/>
              <a:t>STOP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28044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err="1" smtClean="0"/>
              <a:t>Zeuzem</a:t>
            </a:r>
            <a:r>
              <a:rPr lang="en-US" dirty="0" smtClean="0"/>
              <a:t> S, et al.  N </a:t>
            </a:r>
            <a:r>
              <a:rPr lang="en-US" dirty="0" err="1" smtClean="0"/>
              <a:t>Engl</a:t>
            </a:r>
            <a:r>
              <a:rPr lang="en-US" dirty="0" smtClean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REALIZE Study: Study Design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936"/>
              </p:ext>
            </p:extLst>
          </p:nvPr>
        </p:nvGraphicFramePr>
        <p:xfrm>
          <a:off x="960436" y="1469156"/>
          <a:ext cx="7205664" cy="310284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205664"/>
              </a:tblGrid>
              <a:tr h="35964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REALIZE: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706604">
                <a:tc>
                  <a:txBody>
                    <a:bodyPr/>
                    <a:lstStyle/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double-blind, placebo-controlled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Eligible if 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70 years of age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genotype 1 chronic HCV infection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ack of SVR with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prior peginterferon + ribavirin treatment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663 enrolled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100 international sites (most in Europe and US)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3 arms (2:2:1 ratio)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960437" y="4724400"/>
            <a:ext cx="7205663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750 mg q8h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51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700" dirty="0" smtClean="0">
                <a:ea typeface="ＭＳ Ｐゴシック" pitchFamily="22" charset="-128"/>
                <a:cs typeface="ＭＳ Ｐゴシック" pitchFamily="22" charset="-128"/>
              </a:rPr>
              <a:t>REALIZE Study: </a:t>
            </a:r>
            <a:r>
              <a:rPr lang="en-US" sz="2700" dirty="0" smtClean="0"/>
              <a:t>Definitions </a:t>
            </a:r>
            <a:r>
              <a:rPr lang="en-US" sz="2700" dirty="0"/>
              <a:t>for </a:t>
            </a:r>
            <a:r>
              <a:rPr lang="en-US" sz="2700" dirty="0" smtClean="0"/>
              <a:t>Prior Response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sz="2000" b="1" dirty="0"/>
              <a:t>No Response</a:t>
            </a:r>
            <a:r>
              <a:rPr lang="en-US" sz="2000" dirty="0"/>
              <a:t>: Reduction of less than 2 log</a:t>
            </a:r>
            <a:r>
              <a:rPr lang="en-US" sz="2000" baseline="-25000" dirty="0"/>
              <a:t>10 </a:t>
            </a:r>
            <a:r>
              <a:rPr lang="en-US" sz="2000" dirty="0"/>
              <a:t>in HCV RNA after 12 weeks of therapy</a:t>
            </a:r>
          </a:p>
          <a:p>
            <a:pPr>
              <a:spcBef>
                <a:spcPts val="2000"/>
              </a:spcBef>
            </a:pPr>
            <a:r>
              <a:rPr lang="en-US" sz="2000" b="1" dirty="0" smtClean="0"/>
              <a:t>Partial Response</a:t>
            </a:r>
            <a:r>
              <a:rPr lang="en-US" sz="2000" dirty="0"/>
              <a:t>: Reduction of </a:t>
            </a:r>
            <a:r>
              <a:rPr lang="en-US" sz="2000" dirty="0" smtClean="0"/>
              <a:t>2 log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or more in HCV </a:t>
            </a:r>
            <a:r>
              <a:rPr lang="en-US" sz="2000" dirty="0"/>
              <a:t>RNA after 12 weeks of </a:t>
            </a:r>
            <a:r>
              <a:rPr lang="en-US" sz="2000" dirty="0" smtClean="0"/>
              <a:t>therapy, but with detectable HCV RNA</a:t>
            </a:r>
            <a:endParaRPr lang="en-US" sz="2000" dirty="0"/>
          </a:p>
          <a:p>
            <a:pPr>
              <a:spcBef>
                <a:spcPts val="2000"/>
              </a:spcBef>
            </a:pPr>
            <a:r>
              <a:rPr lang="en-US" sz="2000" b="1" dirty="0" smtClean="0"/>
              <a:t>Relapse</a:t>
            </a:r>
            <a:r>
              <a:rPr lang="en-US" sz="2000" dirty="0" smtClean="0"/>
              <a:t>: undetectable </a:t>
            </a:r>
            <a:r>
              <a:rPr lang="en-US" sz="2000" dirty="0"/>
              <a:t>HCV RNA at the </a:t>
            </a:r>
            <a:r>
              <a:rPr lang="en-US" sz="2000" dirty="0" smtClean="0"/>
              <a:t>end of a previous course </a:t>
            </a:r>
            <a:r>
              <a:rPr lang="en-US" sz="2000" dirty="0"/>
              <a:t>of therapy but </a:t>
            </a:r>
            <a:r>
              <a:rPr lang="en-US" sz="2000" dirty="0" smtClean="0"/>
              <a:t>HCV RNA positivity thereafter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</a:t>
            </a:r>
            <a:r>
              <a:rPr lang="en-US" dirty="0" smtClean="0"/>
              <a:t>.</a:t>
            </a:r>
            <a:endParaRPr lang="en-US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60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/>
          <p:cNvSpPr>
            <a:spLocks noChangeArrowheads="1"/>
          </p:cNvSpPr>
          <p:nvPr/>
        </p:nvSpPr>
        <p:spPr bwMode="ltGray">
          <a:xfrm>
            <a:off x="3327400" y="2137833"/>
            <a:ext cx="725761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36703" y="1421384"/>
            <a:ext cx="7292837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1542627" y="2137833"/>
            <a:ext cx="1789724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REALIZE: Treatment Regimens</a:t>
            </a:r>
            <a:endParaRPr lang="en-US" sz="2400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ltGray">
          <a:xfrm>
            <a:off x="1542630" y="2588937"/>
            <a:ext cx="7205127" cy="457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2286000" y="3433233"/>
            <a:ext cx="1783080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 bwMode="ltGray">
          <a:xfrm>
            <a:off x="793327" y="2137833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/>
              <a:t>T12</a:t>
            </a:r>
            <a:br>
              <a:rPr lang="en-US" sz="1600" dirty="0" smtClean="0"/>
            </a:br>
            <a:r>
              <a:rPr lang="en-US" sz="1600" dirty="0" smtClean="0"/>
              <a:t>PR48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ltGray">
          <a:xfrm>
            <a:off x="793327" y="3429000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1800"/>
              </a:lnSpc>
            </a:pPr>
            <a:r>
              <a:rPr lang="en-US" sz="1200" dirty="0" smtClean="0"/>
              <a:t>Lead-In</a:t>
            </a:r>
            <a:br>
              <a:rPr lang="en-US" sz="1200" dirty="0" smtClean="0"/>
            </a:br>
            <a:r>
              <a:rPr lang="en-US" sz="1600" dirty="0" smtClean="0"/>
              <a:t>T12</a:t>
            </a:r>
            <a:br>
              <a:rPr lang="en-US" sz="1600" dirty="0" smtClean="0"/>
            </a:br>
            <a:r>
              <a:rPr lang="en-US" sz="1600" dirty="0" smtClean="0"/>
              <a:t>PR48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ltGray">
          <a:xfrm>
            <a:off x="793327" y="4724400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3000"/>
              </a:lnSpc>
            </a:pPr>
            <a:r>
              <a:rPr lang="en-US" sz="1600" dirty="0" smtClean="0"/>
              <a:t>PR48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 bwMode="ltGray">
          <a:xfrm rot="5400000">
            <a:off x="1283496" y="5004878"/>
            <a:ext cx="5334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533" y="2133600"/>
            <a:ext cx="770309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N=266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533" y="3423584"/>
            <a:ext cx="770309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N=264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533" y="4730500"/>
            <a:ext cx="770309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N=132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invGray">
          <a:xfrm>
            <a:off x="791641" y="2137833"/>
            <a:ext cx="7971359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67216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73816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05800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33500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8500" y="1435100"/>
            <a:ext cx="838200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9400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36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61735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73148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16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ltGray">
          <a:xfrm>
            <a:off x="1563210" y="3429000"/>
            <a:ext cx="725761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ltGray">
          <a:xfrm>
            <a:off x="1554961" y="3884337"/>
            <a:ext cx="7205466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invGray">
          <a:xfrm>
            <a:off x="791653" y="3433233"/>
            <a:ext cx="7970483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ltGray">
          <a:xfrm>
            <a:off x="1563210" y="4724403"/>
            <a:ext cx="2484534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ltGray">
          <a:xfrm>
            <a:off x="1554961" y="5179737"/>
            <a:ext cx="7205127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invGray">
          <a:xfrm>
            <a:off x="791641" y="4728633"/>
            <a:ext cx="7974401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724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REALIZE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 Results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REALIZE: SVR24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730066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106502"/>
            <a:ext cx="9143999" cy="2746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9455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171/266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0225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175/264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8130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22/132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46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REALIZE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: Results Based on Prior History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REALIZE: SVR24 by Prior Response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148231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140368"/>
            <a:ext cx="9143999" cy="2289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Response; T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1890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29/49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550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26/48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0580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4/27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8893" y="5132996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121/145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59263" y="5132996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124/141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79490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16/68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1975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21/72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75635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25/75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20665" y="5166420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2</a:t>
            </a:r>
            <a:r>
              <a:rPr lang="en-US" sz="1200" dirty="0" smtClean="0">
                <a:solidFill>
                  <a:srgbClr val="FFFFFF"/>
                </a:solidFill>
              </a:rPr>
              <a:t>/</a:t>
            </a: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7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1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REALIZE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REALIZE: Anemia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772214"/>
              </p:ext>
            </p:extLst>
          </p:nvPr>
        </p:nvGraphicFramePr>
        <p:xfrm>
          <a:off x="647700" y="1828800"/>
          <a:ext cx="7848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108705"/>
            <a:ext cx="9153144" cy="2289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2845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7</a:t>
            </a:r>
            <a:r>
              <a:rPr lang="en-US" sz="1200" dirty="0" smtClean="0">
                <a:solidFill>
                  <a:srgbClr val="FFFFFF"/>
                </a:solidFill>
              </a:rPr>
              <a:t>1/266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7</a:t>
            </a: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/264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8674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20/132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2355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28/266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3975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36/264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4894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7</a:t>
            </a:r>
            <a:r>
              <a:rPr lang="en-US" sz="1200" dirty="0" smtClean="0">
                <a:solidFill>
                  <a:srgbClr val="FFFFFF"/>
                </a:solidFill>
              </a:rPr>
              <a:t>/132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79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REALIZE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7842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Telaprevir combined with peginterferon plus ribavirin significantly improved rates of sustained virologic response in patients with previously treated HCV infection, regardless of whether there was a lead-in phase.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5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Effects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2178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44441</TotalTime>
  <Words>4562</Words>
  <Application>Microsoft Office PowerPoint</Application>
  <PresentationFormat>On-screen Show (4:3)</PresentationFormat>
  <Paragraphs>916</Paragraphs>
  <Slides>87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Telaprevir (Incivek)</vt:lpstr>
      <vt:lpstr>Background and Dosing</vt:lpstr>
      <vt:lpstr>Telaprevir (Incivek)</vt:lpstr>
      <vt:lpstr>HCV Protein Processing Role of Role of NS3/4A Serine Protease</vt:lpstr>
      <vt:lpstr>Telaprevir: Mechanism of Action NS3/4A Serine Protease Inhibition</vt:lpstr>
      <vt:lpstr>Telaprevir Response Guided Therapy</vt:lpstr>
      <vt:lpstr>Telaprevir Response-Guided Therapy Treatment Naïve and Prior Relapse Patients</vt:lpstr>
      <vt:lpstr>Telaprevir Treatment Futility Rules for All Patients</vt:lpstr>
      <vt:lpstr>Adverse Effects</vt:lpstr>
      <vt:lpstr>Telaprevir Adverse Effects</vt:lpstr>
      <vt:lpstr>Telaprevir Mild Skin Rash</vt:lpstr>
      <vt:lpstr>Telaprevir Mild Skin Rash</vt:lpstr>
      <vt:lpstr>Telaprevir Good Skin Care for Telaprevir-Associated Rash</vt:lpstr>
      <vt:lpstr>Telaprevir Moderate Skin Rash</vt:lpstr>
      <vt:lpstr>Telaprevir Moderate Skin Rash</vt:lpstr>
      <vt:lpstr>Telaprevir Severe Skin Rash</vt:lpstr>
      <vt:lpstr>Telaprevir Severe Skin Rash</vt:lpstr>
      <vt:lpstr>Telaprevir Serious Skin Rash (DRESS or SJS)</vt:lpstr>
      <vt:lpstr>Drug Interactions</vt:lpstr>
      <vt:lpstr>Telaprevir Drug-Drug Interactions: Contraindicated Medications</vt:lpstr>
      <vt:lpstr>Resistance</vt:lpstr>
      <vt:lpstr>Viral Breakthrough &amp; Telaprevir Resistance</vt:lpstr>
      <vt:lpstr>Telaprevir for Chronic HCV Infection Resistance Among those who did not Achieve SVR</vt:lpstr>
      <vt:lpstr>Telaprevir for Chronic HCV Infection Resistance Among those who did not achieve SVR24</vt:lpstr>
      <vt:lpstr>Telaprevir and Boceprevir Genotypic Resistance</vt:lpstr>
      <vt:lpstr>Treatment Data</vt:lpstr>
      <vt:lpstr>PowerPoint Presentation</vt:lpstr>
      <vt:lpstr>Telaprevir + Peginterferon + Ribavirin for GT1 PROVE1 Study</vt:lpstr>
      <vt:lpstr>Telaprevir for Treatment-Naïve HCV Genotype 1 PROVE1: Study Feature</vt:lpstr>
      <vt:lpstr>Telaprevir for Treatment-Naïve HCV Genotype 1 PROVE1 Study: Treatment Regimens</vt:lpstr>
      <vt:lpstr>Telaprevir for Treatment-Naïve HCV Genotype 1 PROVE1 Study: Results</vt:lpstr>
      <vt:lpstr>Telaprevir for Treatment-Naïve HCV Genotype 1 PROVE1 Study: Results</vt:lpstr>
      <vt:lpstr>Telaprevir for Treatment-Naïve HCV Genotype 1 PROVE1 Study: Results</vt:lpstr>
      <vt:lpstr>Telaprevir for Treatment-Naïve HCV Genotype 1 PROVE1 Study: Conclusions</vt:lpstr>
      <vt:lpstr>Telaprevir in Treatment Naïve GT-1 PROVE2 Study</vt:lpstr>
      <vt:lpstr>Telaprevir for Treatment-Naïve HCV Genotype 1 PROVE2: Study Design</vt:lpstr>
      <vt:lpstr>Telaprevir for Treatment-Naïve HCV Genotype 1 PROVE2 Study: Treatment Regimens</vt:lpstr>
      <vt:lpstr>Telaprevir for Treatment-Naïve HCV Genotype 1 PROVE2 Study: Results</vt:lpstr>
      <vt:lpstr>Telaprevir for Treatment-Naïve HCV Genotype 1 PROVE2 Study: Results</vt:lpstr>
      <vt:lpstr>Telaprevir for Treatment-Naïve HCV Genotype 1 PROVE2 Study: Results</vt:lpstr>
      <vt:lpstr>Telaprevir for Treatment-Naïve HCV Genotype 1 PROVE2 Study: Results</vt:lpstr>
      <vt:lpstr>Telaprevir for Treatment-Naïve HCV Genotype 1 PROVE2 Study: Conclusions</vt:lpstr>
      <vt:lpstr>Telaprevir in Treatment Naïve GT-1 ADVANCE (Study 108)</vt:lpstr>
      <vt:lpstr>Telaprevir for Treatment-Naïve HCV Genotype 1 ADVANCE: Study Design</vt:lpstr>
      <vt:lpstr>Telaprevir for Treatment-Naïve HCV Genotype 1 ADVANCE Study: Treatment Regimens</vt:lpstr>
      <vt:lpstr>Telaprevir for Treatment-Naïve HCV Genotype 1 ADVANCE Study: Results</vt:lpstr>
      <vt:lpstr>Telaprevir for Treatment-Naïve HCV Genotype 1 ADVANCE Study: RVR and eRVR Rates</vt:lpstr>
      <vt:lpstr>Telaprevir for Treatment-Naïve HCV Genotype 1 ADVANCE Study: Results According to eRVR</vt:lpstr>
      <vt:lpstr>Telaprevir for Treatment-Naïve HCV Genotype 1 ADVANCE Study: Results According to eRVR</vt:lpstr>
      <vt:lpstr>Telaprevir for Treatment-Naïve HCV Genotype 1 ADVANCE Study: Results According to Race</vt:lpstr>
      <vt:lpstr>Telaprevir for Treatment-Naïve HCV Genotype 1 ADVANCE Study: Results by Baseline HCV RNA</vt:lpstr>
      <vt:lpstr>Telaprevir for Treatment-Naïve HCV Genotype 1 ADVANCE Study: Results by Fibrosis Stage</vt:lpstr>
      <vt:lpstr>Telaprevir for Treatment-Naïve HCV Genotype 1 ADVANCE Study: Adverse Effects</vt:lpstr>
      <vt:lpstr>Telaprevir for Treatment-Naïve HCV Genotype 1 ADVANCE Study: Adverse Effects</vt:lpstr>
      <vt:lpstr>Telaprevir for Treatment-Naïve HCV Genotype 1 SVR Rates by IL28B rs12979860 Genotype</vt:lpstr>
      <vt:lpstr>Telaprevir for Treatment-Naïve HCV Genotype 1 ADVANCE Study: Conclusions</vt:lpstr>
      <vt:lpstr>Telaprevir in Treatment Naïve GT-1 ILLUMINATE (Study 111)</vt:lpstr>
      <vt:lpstr>Telaprevir for Treatment-Naïve HCV Genotype 1 ILLUMINATE: Study Design</vt:lpstr>
      <vt:lpstr>Telaprevir for Treatment-Naïve HCV Genotype 1 ILLUMINATE Study: Design</vt:lpstr>
      <vt:lpstr>Telaprevir for Treatment-Naïve HCV Genotype 1 ILLUMINATE Study: Results</vt:lpstr>
      <vt:lpstr>Telaprevir for Treatment-Naïve HCV Genotype 1 ILLUMINATE Study: Key Findings</vt:lpstr>
      <vt:lpstr>Telaprevir for Treatment-Naïve HCV Genotype 1 ILLUMINATE Study: Conclusions</vt:lpstr>
      <vt:lpstr>Telaprevir BID versus q8 in Treatment Naïve GT-1 OPTIMIZE (Study C211)</vt:lpstr>
      <vt:lpstr>Twice Daily Telaprevir for Treatment-Naïve HCV Genotype 1 OPTIMIZE Study: Design</vt:lpstr>
      <vt:lpstr>Twice Daily Telaprevir for Treatment-Naïve HCV Genotype 1 OPTIMIZE Study: Treatment Regimens</vt:lpstr>
      <vt:lpstr>Twice Daily Telaprevir for Treatment-Naïve HCV Genotype 1 OPTIMIZE Study: Results</vt:lpstr>
      <vt:lpstr>Twice Daily Telaprevir for Treatment-Naïve HCV Genotype 1 OPTIMIZE Study: Results</vt:lpstr>
      <vt:lpstr>Twice Daily Telaprevir for Treatment-Naïve HCV Genotype 1 OPTIMIZE Study: Results</vt:lpstr>
      <vt:lpstr>Twice Daily Telaprevir for Treatment-Naïve HCV Genotype 1 OPTIMIZE Study: Results</vt:lpstr>
      <vt:lpstr>Twice Daily Telaprevir for Treatment-Naïve HCV Genotype 1 OPTIMIZE Study: Results</vt:lpstr>
      <vt:lpstr>Twice Daily Telaprevir for Treatment-Naïve HCV Genotype 1 OPTIMIZE Study: Conclusions</vt:lpstr>
      <vt:lpstr>Telaprevir in Treatment Experienced GT-1  PROVE3</vt:lpstr>
      <vt:lpstr>Telaprevir for Treatment-Experienced HCV Genotype 1 PROVE3 Study: Study Design</vt:lpstr>
      <vt:lpstr>Telaprevir for Treatment-Experienced HCV Genotype 1 PROVE3 Study: Treatment Regimens</vt:lpstr>
      <vt:lpstr>Telaprevir for Treatment-Experienced HCV Genotype 1 PROVE3 Study: Results</vt:lpstr>
      <vt:lpstr>Telaprevir for Treatment-Experienced HCV Genotype 1 PROVE3 Study: Results Based on Prior History</vt:lpstr>
      <vt:lpstr>Telaprevir for Treatment-Experienced HCV Genotype 1 PROVE3 Study: Results</vt:lpstr>
      <vt:lpstr>Telaprevir for Treatment-Experienced HCV Genotype 1 PROVE3 Study: Conclusions</vt:lpstr>
      <vt:lpstr>Telaprevir in Treatment Experienced GT-1  REALIZE (Study 216)</vt:lpstr>
      <vt:lpstr>Telaprevir for Treatment-Experienced HCV Genotype 1 REALIZE Study: Study Design</vt:lpstr>
      <vt:lpstr>Telaprevir for Treatment-Experienced HCV Genotype 1 REALIZE Study: Definitions for Prior Response</vt:lpstr>
      <vt:lpstr>Telaprevir for Treatment-Experienced HCV Genotype 1 REALIZE: Treatment Regimens</vt:lpstr>
      <vt:lpstr>Telaprevir for Treatment-Experienced HCV Genotype 1 REALIZE Study: Results</vt:lpstr>
      <vt:lpstr>Telaprevir for Treatment-Experienced HCV Genotype 1 REALIZE: Results Based on Prior History</vt:lpstr>
      <vt:lpstr>Telaprevir for Treatment-Experienced HCV Genotype 1 REALIZE: Adverse Effects</vt:lpstr>
      <vt:lpstr>Telaprevir for Treatment-Experienced HCV Genotype 1 REALIZE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2064</cp:revision>
  <cp:lastPrinted>2011-04-18T21:48:04Z</cp:lastPrinted>
  <dcterms:created xsi:type="dcterms:W3CDTF">2010-11-28T05:36:22Z</dcterms:created>
  <dcterms:modified xsi:type="dcterms:W3CDTF">2014-02-03T22:05:36Z</dcterms:modified>
</cp:coreProperties>
</file>